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9" r:id="rId2"/>
    <p:sldId id="259" r:id="rId3"/>
    <p:sldId id="270" r:id="rId4"/>
    <p:sldId id="277" r:id="rId5"/>
    <p:sldId id="278" r:id="rId6"/>
    <p:sldId id="271" r:id="rId7"/>
    <p:sldId id="272" r:id="rId8"/>
    <p:sldId id="273" r:id="rId9"/>
    <p:sldId id="274" r:id="rId10"/>
    <p:sldId id="279" r:id="rId11"/>
    <p:sldId id="275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74FBD4-0503-4E3D-B2DE-A4D8177C5004}" v="1" dt="2025-04-30T10:12:37.4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61530" autoAdjust="0"/>
  </p:normalViewPr>
  <p:slideViewPr>
    <p:cSldViewPr snapToGrid="0">
      <p:cViewPr varScale="1">
        <p:scale>
          <a:sx n="55" d="100"/>
          <a:sy n="55" d="100"/>
        </p:scale>
        <p:origin x="13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 Blamire" userId="5bac9ecff83076b2" providerId="LiveId" clId="{4377A9AF-503B-44A5-AEC9-8494D22818B8}"/>
    <pc:docChg chg="undo custSel addSld modSld sldOrd">
      <pc:chgData name="Liz Blamire" userId="5bac9ecff83076b2" providerId="LiveId" clId="{4377A9AF-503B-44A5-AEC9-8494D22818B8}" dt="2025-01-31T16:10:20.351" v="2818" actId="20577"/>
      <pc:docMkLst>
        <pc:docMk/>
      </pc:docMkLst>
      <pc:sldChg chg="addSp modSp mod modAnim">
        <pc:chgData name="Liz Blamire" userId="5bac9ecff83076b2" providerId="LiveId" clId="{4377A9AF-503B-44A5-AEC9-8494D22818B8}" dt="2025-01-31T16:09:16.212" v="2800" actId="207"/>
        <pc:sldMkLst>
          <pc:docMk/>
          <pc:sldMk cId="52123572" sldId="259"/>
        </pc:sldMkLst>
      </pc:sldChg>
      <pc:sldChg chg="addSp delSp modSp mod modNotesTx">
        <pc:chgData name="Liz Blamire" userId="5bac9ecff83076b2" providerId="LiveId" clId="{4377A9AF-503B-44A5-AEC9-8494D22818B8}" dt="2025-01-31T16:09:34.277" v="2808" actId="20577"/>
        <pc:sldMkLst>
          <pc:docMk/>
          <pc:sldMk cId="797753552" sldId="270"/>
        </pc:sldMkLst>
      </pc:sldChg>
      <pc:sldChg chg="addSp delSp modSp mod">
        <pc:chgData name="Liz Blamire" userId="5bac9ecff83076b2" providerId="LiveId" clId="{4377A9AF-503B-44A5-AEC9-8494D22818B8}" dt="2025-01-31T14:42:49.443" v="191" actId="167"/>
        <pc:sldMkLst>
          <pc:docMk/>
          <pc:sldMk cId="3821339713" sldId="271"/>
        </pc:sldMkLst>
      </pc:sldChg>
      <pc:sldChg chg="addSp modSp mod modNotesTx">
        <pc:chgData name="Liz Blamire" userId="5bac9ecff83076b2" providerId="LiveId" clId="{4377A9AF-503B-44A5-AEC9-8494D22818B8}" dt="2025-01-31T16:10:20.351" v="2818" actId="20577"/>
        <pc:sldMkLst>
          <pc:docMk/>
          <pc:sldMk cId="3504787113" sldId="272"/>
        </pc:sldMkLst>
      </pc:sldChg>
      <pc:sldChg chg="addSp modSp mod modAnim modNotesTx">
        <pc:chgData name="Liz Blamire" userId="5bac9ecff83076b2" providerId="LiveId" clId="{4377A9AF-503B-44A5-AEC9-8494D22818B8}" dt="2025-01-31T15:28:41.136" v="1171" actId="20577"/>
        <pc:sldMkLst>
          <pc:docMk/>
          <pc:sldMk cId="714690731" sldId="273"/>
        </pc:sldMkLst>
      </pc:sldChg>
      <pc:sldChg chg="addSp delSp modSp mod modAnim modNotesTx">
        <pc:chgData name="Liz Blamire" userId="5bac9ecff83076b2" providerId="LiveId" clId="{4377A9AF-503B-44A5-AEC9-8494D22818B8}" dt="2025-01-31T16:08:15.787" v="2795"/>
        <pc:sldMkLst>
          <pc:docMk/>
          <pc:sldMk cId="499466505" sldId="274"/>
        </pc:sldMkLst>
      </pc:sldChg>
      <pc:sldChg chg="addSp delSp modSp mod">
        <pc:chgData name="Liz Blamire" userId="5bac9ecff83076b2" providerId="LiveId" clId="{4377A9AF-503B-44A5-AEC9-8494D22818B8}" dt="2025-01-31T16:07:06.156" v="2794" actId="1076"/>
        <pc:sldMkLst>
          <pc:docMk/>
          <pc:sldMk cId="547105926" sldId="275"/>
        </pc:sldMkLst>
      </pc:sldChg>
      <pc:sldChg chg="addSp delSp modSp add mod ord modShow modNotesTx">
        <pc:chgData name="Liz Blamire" userId="5bac9ecff83076b2" providerId="LiveId" clId="{4377A9AF-503B-44A5-AEC9-8494D22818B8}" dt="2025-01-31T15:06:43.874" v="898" actId="20577"/>
        <pc:sldMkLst>
          <pc:docMk/>
          <pc:sldMk cId="3180628123" sldId="277"/>
        </pc:sldMkLst>
      </pc:sldChg>
      <pc:sldChg chg="addSp delSp modSp add mod modShow modNotesTx">
        <pc:chgData name="Liz Blamire" userId="5bac9ecff83076b2" providerId="LiveId" clId="{4377A9AF-503B-44A5-AEC9-8494D22818B8}" dt="2025-01-31T15:06:48.765" v="899"/>
        <pc:sldMkLst>
          <pc:docMk/>
          <pc:sldMk cId="1399599605" sldId="278"/>
        </pc:sldMkLst>
      </pc:sldChg>
      <pc:sldChg chg="addSp delSp modSp add mod ord modNotesTx">
        <pc:chgData name="Liz Blamire" userId="5bac9ecff83076b2" providerId="LiveId" clId="{4377A9AF-503B-44A5-AEC9-8494D22818B8}" dt="2025-01-31T15:59:20.573" v="2432" actId="14100"/>
        <pc:sldMkLst>
          <pc:docMk/>
          <pc:sldMk cId="54934797" sldId="279"/>
        </pc:sldMkLst>
      </pc:sldChg>
    </pc:docChg>
  </pc:docChgLst>
  <pc:docChgLst>
    <pc:chgData name="Liz Blamire" userId="5bac9ecff83076b2" providerId="LiveId" clId="{3C74FBD4-0503-4E3D-B2DE-A4D8177C5004}"/>
    <pc:docChg chg="custSel modSld">
      <pc:chgData name="Liz Blamire" userId="5bac9ecff83076b2" providerId="LiveId" clId="{3C74FBD4-0503-4E3D-B2DE-A4D8177C5004}" dt="2025-05-05T11:39:01.430" v="1" actId="313"/>
      <pc:docMkLst>
        <pc:docMk/>
      </pc:docMkLst>
      <pc:sldChg chg="modSp">
        <pc:chgData name="Liz Blamire" userId="5bac9ecff83076b2" providerId="LiveId" clId="{3C74FBD4-0503-4E3D-B2DE-A4D8177C5004}" dt="2025-04-30T10:12:37.482" v="0" actId="2711"/>
        <pc:sldMkLst>
          <pc:docMk/>
          <pc:sldMk cId="52123572" sldId="259"/>
        </pc:sldMkLst>
        <pc:spChg chg="mod">
          <ac:chgData name="Liz Blamire" userId="5bac9ecff83076b2" providerId="LiveId" clId="{3C74FBD4-0503-4E3D-B2DE-A4D8177C5004}" dt="2025-04-30T10:12:37.482" v="0" actId="2711"/>
          <ac:spMkLst>
            <pc:docMk/>
            <pc:sldMk cId="52123572" sldId="259"/>
            <ac:spMk id="3" creationId="{FBF37036-D5DC-BBAD-DB17-4D49F4D96393}"/>
          </ac:spMkLst>
        </pc:spChg>
      </pc:sldChg>
      <pc:sldChg chg="modNotesTx">
        <pc:chgData name="Liz Blamire" userId="5bac9ecff83076b2" providerId="LiveId" clId="{3C74FBD4-0503-4E3D-B2DE-A4D8177C5004}" dt="2025-05-05T11:39:01.430" v="1" actId="313"/>
        <pc:sldMkLst>
          <pc:docMk/>
          <pc:sldMk cId="1399599605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6EE8B-378D-41D0-B376-42168F5C3F8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2330D-5BE3-44B8-88F8-5B85113853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7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27F75-DAEF-EEF9-E58A-1DDE43BF8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BA7270-1867-93CC-4DCB-6494B7CEC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50F00-1FEB-D40D-AB59-2F8B5D7BA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461A4-ADEA-D657-C856-3BC4E45873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D68AF-8857-44B2-9B37-1CF962E9AFC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099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DA85D-B47D-785F-E6E1-D3B575B1E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91443-B4ED-3EBF-3619-9C2FF6930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2A0354-19A1-DC0E-ABB2-B8F9283BD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DC6BF-7E4C-3EAC-DC65-0F927B394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D68AF-8857-44B2-9B37-1CF962E9AFC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575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5F16A-7DB5-4E98-9563-A9D75A6AE91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31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Files included to print images and labels. Print one full set per group of students.</a:t>
            </a:r>
          </a:p>
          <a:p>
            <a:r>
              <a:rPr lang="en-GB" dirty="0"/>
              <a:t>Note: Organs not to scale!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267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Answers for starter </a:t>
            </a:r>
            <a:r>
              <a:rPr lang="en-GB" dirty="0" err="1"/>
              <a:t>acivity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11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Answers for starter activity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294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Notes</a:t>
            </a:r>
          </a:p>
          <a:p>
            <a:endParaRPr lang="en-GB" b="1" dirty="0"/>
          </a:p>
          <a:p>
            <a:r>
              <a:rPr lang="en-GB" b="1" dirty="0"/>
              <a:t>What happens when a body system doesn’t work properly?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dirty="0"/>
              <a:t>If a body system </a:t>
            </a:r>
            <a:r>
              <a:rPr lang="en-GB" b="1" dirty="0"/>
              <a:t>malfunctions or is affected by disease</a:t>
            </a:r>
            <a:r>
              <a:rPr lang="en-GB" dirty="0"/>
              <a:t>, it may not work as it should.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Examples: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Respiratory system (lungs)</a:t>
            </a:r>
            <a:r>
              <a:rPr lang="en-GB" dirty="0"/>
              <a:t> → Breathing problems (e.g., asthma, pneumonia).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Circulatory system (heart and blood vessels)</a:t>
            </a:r>
            <a:r>
              <a:rPr lang="en-GB" dirty="0"/>
              <a:t> → Poor blood flow, high blood pressure, heart attacks.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Digestive system (stomach and intestines)</a:t>
            </a:r>
            <a:r>
              <a:rPr lang="en-GB" dirty="0"/>
              <a:t> → Trouble digesting food, stomach pain, diarrhoea.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Nervous system (brain, nerves, spinal cord)</a:t>
            </a:r>
            <a:r>
              <a:rPr lang="en-GB" dirty="0"/>
              <a:t> → Memory loss, difficulty moving, nerve pain.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Skeletal system (bones and joints)</a:t>
            </a:r>
            <a:r>
              <a:rPr lang="en-GB" dirty="0"/>
              <a:t> → Weak bones, fractures, arthritis.</a:t>
            </a:r>
          </a:p>
          <a:p>
            <a:r>
              <a:rPr lang="en-GB" dirty="0"/>
              <a:t>Encourage students to think of </a:t>
            </a:r>
            <a:r>
              <a:rPr lang="en-GB" b="1" dirty="0"/>
              <a:t>common illnesses</a:t>
            </a:r>
            <a:r>
              <a:rPr lang="en-GB" dirty="0"/>
              <a:t> and how they affect each system.</a:t>
            </a:r>
          </a:p>
          <a:p>
            <a:pPr>
              <a:buFont typeface="Arial" panose="020B0604020202020204" pitchFamily="34" charset="0"/>
              <a:buNone/>
            </a:pPr>
            <a:endParaRPr lang="en-GB" dirty="0"/>
          </a:p>
          <a:p>
            <a:r>
              <a:rPr lang="en-GB" b="1" dirty="0"/>
              <a:t>Which body systems do you think work together the most?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dirty="0"/>
              <a:t>The body systems are </a:t>
            </a:r>
            <a:r>
              <a:rPr lang="en-GB" b="1" dirty="0"/>
              <a:t>interconnected</a:t>
            </a:r>
            <a:r>
              <a:rPr lang="en-GB" dirty="0"/>
              <a:t>, meaning they rely on each other to function properly.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dirty="0"/>
              <a:t>Some examples of closely linked systems: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/>
              <a:t>Circulatory &amp; Respiratory:</a:t>
            </a:r>
            <a:r>
              <a:rPr lang="en-GB" dirty="0"/>
              <a:t> The lungs (respiratory) supply oxygen to the blood (circulatory) and remove carbon dioxide.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/>
              <a:t>Digestive &amp; Circulatory:</a:t>
            </a:r>
            <a:r>
              <a:rPr lang="en-GB" dirty="0"/>
              <a:t> Nutrients from food are absorbed in the digestive system and transported by the circulatory system.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/>
              <a:t>Nervous &amp; Muscular:</a:t>
            </a:r>
            <a:r>
              <a:rPr lang="en-GB" dirty="0"/>
              <a:t> The brain and nerves control muscle movement.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/>
              <a:t>Skeletal &amp; Muscular:</a:t>
            </a:r>
            <a:r>
              <a:rPr lang="en-GB" dirty="0"/>
              <a:t> Bones and muscles work together for movement and support.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/>
              <a:t>Endocrine &amp; Reproductive:</a:t>
            </a:r>
            <a:r>
              <a:rPr lang="en-GB" dirty="0"/>
              <a:t> Hormones regulate puberty, menstrual cycles, and fertility.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dirty="0"/>
              <a:t>Encourage students to </a:t>
            </a:r>
            <a:r>
              <a:rPr lang="en-GB" b="1" dirty="0"/>
              <a:t>think about real-life examples</a:t>
            </a:r>
            <a:r>
              <a:rPr lang="en-GB" dirty="0"/>
              <a:t> (e.g., how exercise affects multiple systems).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906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students to feedback on their thoughts.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181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Split your class into groups and allocate each group either case study A or B.</a:t>
            </a:r>
          </a:p>
          <a:p>
            <a:r>
              <a:rPr lang="en-GB" dirty="0"/>
              <a:t>Give them time to discuss, make notes and then present their thoughts to the whole class.</a:t>
            </a:r>
          </a:p>
          <a:p>
            <a:endParaRPr lang="en-GB" dirty="0"/>
          </a:p>
          <a:p>
            <a:r>
              <a:rPr lang="en-GB" b="1" dirty="0"/>
              <a:t>Case Study A: Javid (Asthma Attack)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Body system affected:</a:t>
            </a:r>
            <a:r>
              <a:rPr lang="en-GB" dirty="0"/>
              <a:t> Respiratory system (lungs and airways).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Possible causes:</a:t>
            </a:r>
            <a:r>
              <a:rPr lang="en-GB" dirty="0"/>
              <a:t> Asthma attack could have been triggered by exposure to air pollution (busy road); his asthma could have worsened due </a:t>
            </a:r>
            <a:r>
              <a:rPr lang="en-GB" dirty="0" err="1"/>
              <a:t>tolack</a:t>
            </a:r>
            <a:r>
              <a:rPr lang="en-GB" dirty="0"/>
              <a:t> of exercise (reduced lung capacity).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Lifestyle factors:</a:t>
            </a:r>
            <a:endParaRPr lang="en-GB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Worsen:</a:t>
            </a:r>
            <a:r>
              <a:rPr lang="en-GB" dirty="0"/>
              <a:t> Continued exposure to pollution, lack of fitness.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Improve:</a:t>
            </a:r>
            <a:r>
              <a:rPr lang="en-GB" dirty="0"/>
              <a:t> Avoiding triggers, regular exercise to strengthen lungs, staying indoors during high pollution periods.</a:t>
            </a:r>
          </a:p>
          <a:p>
            <a:endParaRPr lang="en-GB" b="1" dirty="0"/>
          </a:p>
          <a:p>
            <a:r>
              <a:rPr lang="en-GB" b="1" dirty="0"/>
              <a:t>Case Study B: Meredith (Coronary Heart Disease)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Body system affected:</a:t>
            </a:r>
            <a:r>
              <a:rPr lang="en-GB" dirty="0"/>
              <a:t> Cardiovascular system (heart and blood vessels).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Possible causes:</a:t>
            </a:r>
            <a:r>
              <a:rPr lang="en-GB" dirty="0"/>
              <a:t> High-fat diet, smoking, sedentary lifestyle, high blood pressure.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Lifestyle factors:</a:t>
            </a:r>
            <a:endParaRPr lang="en-GB" b="0" dirty="0"/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Worsen:</a:t>
            </a:r>
            <a:r>
              <a:rPr lang="en-GB" dirty="0"/>
              <a:t> Poor diet, smoking, lack of movement.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b="1" dirty="0"/>
              <a:t>Improve:</a:t>
            </a:r>
            <a:r>
              <a:rPr lang="en-GB" dirty="0"/>
              <a:t> Healthier diet, quitting smoking, increasing physical activity (e.g. walking).</a:t>
            </a:r>
          </a:p>
          <a:p>
            <a:endParaRPr lang="en-GB" dirty="0"/>
          </a:p>
          <a:p>
            <a:r>
              <a:rPr lang="en-GB" dirty="0"/>
              <a:t>Encourage students to </a:t>
            </a:r>
            <a:r>
              <a:rPr lang="en-GB" b="1" dirty="0"/>
              <a:t>connect symptoms with causes</a:t>
            </a:r>
            <a:r>
              <a:rPr lang="en-GB" dirty="0"/>
              <a:t> and think about </a:t>
            </a:r>
            <a:r>
              <a:rPr lang="en-GB" b="1" dirty="0"/>
              <a:t>realistic lifestyle changes</a:t>
            </a:r>
            <a:r>
              <a:rPr lang="en-GB" dirty="0"/>
              <a:t> that could help each person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882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7661D-8DA3-72CA-41D4-94CEB09FF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1A5A6-F95D-D896-A116-0C3439A5B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E6A391-3B5C-04BB-C46A-C213B5AF7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None/>
              <a:tabLst>
                <a:tab pos="914400" algn="l"/>
              </a:tabLst>
            </a:pPr>
            <a:r>
              <a:rPr lang="en-GB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Highlight potential careers such as nursing, midwifery, paramedic science, biomedical sciences, physiotherapy.</a:t>
            </a:r>
          </a:p>
          <a:p>
            <a:pPr marL="0" marR="0" lvl="0" indent="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None/>
              <a:tabLst>
                <a:tab pos="914400" algn="l"/>
              </a:tabLst>
            </a:pPr>
            <a:r>
              <a:rPr lang="en-GB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Encourage students to consider </a:t>
            </a:r>
            <a:r>
              <a:rPr lang="en-GB" sz="1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&amp; Social Care</a:t>
            </a:r>
            <a:r>
              <a:rPr lang="en-GB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a subject choice in Year 12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7E6F5-181D-B650-BF6D-D082C7FFC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2330D-5BE3-44B8-88F8-5B851138539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369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53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60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18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9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4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4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9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6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84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73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4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6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e4MadKPJC0?feature=oembed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CD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125EC7-3C99-9C47-ACDC-E8D94C32F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D382810-98C1-7308-7214-F8113414D2C8}"/>
              </a:ext>
            </a:extLst>
          </p:cNvPr>
          <p:cNvGrpSpPr/>
          <p:nvPr/>
        </p:nvGrpSpPr>
        <p:grpSpPr>
          <a:xfrm>
            <a:off x="-7654" y="5800059"/>
            <a:ext cx="12204970" cy="1063257"/>
            <a:chOff x="0" y="0"/>
            <a:chExt cx="5272080" cy="104684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1BEA8F6-DBE1-FC10-69AA-7EA6F34C9046}"/>
                </a:ext>
              </a:extLst>
            </p:cNvPr>
            <p:cNvSpPr/>
            <p:nvPr/>
          </p:nvSpPr>
          <p:spPr>
            <a:xfrm>
              <a:off x="0" y="0"/>
              <a:ext cx="5272080" cy="1046841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36303F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119A2E3-9B99-A515-D93D-172DDE90171E}"/>
                </a:ext>
              </a:extLst>
            </p:cNvPr>
            <p:cNvSpPr txBox="1"/>
            <p:nvPr/>
          </p:nvSpPr>
          <p:spPr>
            <a:xfrm>
              <a:off x="0" y="-38100"/>
              <a:ext cx="5272080" cy="108494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FF7EBAAC-10A0-1B27-17D1-E47853D45418}"/>
              </a:ext>
            </a:extLst>
          </p:cNvPr>
          <p:cNvSpPr txBox="1"/>
          <p:nvPr/>
        </p:nvSpPr>
        <p:spPr>
          <a:xfrm>
            <a:off x="1016950" y="1422987"/>
            <a:ext cx="10096856" cy="982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Londrina Solid Heavy"/>
              </a:rPr>
              <a:t>HEALTH &amp; SOCIAL CARE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C381D04-269E-E904-BF78-8CBFE4A114DF}"/>
              </a:ext>
            </a:extLst>
          </p:cNvPr>
          <p:cNvSpPr txBox="1"/>
          <p:nvPr/>
        </p:nvSpPr>
        <p:spPr>
          <a:xfrm>
            <a:off x="3530199" y="2566814"/>
            <a:ext cx="5131603" cy="39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World"/>
                <a:cs typeface="Helvetica World"/>
                <a:sym typeface="Helvetica World"/>
              </a:rPr>
              <a:t>(Extended Certificate)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612357B7-7849-D9C1-8B4F-4BF6333B8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3109"/>
            <a:ext cx="12317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A7058F38-E633-4EE1-CDD5-B277EA200D51}"/>
              </a:ext>
            </a:extLst>
          </p:cNvPr>
          <p:cNvSpPr txBox="1"/>
          <p:nvPr/>
        </p:nvSpPr>
        <p:spPr>
          <a:xfrm>
            <a:off x="2577463" y="397341"/>
            <a:ext cx="6975830" cy="7986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World"/>
                <a:cs typeface="Helvetica World"/>
                <a:sym typeface="Helvetica World"/>
              </a:rPr>
              <a:t>Pearson Level 3 Alternative Academic Qualification BTEC National 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61A382-5164-5B4A-ABA4-EBD90192E533}"/>
              </a:ext>
            </a:extLst>
          </p:cNvPr>
          <p:cNvSpPr txBox="1"/>
          <p:nvPr/>
        </p:nvSpPr>
        <p:spPr>
          <a:xfrm>
            <a:off x="168717" y="6319822"/>
            <a:ext cx="3361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www.tutor2u.net/hsc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57B45EEB-C671-7E85-0D84-690DE4FB8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6012417"/>
            <a:ext cx="2117283" cy="676011"/>
          </a:xfrm>
          <a:prstGeom prst="rect">
            <a:avLst/>
          </a:prstGeom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id="{921D2A15-0711-082A-2C68-CAE357FFC8AF}"/>
              </a:ext>
            </a:extLst>
          </p:cNvPr>
          <p:cNvSpPr/>
          <p:nvPr/>
        </p:nvSpPr>
        <p:spPr>
          <a:xfrm>
            <a:off x="914400" y="3327400"/>
            <a:ext cx="10363200" cy="2796973"/>
          </a:xfrm>
          <a:custGeom>
            <a:avLst/>
            <a:gdLst/>
            <a:ahLst/>
            <a:cxnLst/>
            <a:rect l="l" t="t" r="r" b="b"/>
            <a:pathLst>
              <a:path w="19642229" h="5917221">
                <a:moveTo>
                  <a:pt x="0" y="0"/>
                </a:moveTo>
                <a:lnTo>
                  <a:pt x="19642229" y="0"/>
                </a:lnTo>
                <a:lnTo>
                  <a:pt x="19642229" y="5917221"/>
                </a:lnTo>
                <a:lnTo>
                  <a:pt x="0" y="5917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0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12772-F1B4-5765-4477-D93EE4869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erson wearing a white coat and purple gloves holding a flask&#10;&#10;Description automatically generated">
            <a:extLst>
              <a:ext uri="{FF2B5EF4-FFF2-40B4-BE49-F238E27FC236}">
                <a16:creationId xmlns:a16="http://schemas.microsoft.com/office/drawing/2014/main" id="{5894E33E-9BF5-E8DE-503A-033079AAD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983" y="4420985"/>
            <a:ext cx="1850851" cy="171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5C9945F2-A353-BDF1-6C9E-34A0DC46075E}"/>
              </a:ext>
            </a:extLst>
          </p:cNvPr>
          <p:cNvGrpSpPr/>
          <p:nvPr/>
        </p:nvGrpSpPr>
        <p:grpSpPr>
          <a:xfrm>
            <a:off x="685799" y="1295687"/>
            <a:ext cx="2847781" cy="554993"/>
            <a:chOff x="0" y="0"/>
            <a:chExt cx="1459106" cy="21925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89947FE-039E-D0B1-0A79-AE314B0ACF64}"/>
                </a:ext>
              </a:extLst>
            </p:cNvPr>
            <p:cNvSpPr/>
            <p:nvPr/>
          </p:nvSpPr>
          <p:spPr>
            <a:xfrm>
              <a:off x="0" y="0"/>
              <a:ext cx="1459106" cy="219257"/>
            </a:xfrm>
            <a:custGeom>
              <a:avLst/>
              <a:gdLst/>
              <a:ahLst/>
              <a:cxnLst/>
              <a:rect l="l" t="t" r="r" b="b"/>
              <a:pathLst>
                <a:path w="1459106" h="219257">
                  <a:moveTo>
                    <a:pt x="71270" y="0"/>
                  </a:moveTo>
                  <a:lnTo>
                    <a:pt x="1387836" y="0"/>
                  </a:lnTo>
                  <a:cubicBezTo>
                    <a:pt x="1427197" y="0"/>
                    <a:pt x="1459106" y="31909"/>
                    <a:pt x="1459106" y="71270"/>
                  </a:cubicBezTo>
                  <a:lnTo>
                    <a:pt x="1459106" y="147987"/>
                  </a:lnTo>
                  <a:cubicBezTo>
                    <a:pt x="1459106" y="187348"/>
                    <a:pt x="1427197" y="219257"/>
                    <a:pt x="1387836" y="219257"/>
                  </a:cubicBezTo>
                  <a:lnTo>
                    <a:pt x="71270" y="219257"/>
                  </a:lnTo>
                  <a:cubicBezTo>
                    <a:pt x="31909" y="219257"/>
                    <a:pt x="0" y="187348"/>
                    <a:pt x="0" y="147987"/>
                  </a:cubicBezTo>
                  <a:lnTo>
                    <a:pt x="0" y="71270"/>
                  </a:lnTo>
                  <a:cubicBezTo>
                    <a:pt x="0" y="31909"/>
                    <a:pt x="31909" y="0"/>
                    <a:pt x="71270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8C5355C-AB16-D3EC-3679-CDA81070818F}"/>
                </a:ext>
              </a:extLst>
            </p:cNvPr>
            <p:cNvSpPr txBox="1"/>
            <p:nvPr/>
          </p:nvSpPr>
          <p:spPr>
            <a:xfrm>
              <a:off x="0" y="-38100"/>
              <a:ext cx="1459106" cy="2573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06124B2-D2CE-420B-E445-5B0A34940ED6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260B04-DC4C-5C39-27AA-878A0655209D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B4AC627-58A5-1401-C664-52EA8F76F5CE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BB7DBD-8E9C-9209-14DF-B0BE83D95E3D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4528E43-52AA-1247-EEAB-C6DF4EDB3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sp>
        <p:nvSpPr>
          <p:cNvPr id="6" name="TextBox 11">
            <a:extLst>
              <a:ext uri="{FF2B5EF4-FFF2-40B4-BE49-F238E27FC236}">
                <a16:creationId xmlns:a16="http://schemas.microsoft.com/office/drawing/2014/main" id="{47DC8374-C783-AC80-2B3E-E8F09B41E685}"/>
              </a:ext>
            </a:extLst>
          </p:cNvPr>
          <p:cNvSpPr txBox="1"/>
          <p:nvPr/>
        </p:nvSpPr>
        <p:spPr>
          <a:xfrm>
            <a:off x="685800" y="533400"/>
            <a:ext cx="10092864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Health &amp; Social Care Careers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9E94A116-5575-D1D0-F820-358654FA2CE3}"/>
              </a:ext>
            </a:extLst>
          </p:cNvPr>
          <p:cNvSpPr txBox="1"/>
          <p:nvPr/>
        </p:nvSpPr>
        <p:spPr>
          <a:xfrm>
            <a:off x="775046" y="1388517"/>
            <a:ext cx="2758534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Think - Pair - Share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634EF93A-0BFE-CA2B-AACC-F637D15024B6}"/>
              </a:ext>
            </a:extLst>
          </p:cNvPr>
          <p:cNvSpPr txBox="1"/>
          <p:nvPr/>
        </p:nvSpPr>
        <p:spPr>
          <a:xfrm>
            <a:off x="685800" y="2366528"/>
            <a:ext cx="6732977" cy="1669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</a:t>
            </a: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careers</a:t>
            </a: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connected to understanding human biology and health?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can knowledge of human biology be applied in </a:t>
            </a: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real-life</a:t>
            </a: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situations?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pic>
        <p:nvPicPr>
          <p:cNvPr id="20" name="Picture 19" descr="A person holding a ball&#10;&#10;Description automatically generated">
            <a:extLst>
              <a:ext uri="{FF2B5EF4-FFF2-40B4-BE49-F238E27FC236}">
                <a16:creationId xmlns:a16="http://schemas.microsoft.com/office/drawing/2014/main" id="{DEA8E5C6-F6A4-675F-63F5-E004026525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791" y="1088876"/>
            <a:ext cx="2908139" cy="209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A yellow and green ambulance&#10;&#10;Description automatically generated">
            <a:extLst>
              <a:ext uri="{FF2B5EF4-FFF2-40B4-BE49-F238E27FC236}">
                <a16:creationId xmlns:a16="http://schemas.microsoft.com/office/drawing/2014/main" id="{EA0A4FBF-4104-DF00-1A3A-C1ECB10462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72" y="4484786"/>
            <a:ext cx="2758534" cy="1713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 descr="A person holding a leg of a person lying on a bed&#10;&#10;Description automatically generated">
            <a:extLst>
              <a:ext uri="{FF2B5EF4-FFF2-40B4-BE49-F238E27FC236}">
                <a16:creationId xmlns:a16="http://schemas.microsoft.com/office/drawing/2014/main" id="{A8CD1847-0DD4-6382-68C7-87B153274E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742" y="3764930"/>
            <a:ext cx="2847781" cy="2513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93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831A5D-3F90-110D-C92B-911DCE826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55F0144-D6EC-6EA5-1C04-B0A0153939B0}"/>
              </a:ext>
            </a:extLst>
          </p:cNvPr>
          <p:cNvGrpSpPr/>
          <p:nvPr/>
        </p:nvGrpSpPr>
        <p:grpSpPr>
          <a:xfrm>
            <a:off x="685800" y="1642953"/>
            <a:ext cx="5584800" cy="1107443"/>
            <a:chOff x="0" y="0"/>
            <a:chExt cx="2206341" cy="43750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5D99163-D461-3189-1045-83B6779341D9}"/>
                </a:ext>
              </a:extLst>
            </p:cNvPr>
            <p:cNvSpPr/>
            <p:nvPr/>
          </p:nvSpPr>
          <p:spPr>
            <a:xfrm>
              <a:off x="0" y="0"/>
              <a:ext cx="2206341" cy="437509"/>
            </a:xfrm>
            <a:custGeom>
              <a:avLst/>
              <a:gdLst/>
              <a:ahLst/>
              <a:cxnLst/>
              <a:rect l="l" t="t" r="r" b="b"/>
              <a:pathLst>
                <a:path w="2206341" h="437509">
                  <a:moveTo>
                    <a:pt x="47132" y="0"/>
                  </a:moveTo>
                  <a:lnTo>
                    <a:pt x="2159208" y="0"/>
                  </a:lnTo>
                  <a:cubicBezTo>
                    <a:pt x="2171709" y="0"/>
                    <a:pt x="2183697" y="4966"/>
                    <a:pt x="2192536" y="13805"/>
                  </a:cubicBezTo>
                  <a:cubicBezTo>
                    <a:pt x="2201375" y="22644"/>
                    <a:pt x="2206341" y="34632"/>
                    <a:pt x="2206341" y="47132"/>
                  </a:cubicBezTo>
                  <a:lnTo>
                    <a:pt x="2206341" y="390376"/>
                  </a:lnTo>
                  <a:cubicBezTo>
                    <a:pt x="2206341" y="402876"/>
                    <a:pt x="2201375" y="414865"/>
                    <a:pt x="2192536" y="423704"/>
                  </a:cubicBezTo>
                  <a:cubicBezTo>
                    <a:pt x="2183697" y="432543"/>
                    <a:pt x="2171709" y="437509"/>
                    <a:pt x="2159208" y="437509"/>
                  </a:cubicBezTo>
                  <a:lnTo>
                    <a:pt x="47132" y="437509"/>
                  </a:lnTo>
                  <a:cubicBezTo>
                    <a:pt x="34632" y="437509"/>
                    <a:pt x="22644" y="432543"/>
                    <a:pt x="13805" y="423704"/>
                  </a:cubicBezTo>
                  <a:cubicBezTo>
                    <a:pt x="4966" y="414865"/>
                    <a:pt x="0" y="402876"/>
                    <a:pt x="0" y="390376"/>
                  </a:cubicBezTo>
                  <a:lnTo>
                    <a:pt x="0" y="47132"/>
                  </a:lnTo>
                  <a:cubicBezTo>
                    <a:pt x="0" y="34632"/>
                    <a:pt x="4966" y="22644"/>
                    <a:pt x="13805" y="13805"/>
                  </a:cubicBezTo>
                  <a:cubicBezTo>
                    <a:pt x="22644" y="4966"/>
                    <a:pt x="34632" y="0"/>
                    <a:pt x="47132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E4C4468-0472-C17C-748E-DAEC483C0DDF}"/>
                </a:ext>
              </a:extLst>
            </p:cNvPr>
            <p:cNvSpPr txBox="1"/>
            <p:nvPr/>
          </p:nvSpPr>
          <p:spPr>
            <a:xfrm>
              <a:off x="0" y="-38100"/>
              <a:ext cx="2206341" cy="4756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BC08060-5B59-5EEB-ADD8-66FF6D299D27}"/>
              </a:ext>
            </a:extLst>
          </p:cNvPr>
          <p:cNvGrpSpPr/>
          <p:nvPr/>
        </p:nvGrpSpPr>
        <p:grpSpPr>
          <a:xfrm>
            <a:off x="685800" y="2980411"/>
            <a:ext cx="5584800" cy="1107443"/>
            <a:chOff x="0" y="0"/>
            <a:chExt cx="2206341" cy="4375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4465C52-0743-3805-12CD-38E57E457A41}"/>
                </a:ext>
              </a:extLst>
            </p:cNvPr>
            <p:cNvSpPr/>
            <p:nvPr/>
          </p:nvSpPr>
          <p:spPr>
            <a:xfrm>
              <a:off x="0" y="0"/>
              <a:ext cx="2206341" cy="437509"/>
            </a:xfrm>
            <a:custGeom>
              <a:avLst/>
              <a:gdLst/>
              <a:ahLst/>
              <a:cxnLst/>
              <a:rect l="l" t="t" r="r" b="b"/>
              <a:pathLst>
                <a:path w="2206341" h="437509">
                  <a:moveTo>
                    <a:pt x="47132" y="0"/>
                  </a:moveTo>
                  <a:lnTo>
                    <a:pt x="2159208" y="0"/>
                  </a:lnTo>
                  <a:cubicBezTo>
                    <a:pt x="2171709" y="0"/>
                    <a:pt x="2183697" y="4966"/>
                    <a:pt x="2192536" y="13805"/>
                  </a:cubicBezTo>
                  <a:cubicBezTo>
                    <a:pt x="2201375" y="22644"/>
                    <a:pt x="2206341" y="34632"/>
                    <a:pt x="2206341" y="47132"/>
                  </a:cubicBezTo>
                  <a:lnTo>
                    <a:pt x="2206341" y="390376"/>
                  </a:lnTo>
                  <a:cubicBezTo>
                    <a:pt x="2206341" y="402876"/>
                    <a:pt x="2201375" y="414865"/>
                    <a:pt x="2192536" y="423704"/>
                  </a:cubicBezTo>
                  <a:cubicBezTo>
                    <a:pt x="2183697" y="432543"/>
                    <a:pt x="2171709" y="437509"/>
                    <a:pt x="2159208" y="437509"/>
                  </a:cubicBezTo>
                  <a:lnTo>
                    <a:pt x="47132" y="437509"/>
                  </a:lnTo>
                  <a:cubicBezTo>
                    <a:pt x="34632" y="437509"/>
                    <a:pt x="22644" y="432543"/>
                    <a:pt x="13805" y="423704"/>
                  </a:cubicBezTo>
                  <a:cubicBezTo>
                    <a:pt x="4966" y="414865"/>
                    <a:pt x="0" y="402876"/>
                    <a:pt x="0" y="390376"/>
                  </a:cubicBezTo>
                  <a:lnTo>
                    <a:pt x="0" y="47132"/>
                  </a:lnTo>
                  <a:cubicBezTo>
                    <a:pt x="0" y="34632"/>
                    <a:pt x="4966" y="22644"/>
                    <a:pt x="13805" y="13805"/>
                  </a:cubicBezTo>
                  <a:cubicBezTo>
                    <a:pt x="22644" y="4966"/>
                    <a:pt x="34632" y="0"/>
                    <a:pt x="47132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14DFE0A-4F87-E699-E074-638ED28E8889}"/>
                </a:ext>
              </a:extLst>
            </p:cNvPr>
            <p:cNvSpPr txBox="1"/>
            <p:nvPr/>
          </p:nvSpPr>
          <p:spPr>
            <a:xfrm>
              <a:off x="0" y="-38100"/>
              <a:ext cx="2206341" cy="4756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17BFA1B-4FFF-5C4A-4D56-3E7D2E6B30D9}"/>
              </a:ext>
            </a:extLst>
          </p:cNvPr>
          <p:cNvGrpSpPr/>
          <p:nvPr/>
        </p:nvGrpSpPr>
        <p:grpSpPr>
          <a:xfrm>
            <a:off x="685800" y="4316455"/>
            <a:ext cx="5584800" cy="1440817"/>
            <a:chOff x="0" y="0"/>
            <a:chExt cx="2206341" cy="437509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6E55F15-FC7C-9EFD-8CC8-17010FC58D89}"/>
                </a:ext>
              </a:extLst>
            </p:cNvPr>
            <p:cNvSpPr/>
            <p:nvPr/>
          </p:nvSpPr>
          <p:spPr>
            <a:xfrm>
              <a:off x="0" y="0"/>
              <a:ext cx="2206341" cy="437509"/>
            </a:xfrm>
            <a:custGeom>
              <a:avLst/>
              <a:gdLst/>
              <a:ahLst/>
              <a:cxnLst/>
              <a:rect l="l" t="t" r="r" b="b"/>
              <a:pathLst>
                <a:path w="2206341" h="437509">
                  <a:moveTo>
                    <a:pt x="47132" y="0"/>
                  </a:moveTo>
                  <a:lnTo>
                    <a:pt x="2159208" y="0"/>
                  </a:lnTo>
                  <a:cubicBezTo>
                    <a:pt x="2171709" y="0"/>
                    <a:pt x="2183697" y="4966"/>
                    <a:pt x="2192536" y="13805"/>
                  </a:cubicBezTo>
                  <a:cubicBezTo>
                    <a:pt x="2201375" y="22644"/>
                    <a:pt x="2206341" y="34632"/>
                    <a:pt x="2206341" y="47132"/>
                  </a:cubicBezTo>
                  <a:lnTo>
                    <a:pt x="2206341" y="390376"/>
                  </a:lnTo>
                  <a:cubicBezTo>
                    <a:pt x="2206341" y="402876"/>
                    <a:pt x="2201375" y="414865"/>
                    <a:pt x="2192536" y="423704"/>
                  </a:cubicBezTo>
                  <a:cubicBezTo>
                    <a:pt x="2183697" y="432543"/>
                    <a:pt x="2171709" y="437509"/>
                    <a:pt x="2159208" y="437509"/>
                  </a:cubicBezTo>
                  <a:lnTo>
                    <a:pt x="47132" y="437509"/>
                  </a:lnTo>
                  <a:cubicBezTo>
                    <a:pt x="34632" y="437509"/>
                    <a:pt x="22644" y="432543"/>
                    <a:pt x="13805" y="423704"/>
                  </a:cubicBezTo>
                  <a:cubicBezTo>
                    <a:pt x="4966" y="414865"/>
                    <a:pt x="0" y="402876"/>
                    <a:pt x="0" y="390376"/>
                  </a:cubicBezTo>
                  <a:lnTo>
                    <a:pt x="0" y="47132"/>
                  </a:lnTo>
                  <a:cubicBezTo>
                    <a:pt x="0" y="34632"/>
                    <a:pt x="4966" y="22644"/>
                    <a:pt x="13805" y="13805"/>
                  </a:cubicBezTo>
                  <a:cubicBezTo>
                    <a:pt x="22644" y="4966"/>
                    <a:pt x="34632" y="0"/>
                    <a:pt x="47132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BA239DC-883A-05F2-203D-F9DA7C9236D2}"/>
                </a:ext>
              </a:extLst>
            </p:cNvPr>
            <p:cNvSpPr txBox="1"/>
            <p:nvPr/>
          </p:nvSpPr>
          <p:spPr>
            <a:xfrm>
              <a:off x="0" y="-38100"/>
              <a:ext cx="2206341" cy="4756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433C3DF7-D467-E25F-72CF-4E8FCD30E8BD}"/>
              </a:ext>
            </a:extLst>
          </p:cNvPr>
          <p:cNvSpPr txBox="1"/>
          <p:nvPr/>
        </p:nvSpPr>
        <p:spPr>
          <a:xfrm>
            <a:off x="736225" y="537309"/>
            <a:ext cx="566823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Independent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2FCE5-A8D6-B19E-40FC-E30FC96DE12F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FAAAF7-9A83-6F48-98A1-17308CEAD880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232A9B53-A5D9-1830-6532-B4F87D3C2D1B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6BE41A-EFC3-6588-5FA5-206151480F03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B340D53-E6EF-B102-BEA4-059C6FACD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sp>
        <p:nvSpPr>
          <p:cNvPr id="6" name="TextBox 16">
            <a:extLst>
              <a:ext uri="{FF2B5EF4-FFF2-40B4-BE49-F238E27FC236}">
                <a16:creationId xmlns:a16="http://schemas.microsoft.com/office/drawing/2014/main" id="{C1ABD2DE-C31B-15CB-6421-A8C72F2D2F64}"/>
              </a:ext>
            </a:extLst>
          </p:cNvPr>
          <p:cNvSpPr txBox="1"/>
          <p:nvPr/>
        </p:nvSpPr>
        <p:spPr>
          <a:xfrm>
            <a:off x="928603" y="1867981"/>
            <a:ext cx="520995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Select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your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personal health behaviours 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track over a period of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 week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B7F2F40A-EC42-5D3A-CBD2-426C77E551E7}"/>
              </a:ext>
            </a:extLst>
          </p:cNvPr>
          <p:cNvSpPr txBox="1"/>
          <p:nvPr/>
        </p:nvSpPr>
        <p:spPr>
          <a:xfrm>
            <a:off x="928603" y="3222923"/>
            <a:ext cx="520995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example,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water intake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sleep patterns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exercise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screen time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B78D899A-7A17-6CD4-270D-D69881FCDC93}"/>
              </a:ext>
            </a:extLst>
          </p:cNvPr>
          <p:cNvSpPr txBox="1"/>
          <p:nvPr/>
        </p:nvSpPr>
        <p:spPr>
          <a:xfrm>
            <a:off x="928602" y="4575198"/>
            <a:ext cx="520995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Prepare a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short reflection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on how this behaviour affects at least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two body systems 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suggest </a:t>
            </a:r>
            <a:r>
              <a:rPr lang="en-GB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 improvement</a:t>
            </a:r>
            <a:r>
              <a:rPr lang="en-GB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pic>
        <p:nvPicPr>
          <p:cNvPr id="21" name="Picture 20" descr="A moon and stars on a white circle&#10;&#10;Description automatically generated">
            <a:extLst>
              <a:ext uri="{FF2B5EF4-FFF2-40B4-BE49-F238E27FC236}">
                <a16:creationId xmlns:a16="http://schemas.microsoft.com/office/drawing/2014/main" id="{1EC2316B-2F53-60DA-6037-E40A34EB0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207" y="1548047"/>
            <a:ext cx="3876190" cy="3761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710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CD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8DA64E-53F9-0B1A-7437-9EC5971BC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D8EE50A7-7BCD-287C-43FC-4F62E2BEB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3109"/>
            <a:ext cx="12317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00FDF23B-B339-363B-A68B-A7213E8737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574"/>
            <a:ext cx="12192000" cy="658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6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278A43-3D46-34DA-EBD4-E45A57CD5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">
            <a:extLst>
              <a:ext uri="{FF2B5EF4-FFF2-40B4-BE49-F238E27FC236}">
                <a16:creationId xmlns:a16="http://schemas.microsoft.com/office/drawing/2014/main" id="{1BAEC25E-981D-38D8-9F91-9AB327DCD7BB}"/>
              </a:ext>
            </a:extLst>
          </p:cNvPr>
          <p:cNvSpPr/>
          <p:nvPr/>
        </p:nvSpPr>
        <p:spPr>
          <a:xfrm>
            <a:off x="-7654" y="5800059"/>
            <a:ext cx="12204970" cy="1063257"/>
          </a:xfrm>
          <a:custGeom>
            <a:avLst/>
            <a:gdLst/>
            <a:ahLst/>
            <a:cxnLst/>
            <a:rect l="l" t="t" r="r" b="b"/>
            <a:pathLst>
              <a:path w="5272080" h="1046841">
                <a:moveTo>
                  <a:pt x="0" y="0"/>
                </a:moveTo>
                <a:lnTo>
                  <a:pt x="5272080" y="0"/>
                </a:lnTo>
                <a:lnTo>
                  <a:pt x="5272080" y="1046841"/>
                </a:lnTo>
                <a:lnTo>
                  <a:pt x="0" y="1046841"/>
                </a:lnTo>
                <a:close/>
              </a:path>
            </a:pathLst>
          </a:custGeom>
          <a:solidFill>
            <a:srgbClr val="EBE0D7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91B7CE-5078-B0C7-4350-F16B060263ED}"/>
              </a:ext>
            </a:extLst>
          </p:cNvPr>
          <p:cNvSpPr txBox="1"/>
          <p:nvPr/>
        </p:nvSpPr>
        <p:spPr>
          <a:xfrm>
            <a:off x="168717" y="6319822"/>
            <a:ext cx="3361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www.tutor2u.net/hsc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69DF4F-DD9B-1ED6-3D8F-08CD8B46B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54616" y="6001633"/>
            <a:ext cx="2068667" cy="636376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1F68A885-27EC-5A63-DD89-11CFF377EED7}"/>
              </a:ext>
            </a:extLst>
          </p:cNvPr>
          <p:cNvSpPr txBox="1"/>
          <p:nvPr/>
        </p:nvSpPr>
        <p:spPr>
          <a:xfrm>
            <a:off x="414618" y="1279859"/>
            <a:ext cx="5131603" cy="39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World"/>
                <a:cs typeface="Helvetica World"/>
                <a:sym typeface="Helvetica World"/>
              </a:rPr>
              <a:t>Unit 2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26CA6AD3-7464-3B1E-698E-AD8041566EB8}"/>
              </a:ext>
            </a:extLst>
          </p:cNvPr>
          <p:cNvSpPr txBox="1"/>
          <p:nvPr/>
        </p:nvSpPr>
        <p:spPr>
          <a:xfrm>
            <a:off x="414618" y="1672852"/>
            <a:ext cx="5131603" cy="19374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Londrina Solid Heavy"/>
              </a:rPr>
              <a:t>HUMAN BIOLOGY </a:t>
            </a:r>
          </a:p>
          <a:p>
            <a:pPr marL="0" marR="0" lvl="0" indent="0" algn="ctr" defTabSz="60963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sym typeface="Londrina Solid Heavy"/>
              </a:rPr>
              <a:t>&amp; HEALTH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BE6703-ADE7-9CBE-1B63-F204CED24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8196" y="958776"/>
            <a:ext cx="6800317" cy="5699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F37036-D5DC-BBAD-DB17-4D49F4D96393}"/>
              </a:ext>
            </a:extLst>
          </p:cNvPr>
          <p:cNvSpPr txBox="1"/>
          <p:nvPr/>
        </p:nvSpPr>
        <p:spPr>
          <a:xfrm>
            <a:off x="622654" y="4003298"/>
            <a:ext cx="4547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Aptos" panose="020B0004020202020204" pitchFamily="34" charset="0"/>
                <a:cs typeface="Aptos Serif" panose="02020604070405020304" pitchFamily="18" charset="0"/>
              </a:rPr>
              <a:t>TASTER LESSON</a:t>
            </a:r>
          </a:p>
        </p:txBody>
      </p:sp>
    </p:spTree>
    <p:extLst>
      <p:ext uri="{BB962C8B-B14F-4D97-AF65-F5344CB8AC3E}">
        <p14:creationId xmlns:p14="http://schemas.microsoft.com/office/powerpoint/2010/main" val="5212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F9BAA-1C89-C8AA-9A43-AFA01CA3C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5733DDF-132C-63E0-E8CA-DC495E61196C}"/>
              </a:ext>
            </a:extLst>
          </p:cNvPr>
          <p:cNvGrpSpPr/>
          <p:nvPr/>
        </p:nvGrpSpPr>
        <p:grpSpPr>
          <a:xfrm>
            <a:off x="685800" y="1642953"/>
            <a:ext cx="5584800" cy="1107443"/>
            <a:chOff x="0" y="0"/>
            <a:chExt cx="2206341" cy="43750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17911C7-7BBB-69C0-80B8-E62C5B8B8EE3}"/>
                </a:ext>
              </a:extLst>
            </p:cNvPr>
            <p:cNvSpPr/>
            <p:nvPr/>
          </p:nvSpPr>
          <p:spPr>
            <a:xfrm>
              <a:off x="0" y="0"/>
              <a:ext cx="2206341" cy="437509"/>
            </a:xfrm>
            <a:custGeom>
              <a:avLst/>
              <a:gdLst/>
              <a:ahLst/>
              <a:cxnLst/>
              <a:rect l="l" t="t" r="r" b="b"/>
              <a:pathLst>
                <a:path w="2206341" h="437509">
                  <a:moveTo>
                    <a:pt x="47132" y="0"/>
                  </a:moveTo>
                  <a:lnTo>
                    <a:pt x="2159208" y="0"/>
                  </a:lnTo>
                  <a:cubicBezTo>
                    <a:pt x="2171709" y="0"/>
                    <a:pt x="2183697" y="4966"/>
                    <a:pt x="2192536" y="13805"/>
                  </a:cubicBezTo>
                  <a:cubicBezTo>
                    <a:pt x="2201375" y="22644"/>
                    <a:pt x="2206341" y="34632"/>
                    <a:pt x="2206341" y="47132"/>
                  </a:cubicBezTo>
                  <a:lnTo>
                    <a:pt x="2206341" y="390376"/>
                  </a:lnTo>
                  <a:cubicBezTo>
                    <a:pt x="2206341" y="402876"/>
                    <a:pt x="2201375" y="414865"/>
                    <a:pt x="2192536" y="423704"/>
                  </a:cubicBezTo>
                  <a:cubicBezTo>
                    <a:pt x="2183697" y="432543"/>
                    <a:pt x="2171709" y="437509"/>
                    <a:pt x="2159208" y="437509"/>
                  </a:cubicBezTo>
                  <a:lnTo>
                    <a:pt x="47132" y="437509"/>
                  </a:lnTo>
                  <a:cubicBezTo>
                    <a:pt x="34632" y="437509"/>
                    <a:pt x="22644" y="432543"/>
                    <a:pt x="13805" y="423704"/>
                  </a:cubicBezTo>
                  <a:cubicBezTo>
                    <a:pt x="4966" y="414865"/>
                    <a:pt x="0" y="402876"/>
                    <a:pt x="0" y="390376"/>
                  </a:cubicBezTo>
                  <a:lnTo>
                    <a:pt x="0" y="47132"/>
                  </a:lnTo>
                  <a:cubicBezTo>
                    <a:pt x="0" y="34632"/>
                    <a:pt x="4966" y="22644"/>
                    <a:pt x="13805" y="13805"/>
                  </a:cubicBezTo>
                  <a:cubicBezTo>
                    <a:pt x="22644" y="4966"/>
                    <a:pt x="34632" y="0"/>
                    <a:pt x="47132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40BDE60-752E-6632-8A9A-89AC91A1E857}"/>
                </a:ext>
              </a:extLst>
            </p:cNvPr>
            <p:cNvSpPr txBox="1"/>
            <p:nvPr/>
          </p:nvSpPr>
          <p:spPr>
            <a:xfrm>
              <a:off x="0" y="-38100"/>
              <a:ext cx="2206341" cy="4756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B47DE99C-3E71-B637-472B-09EB2D3E876C}"/>
              </a:ext>
            </a:extLst>
          </p:cNvPr>
          <p:cNvGrpSpPr/>
          <p:nvPr/>
        </p:nvGrpSpPr>
        <p:grpSpPr>
          <a:xfrm>
            <a:off x="685800" y="2980411"/>
            <a:ext cx="5584800" cy="1107443"/>
            <a:chOff x="0" y="0"/>
            <a:chExt cx="2206341" cy="43750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C2B8BCE-FF10-A6A5-F7CA-FA1FD40F28CB}"/>
                </a:ext>
              </a:extLst>
            </p:cNvPr>
            <p:cNvSpPr/>
            <p:nvPr/>
          </p:nvSpPr>
          <p:spPr>
            <a:xfrm>
              <a:off x="0" y="0"/>
              <a:ext cx="2206341" cy="437509"/>
            </a:xfrm>
            <a:custGeom>
              <a:avLst/>
              <a:gdLst/>
              <a:ahLst/>
              <a:cxnLst/>
              <a:rect l="l" t="t" r="r" b="b"/>
              <a:pathLst>
                <a:path w="2206341" h="437509">
                  <a:moveTo>
                    <a:pt x="47132" y="0"/>
                  </a:moveTo>
                  <a:lnTo>
                    <a:pt x="2159208" y="0"/>
                  </a:lnTo>
                  <a:cubicBezTo>
                    <a:pt x="2171709" y="0"/>
                    <a:pt x="2183697" y="4966"/>
                    <a:pt x="2192536" y="13805"/>
                  </a:cubicBezTo>
                  <a:cubicBezTo>
                    <a:pt x="2201375" y="22644"/>
                    <a:pt x="2206341" y="34632"/>
                    <a:pt x="2206341" y="47132"/>
                  </a:cubicBezTo>
                  <a:lnTo>
                    <a:pt x="2206341" y="390376"/>
                  </a:lnTo>
                  <a:cubicBezTo>
                    <a:pt x="2206341" y="402876"/>
                    <a:pt x="2201375" y="414865"/>
                    <a:pt x="2192536" y="423704"/>
                  </a:cubicBezTo>
                  <a:cubicBezTo>
                    <a:pt x="2183697" y="432543"/>
                    <a:pt x="2171709" y="437509"/>
                    <a:pt x="2159208" y="437509"/>
                  </a:cubicBezTo>
                  <a:lnTo>
                    <a:pt x="47132" y="437509"/>
                  </a:lnTo>
                  <a:cubicBezTo>
                    <a:pt x="34632" y="437509"/>
                    <a:pt x="22644" y="432543"/>
                    <a:pt x="13805" y="423704"/>
                  </a:cubicBezTo>
                  <a:cubicBezTo>
                    <a:pt x="4966" y="414865"/>
                    <a:pt x="0" y="402876"/>
                    <a:pt x="0" y="390376"/>
                  </a:cubicBezTo>
                  <a:lnTo>
                    <a:pt x="0" y="47132"/>
                  </a:lnTo>
                  <a:cubicBezTo>
                    <a:pt x="0" y="34632"/>
                    <a:pt x="4966" y="22644"/>
                    <a:pt x="13805" y="13805"/>
                  </a:cubicBezTo>
                  <a:cubicBezTo>
                    <a:pt x="22644" y="4966"/>
                    <a:pt x="34632" y="0"/>
                    <a:pt x="47132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A3CE6FB-0EBB-FF6F-3DF4-AFCEACFF5FE3}"/>
                </a:ext>
              </a:extLst>
            </p:cNvPr>
            <p:cNvSpPr txBox="1"/>
            <p:nvPr/>
          </p:nvSpPr>
          <p:spPr>
            <a:xfrm>
              <a:off x="0" y="-38100"/>
              <a:ext cx="2206341" cy="4756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EB59B81-ADCB-FFFF-9922-F9BC45796A91}"/>
              </a:ext>
            </a:extLst>
          </p:cNvPr>
          <p:cNvGrpSpPr/>
          <p:nvPr/>
        </p:nvGrpSpPr>
        <p:grpSpPr>
          <a:xfrm>
            <a:off x="685800" y="4316455"/>
            <a:ext cx="5584800" cy="1107443"/>
            <a:chOff x="0" y="0"/>
            <a:chExt cx="2206341" cy="437509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30F9BA2-4234-EA0F-929B-F2B884D97575}"/>
                </a:ext>
              </a:extLst>
            </p:cNvPr>
            <p:cNvSpPr/>
            <p:nvPr/>
          </p:nvSpPr>
          <p:spPr>
            <a:xfrm>
              <a:off x="0" y="0"/>
              <a:ext cx="2206341" cy="437509"/>
            </a:xfrm>
            <a:custGeom>
              <a:avLst/>
              <a:gdLst/>
              <a:ahLst/>
              <a:cxnLst/>
              <a:rect l="l" t="t" r="r" b="b"/>
              <a:pathLst>
                <a:path w="2206341" h="437509">
                  <a:moveTo>
                    <a:pt x="47132" y="0"/>
                  </a:moveTo>
                  <a:lnTo>
                    <a:pt x="2159208" y="0"/>
                  </a:lnTo>
                  <a:cubicBezTo>
                    <a:pt x="2171709" y="0"/>
                    <a:pt x="2183697" y="4966"/>
                    <a:pt x="2192536" y="13805"/>
                  </a:cubicBezTo>
                  <a:cubicBezTo>
                    <a:pt x="2201375" y="22644"/>
                    <a:pt x="2206341" y="34632"/>
                    <a:pt x="2206341" y="47132"/>
                  </a:cubicBezTo>
                  <a:lnTo>
                    <a:pt x="2206341" y="390376"/>
                  </a:lnTo>
                  <a:cubicBezTo>
                    <a:pt x="2206341" y="402876"/>
                    <a:pt x="2201375" y="414865"/>
                    <a:pt x="2192536" y="423704"/>
                  </a:cubicBezTo>
                  <a:cubicBezTo>
                    <a:pt x="2183697" y="432543"/>
                    <a:pt x="2171709" y="437509"/>
                    <a:pt x="2159208" y="437509"/>
                  </a:cubicBezTo>
                  <a:lnTo>
                    <a:pt x="47132" y="437509"/>
                  </a:lnTo>
                  <a:cubicBezTo>
                    <a:pt x="34632" y="437509"/>
                    <a:pt x="22644" y="432543"/>
                    <a:pt x="13805" y="423704"/>
                  </a:cubicBezTo>
                  <a:cubicBezTo>
                    <a:pt x="4966" y="414865"/>
                    <a:pt x="0" y="402876"/>
                    <a:pt x="0" y="390376"/>
                  </a:cubicBezTo>
                  <a:lnTo>
                    <a:pt x="0" y="47132"/>
                  </a:lnTo>
                  <a:cubicBezTo>
                    <a:pt x="0" y="34632"/>
                    <a:pt x="4966" y="22644"/>
                    <a:pt x="13805" y="13805"/>
                  </a:cubicBezTo>
                  <a:cubicBezTo>
                    <a:pt x="22644" y="4966"/>
                    <a:pt x="34632" y="0"/>
                    <a:pt x="47132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BEC4D66-21F0-ED22-C613-77D449B6F4F2}"/>
                </a:ext>
              </a:extLst>
            </p:cNvPr>
            <p:cNvSpPr txBox="1"/>
            <p:nvPr/>
          </p:nvSpPr>
          <p:spPr>
            <a:xfrm>
              <a:off x="0" y="-38100"/>
              <a:ext cx="2206341" cy="4756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4CACBA2D-F7D9-EA04-11B6-3D2D4BE47EA9}"/>
              </a:ext>
            </a:extLst>
          </p:cNvPr>
          <p:cNvSpPr txBox="1"/>
          <p:nvPr/>
        </p:nvSpPr>
        <p:spPr>
          <a:xfrm>
            <a:off x="1509268" y="494293"/>
            <a:ext cx="3937863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Starter Activity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0ABFC28-CD1C-50D2-AD4E-604C35CAC8C5}"/>
              </a:ext>
            </a:extLst>
          </p:cNvPr>
          <p:cNvSpPr txBox="1"/>
          <p:nvPr/>
        </p:nvSpPr>
        <p:spPr>
          <a:xfrm>
            <a:off x="809204" y="1757254"/>
            <a:ext cx="5286796" cy="862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lnSpc>
                <a:spcPts val="336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Body System Match-Up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: Take 5 minutes to: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0CC4ED-2799-58E2-1D6C-747C43D67DC4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889A170-BC0B-856A-C31B-998958A0E6F9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B7259E92-8201-F688-7921-2FFC7B105333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7AD6A0-7734-BA35-2AF6-12324903DBB8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EE32CA5-785D-26A5-A406-359E9A293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sp>
        <p:nvSpPr>
          <p:cNvPr id="5" name="TextBox 16">
            <a:extLst>
              <a:ext uri="{FF2B5EF4-FFF2-40B4-BE49-F238E27FC236}">
                <a16:creationId xmlns:a16="http://schemas.microsoft.com/office/drawing/2014/main" id="{EC9CD006-E8D8-F13A-5413-8EA2E6068664}"/>
              </a:ext>
            </a:extLst>
          </p:cNvPr>
          <p:cNvSpPr txBox="1"/>
          <p:nvPr/>
        </p:nvSpPr>
        <p:spPr>
          <a:xfrm>
            <a:off x="834801" y="3121442"/>
            <a:ext cx="5286796" cy="862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lnSpc>
                <a:spcPts val="336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Match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organ images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to the correct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labels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8CAF0F4D-256A-8D57-8AF4-D1C4DF5FC6AB}"/>
              </a:ext>
            </a:extLst>
          </p:cNvPr>
          <p:cNvSpPr txBox="1"/>
          <p:nvPr/>
        </p:nvSpPr>
        <p:spPr>
          <a:xfrm>
            <a:off x="834801" y="4415411"/>
            <a:ext cx="5286796" cy="862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algn="l" defTabSz="914400" rtl="0" eaLnBrk="1" fontAlgn="auto" latinLnBrk="0" hangingPunct="1">
              <a:lnSpc>
                <a:spcPts val="336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Match the </a:t>
            </a:r>
            <a:r>
              <a:rPr lang="en-US" sz="2800" b="1" dirty="0">
                <a:solidFill>
                  <a:srgbClr val="3A1D1D"/>
                </a:solidFill>
                <a:latin typeface="Aptos" panose="020B0004020202020204" pitchFamily="34" charset="0"/>
                <a:ea typeface="Dekko"/>
                <a:cs typeface="Dekko"/>
                <a:sym typeface="Dekko"/>
              </a:rPr>
              <a:t>labelled organs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to the correct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body systems</a:t>
            </a:r>
          </a:p>
        </p:txBody>
      </p:sp>
      <p:pic>
        <p:nvPicPr>
          <p:cNvPr id="27" name="Picture 26" descr="A red and blue heart with veins&#10;&#10;Description automatically generated">
            <a:extLst>
              <a:ext uri="{FF2B5EF4-FFF2-40B4-BE49-F238E27FC236}">
                <a16:creationId xmlns:a16="http://schemas.microsoft.com/office/drawing/2014/main" id="{A470DDBE-600B-F87B-C08C-73E57D66D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047" y="1546513"/>
            <a:ext cx="3059841" cy="4696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775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7E6C1B-1215-C1FB-F273-1F00B7A4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18543D9-605B-58F4-8C6F-A1D073322908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698DE1D-ABC4-71DA-B81E-5F1DB48983FB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19DF08A8-4500-DEFC-9A04-D93473034D78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E0A216-A5E3-B11C-58F5-1D266C8E6FA5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4B80554-2B2A-A2CE-9166-426582640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E5E632D-C338-E126-68B7-9DE79CD25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179632"/>
              </p:ext>
            </p:extLst>
          </p:nvPr>
        </p:nvGraphicFramePr>
        <p:xfrm>
          <a:off x="275128" y="719666"/>
          <a:ext cx="1164444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11110">
                  <a:extLst>
                    <a:ext uri="{9D8B030D-6E8A-4147-A177-3AD203B41FA5}">
                      <a16:colId xmlns:a16="http://schemas.microsoft.com/office/drawing/2014/main" val="2030475308"/>
                    </a:ext>
                  </a:extLst>
                </a:gridCol>
                <a:gridCol w="2911110">
                  <a:extLst>
                    <a:ext uri="{9D8B030D-6E8A-4147-A177-3AD203B41FA5}">
                      <a16:colId xmlns:a16="http://schemas.microsoft.com/office/drawing/2014/main" val="3495807381"/>
                    </a:ext>
                  </a:extLst>
                </a:gridCol>
                <a:gridCol w="2911110">
                  <a:extLst>
                    <a:ext uri="{9D8B030D-6E8A-4147-A177-3AD203B41FA5}">
                      <a16:colId xmlns:a16="http://schemas.microsoft.com/office/drawing/2014/main" val="3214979861"/>
                    </a:ext>
                  </a:extLst>
                </a:gridCol>
                <a:gridCol w="2911110">
                  <a:extLst>
                    <a:ext uri="{9D8B030D-6E8A-4147-A177-3AD203B41FA5}">
                      <a16:colId xmlns:a16="http://schemas.microsoft.com/office/drawing/2014/main" val="8033914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CARDIOVASCULAR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DIGESTIVE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RESPIRATORY SYSTEM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RENAL SYSTEM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511041"/>
                  </a:ext>
                </a:extLst>
              </a:tr>
            </a:tbl>
          </a:graphicData>
        </a:graphic>
      </p:graphicFrame>
      <p:pic>
        <p:nvPicPr>
          <p:cNvPr id="16" name="Picture 15" descr="A red and blue heart with veins&#10;&#10;Description automatically generated">
            <a:extLst>
              <a:ext uri="{FF2B5EF4-FFF2-40B4-BE49-F238E27FC236}">
                <a16:creationId xmlns:a16="http://schemas.microsoft.com/office/drawing/2014/main" id="{67264F13-724A-D071-5FD5-73A4CC3A8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4" y="1502529"/>
            <a:ext cx="1266485" cy="1796432"/>
          </a:xfrm>
          <a:prstGeom prst="rect">
            <a:avLst/>
          </a:prstGeom>
        </p:spPr>
      </p:pic>
      <p:pic>
        <p:nvPicPr>
          <p:cNvPr id="18" name="Picture 17" descr="A drawing of a human body&#10;&#10;Description automatically generated">
            <a:extLst>
              <a:ext uri="{FF2B5EF4-FFF2-40B4-BE49-F238E27FC236}">
                <a16:creationId xmlns:a16="http://schemas.microsoft.com/office/drawing/2014/main" id="{D5F64D66-87F0-876D-28DF-5F53C602C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70" y="3380785"/>
            <a:ext cx="1851235" cy="2625865"/>
          </a:xfrm>
          <a:prstGeom prst="rect">
            <a:avLst/>
          </a:prstGeom>
        </p:spPr>
      </p:pic>
      <p:pic>
        <p:nvPicPr>
          <p:cNvPr id="21" name="Picture 20" descr="A red piece of meat&#10;&#10;Description automatically generated">
            <a:extLst>
              <a:ext uri="{FF2B5EF4-FFF2-40B4-BE49-F238E27FC236}">
                <a16:creationId xmlns:a16="http://schemas.microsoft.com/office/drawing/2014/main" id="{0DCBE88D-3CA8-41D8-1DF7-6EC027531C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49133">
            <a:off x="3805248" y="1199253"/>
            <a:ext cx="1115399" cy="1582126"/>
          </a:xfrm>
          <a:prstGeom prst="rect">
            <a:avLst/>
          </a:prstGeom>
        </p:spPr>
      </p:pic>
      <p:pic>
        <p:nvPicPr>
          <p:cNvPr id="23" name="Picture 22" descr="A cartoon of a large intestine&#10;&#10;Description automatically generated">
            <a:extLst>
              <a:ext uri="{FF2B5EF4-FFF2-40B4-BE49-F238E27FC236}">
                <a16:creationId xmlns:a16="http://schemas.microsoft.com/office/drawing/2014/main" id="{5E652857-2A71-0CF0-6321-354A11EB64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012" y="4448529"/>
            <a:ext cx="1115399" cy="1582126"/>
          </a:xfrm>
          <a:prstGeom prst="rect">
            <a:avLst/>
          </a:prstGeom>
        </p:spPr>
      </p:pic>
      <p:pic>
        <p:nvPicPr>
          <p:cNvPr id="25" name="Picture 24" descr="A cartoon of a stomach&#10;&#10;Description automatically generated">
            <a:extLst>
              <a:ext uri="{FF2B5EF4-FFF2-40B4-BE49-F238E27FC236}">
                <a16:creationId xmlns:a16="http://schemas.microsoft.com/office/drawing/2014/main" id="{8EDAFF2E-60B2-CCFD-0646-3E002CEF7F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316" y="2140372"/>
            <a:ext cx="1115399" cy="1582126"/>
          </a:xfrm>
          <a:prstGeom prst="rect">
            <a:avLst/>
          </a:prstGeom>
        </p:spPr>
      </p:pic>
      <p:pic>
        <p:nvPicPr>
          <p:cNvPr id="27" name="Picture 26" descr="A cartoon of human pancreas&#10;&#10;Description automatically generated">
            <a:extLst>
              <a:ext uri="{FF2B5EF4-FFF2-40B4-BE49-F238E27FC236}">
                <a16:creationId xmlns:a16="http://schemas.microsoft.com/office/drawing/2014/main" id="{A4138CCB-1EED-7A47-AD19-3B92F89B29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879" y="3363158"/>
            <a:ext cx="1115399" cy="1582126"/>
          </a:xfrm>
          <a:prstGeom prst="rect">
            <a:avLst/>
          </a:prstGeom>
        </p:spPr>
      </p:pic>
      <p:pic>
        <p:nvPicPr>
          <p:cNvPr id="29" name="Picture 28" descr="A close up of a human lungs&#10;&#10;Description automatically generated">
            <a:extLst>
              <a:ext uri="{FF2B5EF4-FFF2-40B4-BE49-F238E27FC236}">
                <a16:creationId xmlns:a16="http://schemas.microsoft.com/office/drawing/2014/main" id="{2AF1C597-4B0A-F648-D011-66CE018AEB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977" y="4150410"/>
            <a:ext cx="1371697" cy="1945669"/>
          </a:xfrm>
          <a:prstGeom prst="rect">
            <a:avLst/>
          </a:prstGeom>
        </p:spPr>
      </p:pic>
      <p:pic>
        <p:nvPicPr>
          <p:cNvPr id="31" name="Picture 30" descr="A red and white lungs&#10;&#10;Description automatically generated with medium confidence">
            <a:extLst>
              <a:ext uri="{FF2B5EF4-FFF2-40B4-BE49-F238E27FC236}">
                <a16:creationId xmlns:a16="http://schemas.microsoft.com/office/drawing/2014/main" id="{44504834-6B62-B92E-4DED-BAE8911103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071" y="2748048"/>
            <a:ext cx="1371697" cy="1945669"/>
          </a:xfrm>
          <a:prstGeom prst="rect">
            <a:avLst/>
          </a:prstGeom>
        </p:spPr>
      </p:pic>
      <p:pic>
        <p:nvPicPr>
          <p:cNvPr id="33" name="Picture 32" descr="A side view of a person's face&#10;&#10;Description automatically generated">
            <a:extLst>
              <a:ext uri="{FF2B5EF4-FFF2-40B4-BE49-F238E27FC236}">
                <a16:creationId xmlns:a16="http://schemas.microsoft.com/office/drawing/2014/main" id="{5D7424A3-3332-2C20-2558-A4D9CF400D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072" y="1054456"/>
            <a:ext cx="1371697" cy="1945669"/>
          </a:xfrm>
          <a:prstGeom prst="rect">
            <a:avLst/>
          </a:prstGeom>
        </p:spPr>
      </p:pic>
      <p:pic>
        <p:nvPicPr>
          <p:cNvPr id="35" name="Picture 34" descr="A diagram of a human body&#10;&#10;Description automatically generated">
            <a:extLst>
              <a:ext uri="{FF2B5EF4-FFF2-40B4-BE49-F238E27FC236}">
                <a16:creationId xmlns:a16="http://schemas.microsoft.com/office/drawing/2014/main" id="{5749E55A-3626-E8B4-CA7C-830E82C343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95" y="1103710"/>
            <a:ext cx="1563248" cy="2217373"/>
          </a:xfrm>
          <a:prstGeom prst="rect">
            <a:avLst/>
          </a:prstGeom>
        </p:spPr>
      </p:pic>
      <p:pic>
        <p:nvPicPr>
          <p:cNvPr id="37" name="Picture 36" descr="A close-up of a human uterus&#10;&#10;Description automatically generated">
            <a:extLst>
              <a:ext uri="{FF2B5EF4-FFF2-40B4-BE49-F238E27FC236}">
                <a16:creationId xmlns:a16="http://schemas.microsoft.com/office/drawing/2014/main" id="{B3A09C07-7CCF-449A-3F97-4625BF1C63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543" y="3351890"/>
            <a:ext cx="1563247" cy="221737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04D3EFB-4438-A5F0-A8C1-C90C54D37CAE}"/>
              </a:ext>
            </a:extLst>
          </p:cNvPr>
          <p:cNvSpPr txBox="1"/>
          <p:nvPr/>
        </p:nvSpPr>
        <p:spPr>
          <a:xfrm>
            <a:off x="2087348" y="2815459"/>
            <a:ext cx="81730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Heart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A0A3A1-69D6-7E15-DBF1-8723062DE71E}"/>
              </a:ext>
            </a:extLst>
          </p:cNvPr>
          <p:cNvSpPr txBox="1"/>
          <p:nvPr/>
        </p:nvSpPr>
        <p:spPr>
          <a:xfrm>
            <a:off x="1962367" y="5259040"/>
            <a:ext cx="125798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Arteries and Veins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E199FE-0D44-E19D-8F5D-7295453202CE}"/>
              </a:ext>
            </a:extLst>
          </p:cNvPr>
          <p:cNvSpPr txBox="1"/>
          <p:nvPr/>
        </p:nvSpPr>
        <p:spPr>
          <a:xfrm>
            <a:off x="5156757" y="1529633"/>
            <a:ext cx="81730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Liver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CC0214-ABA8-25B5-AF13-EEA49FE05BDA}"/>
              </a:ext>
            </a:extLst>
          </p:cNvPr>
          <p:cNvSpPr txBox="1"/>
          <p:nvPr/>
        </p:nvSpPr>
        <p:spPr>
          <a:xfrm>
            <a:off x="4952914" y="3041218"/>
            <a:ext cx="111539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Stomach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E495F56-A023-B2D5-399F-199D700A162A}"/>
              </a:ext>
            </a:extLst>
          </p:cNvPr>
          <p:cNvSpPr txBox="1"/>
          <p:nvPr/>
        </p:nvSpPr>
        <p:spPr>
          <a:xfrm>
            <a:off x="4395215" y="4016806"/>
            <a:ext cx="111539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Pancreas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1EFFF5-003C-1A91-7AA2-8D8F881F8DE3}"/>
              </a:ext>
            </a:extLst>
          </p:cNvPr>
          <p:cNvSpPr txBox="1"/>
          <p:nvPr/>
        </p:nvSpPr>
        <p:spPr>
          <a:xfrm>
            <a:off x="4747159" y="5631381"/>
            <a:ext cx="157177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Small and Large Intestines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2023846-CECC-59BB-F829-966A3090B762}"/>
              </a:ext>
            </a:extLst>
          </p:cNvPr>
          <p:cNvSpPr txBox="1"/>
          <p:nvPr/>
        </p:nvSpPr>
        <p:spPr>
          <a:xfrm>
            <a:off x="7856170" y="1907796"/>
            <a:ext cx="125798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Upper Airways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519FC90-61CA-9A8B-7529-6B6B79C8770A}"/>
              </a:ext>
            </a:extLst>
          </p:cNvPr>
          <p:cNvSpPr txBox="1"/>
          <p:nvPr/>
        </p:nvSpPr>
        <p:spPr>
          <a:xfrm>
            <a:off x="7750800" y="3151057"/>
            <a:ext cx="125798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Trachea and Bronchi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E783313-955A-8997-A696-C05B881D0C40}"/>
              </a:ext>
            </a:extLst>
          </p:cNvPr>
          <p:cNvSpPr txBox="1"/>
          <p:nvPr/>
        </p:nvSpPr>
        <p:spPr>
          <a:xfrm>
            <a:off x="8189786" y="5212873"/>
            <a:ext cx="81730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Lungs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BAD6618-91C0-E480-196D-925FED0BE985}"/>
              </a:ext>
            </a:extLst>
          </p:cNvPr>
          <p:cNvSpPr txBox="1"/>
          <p:nvPr/>
        </p:nvSpPr>
        <p:spPr>
          <a:xfrm>
            <a:off x="10832122" y="2416226"/>
            <a:ext cx="9531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Kidneys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BE258C-3C4A-7C39-7936-671086DFC357}"/>
              </a:ext>
            </a:extLst>
          </p:cNvPr>
          <p:cNvSpPr txBox="1"/>
          <p:nvPr/>
        </p:nvSpPr>
        <p:spPr>
          <a:xfrm>
            <a:off x="10741221" y="4642347"/>
            <a:ext cx="9531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Bladder</a:t>
            </a:r>
          </a:p>
        </p:txBody>
      </p:sp>
    </p:spTree>
    <p:extLst>
      <p:ext uri="{BB962C8B-B14F-4D97-AF65-F5344CB8AC3E}">
        <p14:creationId xmlns:p14="http://schemas.microsoft.com/office/powerpoint/2010/main" val="318062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CB6472-33BF-A52C-D79E-8386DCB6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9A072CA-D003-4BC0-52CD-2641AA1D0E62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2CA7556-3D65-65EC-8F84-D262F635FE2D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FC222F8B-3195-44D3-965D-CB413BEEC9F3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B60356-B25C-1677-F2A2-0A88A008EF54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5F8084A-317B-7DB2-DE99-2FDD84E8D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115B8F-D27A-C508-73C6-1A90E26E1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10589"/>
              </p:ext>
            </p:extLst>
          </p:nvPr>
        </p:nvGraphicFramePr>
        <p:xfrm>
          <a:off x="275128" y="719666"/>
          <a:ext cx="1164444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1480">
                  <a:extLst>
                    <a:ext uri="{9D8B030D-6E8A-4147-A177-3AD203B41FA5}">
                      <a16:colId xmlns:a16="http://schemas.microsoft.com/office/drawing/2014/main" val="2030475308"/>
                    </a:ext>
                  </a:extLst>
                </a:gridCol>
                <a:gridCol w="3881480">
                  <a:extLst>
                    <a:ext uri="{9D8B030D-6E8A-4147-A177-3AD203B41FA5}">
                      <a16:colId xmlns:a16="http://schemas.microsoft.com/office/drawing/2014/main" val="3495807381"/>
                    </a:ext>
                  </a:extLst>
                </a:gridCol>
                <a:gridCol w="3881480">
                  <a:extLst>
                    <a:ext uri="{9D8B030D-6E8A-4147-A177-3AD203B41FA5}">
                      <a16:colId xmlns:a16="http://schemas.microsoft.com/office/drawing/2014/main" val="32149798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REPRODUCTIVE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NERVOUS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/>
                        <a:t>MUSCULOSKELETAL SYSTEM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511041"/>
                  </a:ext>
                </a:extLst>
              </a:tr>
            </a:tbl>
          </a:graphicData>
        </a:graphic>
      </p:graphicFrame>
      <p:pic>
        <p:nvPicPr>
          <p:cNvPr id="3" name="Picture 2" descr="A diagram of a uterus&#10;&#10;Description automatically generated">
            <a:extLst>
              <a:ext uri="{FF2B5EF4-FFF2-40B4-BE49-F238E27FC236}">
                <a16:creationId xmlns:a16="http://schemas.microsoft.com/office/drawing/2014/main" id="{F6E24872-61E0-9433-476A-57B0A093F2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75" y="889558"/>
            <a:ext cx="1991005" cy="2824120"/>
          </a:xfrm>
          <a:prstGeom prst="rect">
            <a:avLst/>
          </a:prstGeom>
        </p:spPr>
      </p:pic>
      <p:pic>
        <p:nvPicPr>
          <p:cNvPr id="6" name="Picture 5" descr="A diagram of a female reproductive system&#10;&#10;Description automatically generated">
            <a:extLst>
              <a:ext uri="{FF2B5EF4-FFF2-40B4-BE49-F238E27FC236}">
                <a16:creationId xmlns:a16="http://schemas.microsoft.com/office/drawing/2014/main" id="{8A10CCF5-9076-FAC4-A1C3-4927E33FAC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3" y="3529561"/>
            <a:ext cx="1659988" cy="2354592"/>
          </a:xfrm>
          <a:prstGeom prst="rect">
            <a:avLst/>
          </a:prstGeom>
        </p:spPr>
      </p:pic>
      <p:pic>
        <p:nvPicPr>
          <p:cNvPr id="9" name="Picture 8" descr="A human brain with a black background&#10;&#10;Description automatically generated">
            <a:extLst>
              <a:ext uri="{FF2B5EF4-FFF2-40B4-BE49-F238E27FC236}">
                <a16:creationId xmlns:a16="http://schemas.microsoft.com/office/drawing/2014/main" id="{3AE790A0-5E20-8C48-103B-2F9C6F91B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07904">
            <a:off x="5126960" y="935300"/>
            <a:ext cx="1938079" cy="2749048"/>
          </a:xfrm>
          <a:prstGeom prst="rect">
            <a:avLst/>
          </a:prstGeom>
        </p:spPr>
      </p:pic>
      <p:pic>
        <p:nvPicPr>
          <p:cNvPr id="11" name="Picture 10" descr="A muscle structure on a black background&#10;&#10;Description automatically generated">
            <a:extLst>
              <a:ext uri="{FF2B5EF4-FFF2-40B4-BE49-F238E27FC236}">
                <a16:creationId xmlns:a16="http://schemas.microsoft.com/office/drawing/2014/main" id="{0E8EAAC3-C1EE-C25B-9A1E-2EC3ED76A3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89" y="1259962"/>
            <a:ext cx="1339212" cy="1899591"/>
          </a:xfrm>
          <a:prstGeom prst="rect">
            <a:avLst/>
          </a:prstGeom>
        </p:spPr>
      </p:pic>
      <p:pic>
        <p:nvPicPr>
          <p:cNvPr id="17" name="Picture 16" descr="A bone with a black background&#10;&#10;Description automatically generated">
            <a:extLst>
              <a:ext uri="{FF2B5EF4-FFF2-40B4-BE49-F238E27FC236}">
                <a16:creationId xmlns:a16="http://schemas.microsoft.com/office/drawing/2014/main" id="{2BB0FCFA-9594-D6F9-F400-FABC38C20D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899" y="3498582"/>
            <a:ext cx="1149992" cy="16311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9E5A42C-9EF6-B729-5DC1-AA9656EED8E9}"/>
              </a:ext>
            </a:extLst>
          </p:cNvPr>
          <p:cNvSpPr txBox="1"/>
          <p:nvPr/>
        </p:nvSpPr>
        <p:spPr>
          <a:xfrm>
            <a:off x="10832122" y="2416226"/>
            <a:ext cx="9531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Muscle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A3489F5-F668-C328-C1A0-1710A5203386}"/>
              </a:ext>
            </a:extLst>
          </p:cNvPr>
          <p:cNvSpPr txBox="1"/>
          <p:nvPr/>
        </p:nvSpPr>
        <p:spPr>
          <a:xfrm>
            <a:off x="10487880" y="4314179"/>
            <a:ext cx="9531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Femur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6BA7FD-5FC9-4C66-E05D-88F7C3926156}"/>
              </a:ext>
            </a:extLst>
          </p:cNvPr>
          <p:cNvSpPr txBox="1"/>
          <p:nvPr/>
        </p:nvSpPr>
        <p:spPr>
          <a:xfrm>
            <a:off x="5271545" y="2974887"/>
            <a:ext cx="9531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Brain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09CC36-8B64-6C89-9229-AD441BE22181}"/>
              </a:ext>
            </a:extLst>
          </p:cNvPr>
          <p:cNvSpPr txBox="1"/>
          <p:nvPr/>
        </p:nvSpPr>
        <p:spPr>
          <a:xfrm>
            <a:off x="2383994" y="2605555"/>
            <a:ext cx="154035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Uterus and Ovaries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47C1DF-1C23-5A23-0E2A-6CB6D9672D4E}"/>
              </a:ext>
            </a:extLst>
          </p:cNvPr>
          <p:cNvSpPr txBox="1"/>
          <p:nvPr/>
        </p:nvSpPr>
        <p:spPr>
          <a:xfrm>
            <a:off x="2698235" y="4187258"/>
            <a:ext cx="154035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Penis and Testes</a:t>
            </a:r>
          </a:p>
        </p:txBody>
      </p:sp>
    </p:spTree>
    <p:extLst>
      <p:ext uri="{BB962C8B-B14F-4D97-AF65-F5344CB8AC3E}">
        <p14:creationId xmlns:p14="http://schemas.microsoft.com/office/powerpoint/2010/main" val="139959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F58129-9C20-F54B-E76D-32E2FC6E9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human body with organs&#10;&#10;Description automatically generated">
            <a:extLst>
              <a:ext uri="{FF2B5EF4-FFF2-40B4-BE49-F238E27FC236}">
                <a16:creationId xmlns:a16="http://schemas.microsoft.com/office/drawing/2014/main" id="{E654CB5A-6B27-C468-E43D-567B951C4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053" y="645340"/>
            <a:ext cx="3330082" cy="5567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8D9568AA-1EF0-3CAC-5384-8FEF936A2E75}"/>
              </a:ext>
            </a:extLst>
          </p:cNvPr>
          <p:cNvGrpSpPr/>
          <p:nvPr/>
        </p:nvGrpSpPr>
        <p:grpSpPr>
          <a:xfrm>
            <a:off x="672981" y="946500"/>
            <a:ext cx="6488394" cy="4548947"/>
            <a:chOff x="0" y="0"/>
            <a:chExt cx="4274726" cy="216746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D1DE204-5023-FA28-E1B1-E92A6D7AF142}"/>
                </a:ext>
              </a:extLst>
            </p:cNvPr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CC4EDD3-39C4-F514-9BD6-877ECFB41058}"/>
                </a:ext>
              </a:extLst>
            </p:cNvPr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155349E7-834A-6628-6794-E44A2931CD7B}"/>
              </a:ext>
            </a:extLst>
          </p:cNvPr>
          <p:cNvGrpSpPr/>
          <p:nvPr/>
        </p:nvGrpSpPr>
        <p:grpSpPr>
          <a:xfrm>
            <a:off x="1249660" y="1848378"/>
            <a:ext cx="5223779" cy="636732"/>
            <a:chOff x="0" y="0"/>
            <a:chExt cx="3841788" cy="268128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9D77FA6E-3BCA-7150-08B0-301FFA1F17AB}"/>
                </a:ext>
              </a:extLst>
            </p:cNvPr>
            <p:cNvSpPr/>
            <p:nvPr/>
          </p:nvSpPr>
          <p:spPr>
            <a:xfrm>
              <a:off x="0" y="0"/>
              <a:ext cx="3841788" cy="268128"/>
            </a:xfrm>
            <a:custGeom>
              <a:avLst/>
              <a:gdLst/>
              <a:ahLst/>
              <a:cxnLst/>
              <a:rect l="l" t="t" r="r" b="b"/>
              <a:pathLst>
                <a:path w="3841788" h="268128">
                  <a:moveTo>
                    <a:pt x="26537" y="0"/>
                  </a:moveTo>
                  <a:lnTo>
                    <a:pt x="3815251" y="0"/>
                  </a:lnTo>
                  <a:cubicBezTo>
                    <a:pt x="3829907" y="0"/>
                    <a:pt x="3841788" y="11881"/>
                    <a:pt x="3841788" y="26537"/>
                  </a:cubicBezTo>
                  <a:lnTo>
                    <a:pt x="3841788" y="241591"/>
                  </a:lnTo>
                  <a:cubicBezTo>
                    <a:pt x="3841788" y="256247"/>
                    <a:pt x="3829907" y="268128"/>
                    <a:pt x="3815251" y="268128"/>
                  </a:cubicBezTo>
                  <a:lnTo>
                    <a:pt x="26537" y="268128"/>
                  </a:lnTo>
                  <a:cubicBezTo>
                    <a:pt x="11881" y="268128"/>
                    <a:pt x="0" y="256247"/>
                    <a:pt x="0" y="241591"/>
                  </a:cubicBezTo>
                  <a:lnTo>
                    <a:pt x="0" y="26537"/>
                  </a:lnTo>
                  <a:cubicBezTo>
                    <a:pt x="0" y="11881"/>
                    <a:pt x="11881" y="0"/>
                    <a:pt x="26537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6E307217-A352-0F7A-80C4-9DDFFF339B23}"/>
                </a:ext>
              </a:extLst>
            </p:cNvPr>
            <p:cNvSpPr txBox="1"/>
            <p:nvPr/>
          </p:nvSpPr>
          <p:spPr>
            <a:xfrm>
              <a:off x="0" y="-38100"/>
              <a:ext cx="3841788" cy="3062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77876FBD-D60E-D195-7DFF-3550C7F0A671}"/>
              </a:ext>
            </a:extLst>
          </p:cNvPr>
          <p:cNvGrpSpPr/>
          <p:nvPr/>
        </p:nvGrpSpPr>
        <p:grpSpPr>
          <a:xfrm>
            <a:off x="1249660" y="2642296"/>
            <a:ext cx="5223779" cy="636732"/>
            <a:chOff x="0" y="0"/>
            <a:chExt cx="3841788" cy="268128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41072562-66AB-1667-AE53-DFD0AAF05BFD}"/>
                </a:ext>
              </a:extLst>
            </p:cNvPr>
            <p:cNvSpPr/>
            <p:nvPr/>
          </p:nvSpPr>
          <p:spPr>
            <a:xfrm>
              <a:off x="0" y="0"/>
              <a:ext cx="3841788" cy="268128"/>
            </a:xfrm>
            <a:custGeom>
              <a:avLst/>
              <a:gdLst/>
              <a:ahLst/>
              <a:cxnLst/>
              <a:rect l="l" t="t" r="r" b="b"/>
              <a:pathLst>
                <a:path w="3841788" h="268128">
                  <a:moveTo>
                    <a:pt x="26537" y="0"/>
                  </a:moveTo>
                  <a:lnTo>
                    <a:pt x="3815251" y="0"/>
                  </a:lnTo>
                  <a:cubicBezTo>
                    <a:pt x="3829907" y="0"/>
                    <a:pt x="3841788" y="11881"/>
                    <a:pt x="3841788" y="26537"/>
                  </a:cubicBezTo>
                  <a:lnTo>
                    <a:pt x="3841788" y="241591"/>
                  </a:lnTo>
                  <a:cubicBezTo>
                    <a:pt x="3841788" y="256247"/>
                    <a:pt x="3829907" y="268128"/>
                    <a:pt x="3815251" y="268128"/>
                  </a:cubicBezTo>
                  <a:lnTo>
                    <a:pt x="26537" y="268128"/>
                  </a:lnTo>
                  <a:cubicBezTo>
                    <a:pt x="11881" y="268128"/>
                    <a:pt x="0" y="256247"/>
                    <a:pt x="0" y="241591"/>
                  </a:cubicBezTo>
                  <a:lnTo>
                    <a:pt x="0" y="26537"/>
                  </a:lnTo>
                  <a:cubicBezTo>
                    <a:pt x="0" y="11881"/>
                    <a:pt x="11881" y="0"/>
                    <a:pt x="26537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0">
              <a:extLst>
                <a:ext uri="{FF2B5EF4-FFF2-40B4-BE49-F238E27FC236}">
                  <a16:creationId xmlns:a16="http://schemas.microsoft.com/office/drawing/2014/main" id="{857FB0A8-94B1-CEC8-8923-0E4A9C17DF09}"/>
                </a:ext>
              </a:extLst>
            </p:cNvPr>
            <p:cNvSpPr txBox="1"/>
            <p:nvPr/>
          </p:nvSpPr>
          <p:spPr>
            <a:xfrm>
              <a:off x="0" y="-38100"/>
              <a:ext cx="3841788" cy="3062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Group 11">
            <a:extLst>
              <a:ext uri="{FF2B5EF4-FFF2-40B4-BE49-F238E27FC236}">
                <a16:creationId xmlns:a16="http://schemas.microsoft.com/office/drawing/2014/main" id="{054745AC-C711-0694-D37F-8EF1D1AD704D}"/>
              </a:ext>
            </a:extLst>
          </p:cNvPr>
          <p:cNvGrpSpPr/>
          <p:nvPr/>
        </p:nvGrpSpPr>
        <p:grpSpPr>
          <a:xfrm>
            <a:off x="1249660" y="3436215"/>
            <a:ext cx="5223779" cy="636732"/>
            <a:chOff x="0" y="0"/>
            <a:chExt cx="3841788" cy="268128"/>
          </a:xfrm>
        </p:grpSpPr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A523949-C312-6EFC-5626-434C416A6E7A}"/>
                </a:ext>
              </a:extLst>
            </p:cNvPr>
            <p:cNvSpPr/>
            <p:nvPr/>
          </p:nvSpPr>
          <p:spPr>
            <a:xfrm>
              <a:off x="0" y="0"/>
              <a:ext cx="3841788" cy="268128"/>
            </a:xfrm>
            <a:custGeom>
              <a:avLst/>
              <a:gdLst/>
              <a:ahLst/>
              <a:cxnLst/>
              <a:rect l="l" t="t" r="r" b="b"/>
              <a:pathLst>
                <a:path w="3841788" h="268128">
                  <a:moveTo>
                    <a:pt x="26537" y="0"/>
                  </a:moveTo>
                  <a:lnTo>
                    <a:pt x="3815251" y="0"/>
                  </a:lnTo>
                  <a:cubicBezTo>
                    <a:pt x="3829907" y="0"/>
                    <a:pt x="3841788" y="11881"/>
                    <a:pt x="3841788" y="26537"/>
                  </a:cubicBezTo>
                  <a:lnTo>
                    <a:pt x="3841788" y="241591"/>
                  </a:lnTo>
                  <a:cubicBezTo>
                    <a:pt x="3841788" y="256247"/>
                    <a:pt x="3829907" y="268128"/>
                    <a:pt x="3815251" y="268128"/>
                  </a:cubicBezTo>
                  <a:lnTo>
                    <a:pt x="26537" y="268128"/>
                  </a:lnTo>
                  <a:cubicBezTo>
                    <a:pt x="11881" y="268128"/>
                    <a:pt x="0" y="256247"/>
                    <a:pt x="0" y="241591"/>
                  </a:cubicBezTo>
                  <a:lnTo>
                    <a:pt x="0" y="26537"/>
                  </a:lnTo>
                  <a:cubicBezTo>
                    <a:pt x="0" y="11881"/>
                    <a:pt x="11881" y="0"/>
                    <a:pt x="26537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TextBox 13">
              <a:extLst>
                <a:ext uri="{FF2B5EF4-FFF2-40B4-BE49-F238E27FC236}">
                  <a16:creationId xmlns:a16="http://schemas.microsoft.com/office/drawing/2014/main" id="{70D7B2B4-A18A-8FBD-E7A1-9D2D95A992AB}"/>
                </a:ext>
              </a:extLst>
            </p:cNvPr>
            <p:cNvSpPr txBox="1"/>
            <p:nvPr/>
          </p:nvSpPr>
          <p:spPr>
            <a:xfrm>
              <a:off x="0" y="-38100"/>
              <a:ext cx="3841788" cy="3062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4">
            <a:extLst>
              <a:ext uri="{FF2B5EF4-FFF2-40B4-BE49-F238E27FC236}">
                <a16:creationId xmlns:a16="http://schemas.microsoft.com/office/drawing/2014/main" id="{549F4A8D-7BA4-6580-49A9-86C2F68F3E85}"/>
              </a:ext>
            </a:extLst>
          </p:cNvPr>
          <p:cNvGrpSpPr/>
          <p:nvPr/>
        </p:nvGrpSpPr>
        <p:grpSpPr>
          <a:xfrm>
            <a:off x="1249660" y="4230133"/>
            <a:ext cx="5223779" cy="636732"/>
            <a:chOff x="0" y="0"/>
            <a:chExt cx="3841788" cy="268128"/>
          </a:xfrm>
        </p:grpSpPr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5B1221EE-4DD2-C079-8A63-1A96323D5F63}"/>
                </a:ext>
              </a:extLst>
            </p:cNvPr>
            <p:cNvSpPr/>
            <p:nvPr/>
          </p:nvSpPr>
          <p:spPr>
            <a:xfrm>
              <a:off x="0" y="0"/>
              <a:ext cx="3841788" cy="268128"/>
            </a:xfrm>
            <a:custGeom>
              <a:avLst/>
              <a:gdLst/>
              <a:ahLst/>
              <a:cxnLst/>
              <a:rect l="l" t="t" r="r" b="b"/>
              <a:pathLst>
                <a:path w="3841788" h="268128">
                  <a:moveTo>
                    <a:pt x="26537" y="0"/>
                  </a:moveTo>
                  <a:lnTo>
                    <a:pt x="3815251" y="0"/>
                  </a:lnTo>
                  <a:cubicBezTo>
                    <a:pt x="3829907" y="0"/>
                    <a:pt x="3841788" y="11881"/>
                    <a:pt x="3841788" y="26537"/>
                  </a:cubicBezTo>
                  <a:lnTo>
                    <a:pt x="3841788" y="241591"/>
                  </a:lnTo>
                  <a:cubicBezTo>
                    <a:pt x="3841788" y="256247"/>
                    <a:pt x="3829907" y="268128"/>
                    <a:pt x="3815251" y="268128"/>
                  </a:cubicBezTo>
                  <a:lnTo>
                    <a:pt x="26537" y="268128"/>
                  </a:lnTo>
                  <a:cubicBezTo>
                    <a:pt x="11881" y="268128"/>
                    <a:pt x="0" y="256247"/>
                    <a:pt x="0" y="241591"/>
                  </a:cubicBezTo>
                  <a:lnTo>
                    <a:pt x="0" y="26537"/>
                  </a:lnTo>
                  <a:cubicBezTo>
                    <a:pt x="0" y="11881"/>
                    <a:pt x="11881" y="0"/>
                    <a:pt x="26537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16">
              <a:extLst>
                <a:ext uri="{FF2B5EF4-FFF2-40B4-BE49-F238E27FC236}">
                  <a16:creationId xmlns:a16="http://schemas.microsoft.com/office/drawing/2014/main" id="{0AFE700D-DDF4-5673-D543-5DF573082394}"/>
                </a:ext>
              </a:extLst>
            </p:cNvPr>
            <p:cNvSpPr txBox="1"/>
            <p:nvPr/>
          </p:nvSpPr>
          <p:spPr>
            <a:xfrm>
              <a:off x="0" y="-38100"/>
              <a:ext cx="3841788" cy="3062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5" name="TextBox 19">
            <a:extLst>
              <a:ext uri="{FF2B5EF4-FFF2-40B4-BE49-F238E27FC236}">
                <a16:creationId xmlns:a16="http://schemas.microsoft.com/office/drawing/2014/main" id="{1E6B619A-AA27-BFA1-37E9-18CAD1DC44AE}"/>
              </a:ext>
            </a:extLst>
          </p:cNvPr>
          <p:cNvSpPr txBox="1"/>
          <p:nvPr/>
        </p:nvSpPr>
        <p:spPr>
          <a:xfrm>
            <a:off x="1262479" y="4770076"/>
            <a:ext cx="9724527" cy="72721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7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20">
            <a:extLst>
              <a:ext uri="{FF2B5EF4-FFF2-40B4-BE49-F238E27FC236}">
                <a16:creationId xmlns:a16="http://schemas.microsoft.com/office/drawing/2014/main" id="{97DC5D50-E883-D2DD-4058-9BFB16959701}"/>
              </a:ext>
            </a:extLst>
          </p:cNvPr>
          <p:cNvSpPr/>
          <p:nvPr/>
        </p:nvSpPr>
        <p:spPr>
          <a:xfrm>
            <a:off x="1422310" y="1980379"/>
            <a:ext cx="358245" cy="336093"/>
          </a:xfrm>
          <a:custGeom>
            <a:avLst/>
            <a:gdLst/>
            <a:ahLst/>
            <a:cxnLst/>
            <a:rect l="l" t="t" r="r" b="b"/>
            <a:pathLst>
              <a:path w="537367" h="537367">
                <a:moveTo>
                  <a:pt x="0" y="0"/>
                </a:moveTo>
                <a:lnTo>
                  <a:pt x="537367" y="0"/>
                </a:lnTo>
                <a:lnTo>
                  <a:pt x="537367" y="537367"/>
                </a:lnTo>
                <a:lnTo>
                  <a:pt x="0" y="537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Freeform 21">
            <a:extLst>
              <a:ext uri="{FF2B5EF4-FFF2-40B4-BE49-F238E27FC236}">
                <a16:creationId xmlns:a16="http://schemas.microsoft.com/office/drawing/2014/main" id="{DED66549-C7E1-FE96-75DF-ECF68E70C736}"/>
              </a:ext>
            </a:extLst>
          </p:cNvPr>
          <p:cNvSpPr/>
          <p:nvPr/>
        </p:nvSpPr>
        <p:spPr>
          <a:xfrm>
            <a:off x="1422310" y="2792616"/>
            <a:ext cx="358245" cy="336093"/>
          </a:xfrm>
          <a:custGeom>
            <a:avLst/>
            <a:gdLst/>
            <a:ahLst/>
            <a:cxnLst/>
            <a:rect l="l" t="t" r="r" b="b"/>
            <a:pathLst>
              <a:path w="537367" h="537367">
                <a:moveTo>
                  <a:pt x="0" y="0"/>
                </a:moveTo>
                <a:lnTo>
                  <a:pt x="537367" y="0"/>
                </a:lnTo>
                <a:lnTo>
                  <a:pt x="537367" y="537367"/>
                </a:lnTo>
                <a:lnTo>
                  <a:pt x="0" y="537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reeform 22">
            <a:extLst>
              <a:ext uri="{FF2B5EF4-FFF2-40B4-BE49-F238E27FC236}">
                <a16:creationId xmlns:a16="http://schemas.microsoft.com/office/drawing/2014/main" id="{C2C3ECE8-1073-BEF9-5D03-E5CCD850C886}"/>
              </a:ext>
            </a:extLst>
          </p:cNvPr>
          <p:cNvSpPr/>
          <p:nvPr/>
        </p:nvSpPr>
        <p:spPr>
          <a:xfrm>
            <a:off x="1422310" y="3586534"/>
            <a:ext cx="358245" cy="336093"/>
          </a:xfrm>
          <a:custGeom>
            <a:avLst/>
            <a:gdLst/>
            <a:ahLst/>
            <a:cxnLst/>
            <a:rect l="l" t="t" r="r" b="b"/>
            <a:pathLst>
              <a:path w="537367" h="537367">
                <a:moveTo>
                  <a:pt x="0" y="0"/>
                </a:moveTo>
                <a:lnTo>
                  <a:pt x="537367" y="0"/>
                </a:lnTo>
                <a:lnTo>
                  <a:pt x="537367" y="537367"/>
                </a:lnTo>
                <a:lnTo>
                  <a:pt x="0" y="537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23">
            <a:extLst>
              <a:ext uri="{FF2B5EF4-FFF2-40B4-BE49-F238E27FC236}">
                <a16:creationId xmlns:a16="http://schemas.microsoft.com/office/drawing/2014/main" id="{53443BDE-E829-0B15-59A1-C74114B87FFB}"/>
              </a:ext>
            </a:extLst>
          </p:cNvPr>
          <p:cNvSpPr/>
          <p:nvPr/>
        </p:nvSpPr>
        <p:spPr>
          <a:xfrm>
            <a:off x="1422310" y="4362376"/>
            <a:ext cx="358245" cy="336093"/>
          </a:xfrm>
          <a:custGeom>
            <a:avLst/>
            <a:gdLst/>
            <a:ahLst/>
            <a:cxnLst/>
            <a:rect l="l" t="t" r="r" b="b"/>
            <a:pathLst>
              <a:path w="537367" h="537367">
                <a:moveTo>
                  <a:pt x="0" y="0"/>
                </a:moveTo>
                <a:lnTo>
                  <a:pt x="537367" y="0"/>
                </a:lnTo>
                <a:lnTo>
                  <a:pt x="537367" y="537367"/>
                </a:lnTo>
                <a:lnTo>
                  <a:pt x="0" y="537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27">
            <a:extLst>
              <a:ext uri="{FF2B5EF4-FFF2-40B4-BE49-F238E27FC236}">
                <a16:creationId xmlns:a16="http://schemas.microsoft.com/office/drawing/2014/main" id="{2A3F6683-4E22-03CE-62ED-77BF6CC71A46}"/>
              </a:ext>
            </a:extLst>
          </p:cNvPr>
          <p:cNvSpPr txBox="1"/>
          <p:nvPr/>
        </p:nvSpPr>
        <p:spPr>
          <a:xfrm>
            <a:off x="2016516" y="1088273"/>
            <a:ext cx="3801324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Lesson Aims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36F4963-5A34-C936-1493-15A1028F8F81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5EB1E5C-0524-DE16-AB78-C9ED1900A179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478DFE58-2F8A-F555-AAEE-F5340C349891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6E5C30-2A6F-9801-C6AF-01872AC2B951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746D1DB-C2A4-91FE-5DCA-8833508DB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sp>
        <p:nvSpPr>
          <p:cNvPr id="5" name="TextBox 26">
            <a:extLst>
              <a:ext uri="{FF2B5EF4-FFF2-40B4-BE49-F238E27FC236}">
                <a16:creationId xmlns:a16="http://schemas.microsoft.com/office/drawing/2014/main" id="{B8CA0744-4453-1E5D-BF87-F697B3285AE0}"/>
              </a:ext>
            </a:extLst>
          </p:cNvPr>
          <p:cNvSpPr txBox="1"/>
          <p:nvPr/>
        </p:nvSpPr>
        <p:spPr>
          <a:xfrm>
            <a:off x="1923328" y="1926194"/>
            <a:ext cx="4018152" cy="55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Experience a taste of Health &amp; Social Care as a subject</a:t>
            </a:r>
          </a:p>
        </p:txBody>
      </p:sp>
      <p:sp>
        <p:nvSpPr>
          <p:cNvPr id="10" name="TextBox 28">
            <a:extLst>
              <a:ext uri="{FF2B5EF4-FFF2-40B4-BE49-F238E27FC236}">
                <a16:creationId xmlns:a16="http://schemas.microsoft.com/office/drawing/2014/main" id="{621E5B38-6D95-EA90-6189-B031F0894BA8}"/>
              </a:ext>
            </a:extLst>
          </p:cNvPr>
          <p:cNvSpPr txBox="1"/>
          <p:nvPr/>
        </p:nvSpPr>
        <p:spPr>
          <a:xfrm>
            <a:off x="1923328" y="2705181"/>
            <a:ext cx="4011759" cy="55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ptos" panose="020B0004020202020204" pitchFamily="34" charset="0"/>
                <a:ea typeface="Dekko"/>
                <a:cs typeface="Dekko"/>
                <a:sym typeface="Dekko"/>
              </a:rPr>
              <a:t>Gain insight into Unit 2 Human Biology &amp; Health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11" name="TextBox 29">
            <a:extLst>
              <a:ext uri="{FF2B5EF4-FFF2-40B4-BE49-F238E27FC236}">
                <a16:creationId xmlns:a16="http://schemas.microsoft.com/office/drawing/2014/main" id="{D5823EA9-9438-EF49-E05B-1B1D444ACE56}"/>
              </a:ext>
            </a:extLst>
          </p:cNvPr>
          <p:cNvSpPr txBox="1"/>
          <p:nvPr/>
        </p:nvSpPr>
        <p:spPr>
          <a:xfrm>
            <a:off x="1923327" y="3507909"/>
            <a:ext cx="4011759" cy="55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Consider career possibilities with a qualification in Health &amp; Social Care</a:t>
            </a:r>
          </a:p>
        </p:txBody>
      </p:sp>
      <p:sp>
        <p:nvSpPr>
          <p:cNvPr id="24" name="TextBox 30">
            <a:extLst>
              <a:ext uri="{FF2B5EF4-FFF2-40B4-BE49-F238E27FC236}">
                <a16:creationId xmlns:a16="http://schemas.microsoft.com/office/drawing/2014/main" id="{4E7FCB3F-F659-F882-DE82-B7A19F71DBEB}"/>
              </a:ext>
            </a:extLst>
          </p:cNvPr>
          <p:cNvSpPr txBox="1"/>
          <p:nvPr/>
        </p:nvSpPr>
        <p:spPr>
          <a:xfrm>
            <a:off x="1936114" y="4412959"/>
            <a:ext cx="4018152" cy="275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Prepare for your summer project</a:t>
            </a:r>
          </a:p>
        </p:txBody>
      </p:sp>
    </p:spTree>
    <p:extLst>
      <p:ext uri="{BB962C8B-B14F-4D97-AF65-F5344CB8AC3E}">
        <p14:creationId xmlns:p14="http://schemas.microsoft.com/office/powerpoint/2010/main" val="382133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C0F24A-1129-3424-FC13-4BC0D07AB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uman body with organs&#10;&#10;Description automatically generated">
            <a:extLst>
              <a:ext uri="{FF2B5EF4-FFF2-40B4-BE49-F238E27FC236}">
                <a16:creationId xmlns:a16="http://schemas.microsoft.com/office/drawing/2014/main" id="{10269A06-974F-7AF4-2FEF-AADBA0119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053" y="645340"/>
            <a:ext cx="3330082" cy="5567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A3FFCCBE-994A-762C-3625-E83CF7F1401A}"/>
              </a:ext>
            </a:extLst>
          </p:cNvPr>
          <p:cNvGrpSpPr/>
          <p:nvPr/>
        </p:nvGrpSpPr>
        <p:grpSpPr>
          <a:xfrm>
            <a:off x="685799" y="1295687"/>
            <a:ext cx="3693361" cy="554993"/>
            <a:chOff x="0" y="0"/>
            <a:chExt cx="1459106" cy="21925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CBA70D8-E5C2-B333-11AA-7C10C05EDFEA}"/>
                </a:ext>
              </a:extLst>
            </p:cNvPr>
            <p:cNvSpPr/>
            <p:nvPr/>
          </p:nvSpPr>
          <p:spPr>
            <a:xfrm>
              <a:off x="0" y="0"/>
              <a:ext cx="1459106" cy="219257"/>
            </a:xfrm>
            <a:custGeom>
              <a:avLst/>
              <a:gdLst/>
              <a:ahLst/>
              <a:cxnLst/>
              <a:rect l="l" t="t" r="r" b="b"/>
              <a:pathLst>
                <a:path w="1459106" h="219257">
                  <a:moveTo>
                    <a:pt x="71270" y="0"/>
                  </a:moveTo>
                  <a:lnTo>
                    <a:pt x="1387836" y="0"/>
                  </a:lnTo>
                  <a:cubicBezTo>
                    <a:pt x="1427197" y="0"/>
                    <a:pt x="1459106" y="31909"/>
                    <a:pt x="1459106" y="71270"/>
                  </a:cubicBezTo>
                  <a:lnTo>
                    <a:pt x="1459106" y="147987"/>
                  </a:lnTo>
                  <a:cubicBezTo>
                    <a:pt x="1459106" y="187348"/>
                    <a:pt x="1427197" y="219257"/>
                    <a:pt x="1387836" y="219257"/>
                  </a:cubicBezTo>
                  <a:lnTo>
                    <a:pt x="71270" y="219257"/>
                  </a:lnTo>
                  <a:cubicBezTo>
                    <a:pt x="31909" y="219257"/>
                    <a:pt x="0" y="187348"/>
                    <a:pt x="0" y="147987"/>
                  </a:cubicBezTo>
                  <a:lnTo>
                    <a:pt x="0" y="71270"/>
                  </a:lnTo>
                  <a:cubicBezTo>
                    <a:pt x="0" y="31909"/>
                    <a:pt x="31909" y="0"/>
                    <a:pt x="71270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F7B9AC5-8D2B-DF31-E9BF-1D9F74AF90C9}"/>
                </a:ext>
              </a:extLst>
            </p:cNvPr>
            <p:cNvSpPr txBox="1"/>
            <p:nvPr/>
          </p:nvSpPr>
          <p:spPr>
            <a:xfrm>
              <a:off x="0" y="-38100"/>
              <a:ext cx="1459106" cy="2573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0B77ED9-DF61-902B-CD21-DFFA8289EE4D}"/>
              </a:ext>
            </a:extLst>
          </p:cNvPr>
          <p:cNvSpPr txBox="1"/>
          <p:nvPr/>
        </p:nvSpPr>
        <p:spPr>
          <a:xfrm>
            <a:off x="685799" y="2455655"/>
            <a:ext cx="6429395" cy="2176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marR="0" lvl="2" indent="-342900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GB" sz="2400" b="1" dirty="0">
                <a:latin typeface="Aptos" panose="020B0004020202020204" pitchFamily="34" charset="0"/>
              </a:rPr>
              <a:t>What happens when a body system doesn’t work properly?</a:t>
            </a:r>
          </a:p>
          <a:p>
            <a:pPr marL="342900" lvl="2" indent="-342900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GB" sz="2400" b="1" dirty="0">
                <a:latin typeface="Aptos" panose="020B0004020202020204" pitchFamily="34" charset="0"/>
              </a:rPr>
              <a:t>Which body systems do you think work together the most?</a:t>
            </a:r>
          </a:p>
          <a:p>
            <a:pPr marL="259093" marR="0" lvl="1" algn="l" defTabSz="609630" rtl="0" eaLnBrk="1" fontAlgn="auto" latinLnBrk="0" hangingPunct="1">
              <a:lnSpc>
                <a:spcPts val="336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8BCA43B-2C56-8A24-6C5E-C175F8E0FEF0}"/>
              </a:ext>
            </a:extLst>
          </p:cNvPr>
          <p:cNvSpPr txBox="1"/>
          <p:nvPr/>
        </p:nvSpPr>
        <p:spPr>
          <a:xfrm>
            <a:off x="839623" y="1428597"/>
            <a:ext cx="3693361" cy="296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5 Minute Discussion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566BC94-0C86-67C6-8B4C-95EDA92490D4}"/>
              </a:ext>
            </a:extLst>
          </p:cNvPr>
          <p:cNvSpPr txBox="1"/>
          <p:nvPr/>
        </p:nvSpPr>
        <p:spPr>
          <a:xfrm>
            <a:off x="685800" y="533400"/>
            <a:ext cx="10092864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Human Biology &amp; Health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0412AC-4345-F909-F69F-18EF654935FA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90E1622-B5E0-F8DA-DF55-C69634A87E23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F2DFEA52-54E0-3844-3A66-985363758980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BD04CB-EFF7-DF90-2F9A-1514D0553A8D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FF2A903-1313-828A-1D74-D8CAF33C6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478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66395-1B7D-E5BC-1A1B-F955460F0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8C77737-A170-E8C3-44B3-9DDDD16805B9}"/>
              </a:ext>
            </a:extLst>
          </p:cNvPr>
          <p:cNvGrpSpPr/>
          <p:nvPr/>
        </p:nvGrpSpPr>
        <p:grpSpPr>
          <a:xfrm>
            <a:off x="685800" y="1295687"/>
            <a:ext cx="2640028" cy="554993"/>
            <a:chOff x="0" y="0"/>
            <a:chExt cx="1459106" cy="21925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1ACB409-2BAF-5E0F-C679-4E3DBDCA7BEE}"/>
                </a:ext>
              </a:extLst>
            </p:cNvPr>
            <p:cNvSpPr/>
            <p:nvPr/>
          </p:nvSpPr>
          <p:spPr>
            <a:xfrm>
              <a:off x="0" y="0"/>
              <a:ext cx="1459106" cy="219257"/>
            </a:xfrm>
            <a:custGeom>
              <a:avLst/>
              <a:gdLst/>
              <a:ahLst/>
              <a:cxnLst/>
              <a:rect l="l" t="t" r="r" b="b"/>
              <a:pathLst>
                <a:path w="1459106" h="219257">
                  <a:moveTo>
                    <a:pt x="71270" y="0"/>
                  </a:moveTo>
                  <a:lnTo>
                    <a:pt x="1387836" y="0"/>
                  </a:lnTo>
                  <a:cubicBezTo>
                    <a:pt x="1427197" y="0"/>
                    <a:pt x="1459106" y="31909"/>
                    <a:pt x="1459106" y="71270"/>
                  </a:cubicBezTo>
                  <a:lnTo>
                    <a:pt x="1459106" y="147987"/>
                  </a:lnTo>
                  <a:cubicBezTo>
                    <a:pt x="1459106" y="187348"/>
                    <a:pt x="1427197" y="219257"/>
                    <a:pt x="1387836" y="219257"/>
                  </a:cubicBezTo>
                  <a:lnTo>
                    <a:pt x="71270" y="219257"/>
                  </a:lnTo>
                  <a:cubicBezTo>
                    <a:pt x="31909" y="219257"/>
                    <a:pt x="0" y="187348"/>
                    <a:pt x="0" y="147987"/>
                  </a:cubicBezTo>
                  <a:lnTo>
                    <a:pt x="0" y="71270"/>
                  </a:lnTo>
                  <a:cubicBezTo>
                    <a:pt x="0" y="31909"/>
                    <a:pt x="31909" y="0"/>
                    <a:pt x="71270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8113673-3C9E-BAAE-E4A9-2A0E33AF9623}"/>
                </a:ext>
              </a:extLst>
            </p:cNvPr>
            <p:cNvSpPr txBox="1"/>
            <p:nvPr/>
          </p:nvSpPr>
          <p:spPr>
            <a:xfrm>
              <a:off x="0" y="-38100"/>
              <a:ext cx="1459106" cy="2573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130EE891-3FC8-CDAD-5DB2-361FE39B5811}"/>
              </a:ext>
            </a:extLst>
          </p:cNvPr>
          <p:cNvSpPr txBox="1"/>
          <p:nvPr/>
        </p:nvSpPr>
        <p:spPr>
          <a:xfrm>
            <a:off x="578030" y="2307428"/>
            <a:ext cx="4543950" cy="30697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>
              <a:lnSpc>
                <a:spcPct val="107000"/>
              </a:lnSpc>
              <a:spcAft>
                <a:spcPts val="800"/>
              </a:spcAft>
              <a:buSzPct val="100000"/>
              <a:tabLst>
                <a:tab pos="914400" algn="l"/>
              </a:tabLst>
            </a:pP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you watch the video think about:</a:t>
            </a:r>
          </a:p>
          <a:p>
            <a:pPr marL="342900" marR="0" lvl="1" indent="-342900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body system interests you the most and why?</a:t>
            </a:r>
          </a:p>
          <a:p>
            <a:pPr marL="342900" marR="0" lvl="1" indent="-342900">
              <a:lnSpc>
                <a:spcPct val="107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does lifestyle impact these systems?</a:t>
            </a:r>
          </a:p>
          <a:p>
            <a:pPr marL="259093" marR="0" lvl="1" algn="l" defTabSz="609630" rtl="0" eaLnBrk="1" fontAlgn="auto" latinLnBrk="0" hangingPunct="1">
              <a:lnSpc>
                <a:spcPts val="336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FE26945-95AB-2C3C-4E79-B0A58F488E3A}"/>
              </a:ext>
            </a:extLst>
          </p:cNvPr>
          <p:cNvSpPr txBox="1"/>
          <p:nvPr/>
        </p:nvSpPr>
        <p:spPr>
          <a:xfrm>
            <a:off x="839623" y="1468401"/>
            <a:ext cx="3693361" cy="296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Human Body 101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CFE0EC5-A3CB-2A0D-5044-048C8073F863}"/>
              </a:ext>
            </a:extLst>
          </p:cNvPr>
          <p:cNvSpPr txBox="1"/>
          <p:nvPr/>
        </p:nvSpPr>
        <p:spPr>
          <a:xfrm>
            <a:off x="685800" y="533400"/>
            <a:ext cx="10092864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Interconnected Body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62FB02-CC4F-429B-921F-DBB1893574B1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8038F5-C8D5-39A7-9C44-11BA2DD8DFDD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EB7E2D20-C2BC-192C-2F24-EFFBEF97DB78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308CEF-5597-9D2E-BC83-003C4385E1F9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301B1F2-4662-CB08-6985-FBB65295D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pic>
        <p:nvPicPr>
          <p:cNvPr id="6" name="Online Media 5" title="Human Body 101 | National Geographic">
            <a:hlinkClick r:id="" action="ppaction://media"/>
            <a:extLst>
              <a:ext uri="{FF2B5EF4-FFF2-40B4-BE49-F238E27FC236}">
                <a16:creationId xmlns:a16="http://schemas.microsoft.com/office/drawing/2014/main" id="{19A239F0-07D5-CF56-60D4-3068E4F13E1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405479" y="2018681"/>
            <a:ext cx="6208491" cy="350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9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F7A0AF-DC4A-19E2-82E9-412631382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674BA4C-A0D6-FE85-1FB3-3D1978D566B0}"/>
              </a:ext>
            </a:extLst>
          </p:cNvPr>
          <p:cNvGrpSpPr/>
          <p:nvPr/>
        </p:nvGrpSpPr>
        <p:grpSpPr>
          <a:xfrm>
            <a:off x="1128662" y="1340803"/>
            <a:ext cx="3012261" cy="554993"/>
            <a:chOff x="0" y="0"/>
            <a:chExt cx="1459106" cy="21925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6C314E7-4F27-086E-C42D-D02EABCFD2A1}"/>
                </a:ext>
              </a:extLst>
            </p:cNvPr>
            <p:cNvSpPr/>
            <p:nvPr/>
          </p:nvSpPr>
          <p:spPr>
            <a:xfrm>
              <a:off x="0" y="0"/>
              <a:ext cx="1459106" cy="219257"/>
            </a:xfrm>
            <a:custGeom>
              <a:avLst/>
              <a:gdLst/>
              <a:ahLst/>
              <a:cxnLst/>
              <a:rect l="l" t="t" r="r" b="b"/>
              <a:pathLst>
                <a:path w="1459106" h="219257">
                  <a:moveTo>
                    <a:pt x="71270" y="0"/>
                  </a:moveTo>
                  <a:lnTo>
                    <a:pt x="1387836" y="0"/>
                  </a:lnTo>
                  <a:cubicBezTo>
                    <a:pt x="1427197" y="0"/>
                    <a:pt x="1459106" y="31909"/>
                    <a:pt x="1459106" y="71270"/>
                  </a:cubicBezTo>
                  <a:lnTo>
                    <a:pt x="1459106" y="147987"/>
                  </a:lnTo>
                  <a:cubicBezTo>
                    <a:pt x="1459106" y="187348"/>
                    <a:pt x="1427197" y="219257"/>
                    <a:pt x="1387836" y="219257"/>
                  </a:cubicBezTo>
                  <a:lnTo>
                    <a:pt x="71270" y="219257"/>
                  </a:lnTo>
                  <a:cubicBezTo>
                    <a:pt x="31909" y="219257"/>
                    <a:pt x="0" y="187348"/>
                    <a:pt x="0" y="147987"/>
                  </a:cubicBezTo>
                  <a:lnTo>
                    <a:pt x="0" y="71270"/>
                  </a:lnTo>
                  <a:cubicBezTo>
                    <a:pt x="0" y="31909"/>
                    <a:pt x="31909" y="0"/>
                    <a:pt x="71270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831DFEA-5AE9-B03F-D606-9BB870EE0280}"/>
                </a:ext>
              </a:extLst>
            </p:cNvPr>
            <p:cNvSpPr txBox="1"/>
            <p:nvPr/>
          </p:nvSpPr>
          <p:spPr>
            <a:xfrm>
              <a:off x="0" y="-38100"/>
              <a:ext cx="1459106" cy="2573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8AB2732F-CBD1-FDAA-7D8D-010C905FB3B5}"/>
              </a:ext>
            </a:extLst>
          </p:cNvPr>
          <p:cNvSpPr txBox="1"/>
          <p:nvPr/>
        </p:nvSpPr>
        <p:spPr>
          <a:xfrm>
            <a:off x="2508755" y="2104224"/>
            <a:ext cx="340674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defTabSz="60963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Javid is 23 years old. He has had asthma since childhood</a:t>
            </a:r>
            <a:r>
              <a:rPr lang="en-GB" dirty="0">
                <a:latin typeface="Aptos" panose="020B0004020202020204" pitchFamily="34" charset="0"/>
              </a:rPr>
              <a:t>. Javid lives on a busy road in central Manchester. He doesn’t exercise regularly. Javid is experiencing breathlessness, chest tightness and his lips are going blue. He is having an asthma attack.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171FB05-3AB3-7FB8-BF7A-3EFCE81FB721}"/>
              </a:ext>
            </a:extLst>
          </p:cNvPr>
          <p:cNvSpPr txBox="1"/>
          <p:nvPr/>
        </p:nvSpPr>
        <p:spPr>
          <a:xfrm>
            <a:off x="1274355" y="1499555"/>
            <a:ext cx="2720873" cy="29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Case Study A: Javid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639D769-6766-D8EB-E9DB-3D4F7D7AB6B4}"/>
              </a:ext>
            </a:extLst>
          </p:cNvPr>
          <p:cNvSpPr txBox="1"/>
          <p:nvPr/>
        </p:nvSpPr>
        <p:spPr>
          <a:xfrm>
            <a:off x="685800" y="533400"/>
            <a:ext cx="10092864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522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Chunk Five"/>
                <a:cs typeface="Chunk Five"/>
                <a:sym typeface="Chunk Five"/>
              </a:rPr>
              <a:t>Health Crisis Challenge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482414DF-B6DA-8AAF-6DF7-2F8CB83DEF03}"/>
              </a:ext>
            </a:extLst>
          </p:cNvPr>
          <p:cNvGrpSpPr/>
          <p:nvPr/>
        </p:nvGrpSpPr>
        <p:grpSpPr>
          <a:xfrm>
            <a:off x="6907366" y="1340803"/>
            <a:ext cx="3630698" cy="554993"/>
            <a:chOff x="0" y="0"/>
            <a:chExt cx="1459106" cy="219257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5B7378D1-0A4A-8628-F8D7-C5C304ACD745}"/>
                </a:ext>
              </a:extLst>
            </p:cNvPr>
            <p:cNvSpPr/>
            <p:nvPr/>
          </p:nvSpPr>
          <p:spPr>
            <a:xfrm>
              <a:off x="0" y="0"/>
              <a:ext cx="1459106" cy="219257"/>
            </a:xfrm>
            <a:custGeom>
              <a:avLst/>
              <a:gdLst/>
              <a:ahLst/>
              <a:cxnLst/>
              <a:rect l="l" t="t" r="r" b="b"/>
              <a:pathLst>
                <a:path w="1459106" h="219257">
                  <a:moveTo>
                    <a:pt x="71270" y="0"/>
                  </a:moveTo>
                  <a:lnTo>
                    <a:pt x="1387836" y="0"/>
                  </a:lnTo>
                  <a:cubicBezTo>
                    <a:pt x="1427197" y="0"/>
                    <a:pt x="1459106" y="31909"/>
                    <a:pt x="1459106" y="71270"/>
                  </a:cubicBezTo>
                  <a:lnTo>
                    <a:pt x="1459106" y="147987"/>
                  </a:lnTo>
                  <a:cubicBezTo>
                    <a:pt x="1459106" y="187348"/>
                    <a:pt x="1427197" y="219257"/>
                    <a:pt x="1387836" y="219257"/>
                  </a:cubicBezTo>
                  <a:lnTo>
                    <a:pt x="71270" y="219257"/>
                  </a:lnTo>
                  <a:cubicBezTo>
                    <a:pt x="31909" y="219257"/>
                    <a:pt x="0" y="187348"/>
                    <a:pt x="0" y="147987"/>
                  </a:cubicBezTo>
                  <a:lnTo>
                    <a:pt x="0" y="71270"/>
                  </a:lnTo>
                  <a:cubicBezTo>
                    <a:pt x="0" y="31909"/>
                    <a:pt x="31909" y="0"/>
                    <a:pt x="71270" y="0"/>
                  </a:cubicBezTo>
                  <a:close/>
                </a:path>
              </a:pathLst>
            </a:custGeom>
            <a:solidFill>
              <a:srgbClr val="5EB2BA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4E23509A-278F-3169-A83D-07D2AA68A66A}"/>
                </a:ext>
              </a:extLst>
            </p:cNvPr>
            <p:cNvSpPr txBox="1"/>
            <p:nvPr/>
          </p:nvSpPr>
          <p:spPr>
            <a:xfrm>
              <a:off x="0" y="-38100"/>
              <a:ext cx="1459106" cy="2573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5BA736DE-C1F1-E973-8542-BD9700A70165}"/>
              </a:ext>
            </a:extLst>
          </p:cNvPr>
          <p:cNvSpPr txBox="1"/>
          <p:nvPr/>
        </p:nvSpPr>
        <p:spPr>
          <a:xfrm>
            <a:off x="7031115" y="1481331"/>
            <a:ext cx="3264115" cy="29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1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Case Study B: Meredith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854972-9926-F39C-6312-A1BF4CCAF5B0}"/>
              </a:ext>
            </a:extLst>
          </p:cNvPr>
          <p:cNvSpPr txBox="1"/>
          <p:nvPr/>
        </p:nvSpPr>
        <p:spPr>
          <a:xfrm>
            <a:off x="8379791" y="124961"/>
            <a:ext cx="3812209" cy="369332"/>
          </a:xfrm>
          <a:prstGeom prst="rect">
            <a:avLst/>
          </a:prstGeom>
          <a:solidFill>
            <a:srgbClr val="5EB2B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2 Human Biology &amp; Health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7057AF-377F-C322-DB4B-0E15A38B3185}"/>
              </a:ext>
            </a:extLst>
          </p:cNvPr>
          <p:cNvGrpSpPr/>
          <p:nvPr/>
        </p:nvGrpSpPr>
        <p:grpSpPr>
          <a:xfrm>
            <a:off x="-4273" y="6006650"/>
            <a:ext cx="12204970" cy="851350"/>
            <a:chOff x="-7654" y="6011966"/>
            <a:chExt cx="12204970" cy="851350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id="{C0493ACF-867C-9950-D640-424CDB3E19E3}"/>
                </a:ext>
              </a:extLst>
            </p:cNvPr>
            <p:cNvSpPr/>
            <p:nvPr/>
          </p:nvSpPr>
          <p:spPr>
            <a:xfrm>
              <a:off x="-7654" y="6011966"/>
              <a:ext cx="12204970" cy="851350"/>
            </a:xfrm>
            <a:custGeom>
              <a:avLst/>
              <a:gdLst/>
              <a:ahLst/>
              <a:cxnLst/>
              <a:rect l="l" t="t" r="r" b="b"/>
              <a:pathLst>
                <a:path w="5272080" h="1046841">
                  <a:moveTo>
                    <a:pt x="0" y="0"/>
                  </a:moveTo>
                  <a:lnTo>
                    <a:pt x="5272080" y="0"/>
                  </a:lnTo>
                  <a:lnTo>
                    <a:pt x="5272080" y="1046841"/>
                  </a:lnTo>
                  <a:lnTo>
                    <a:pt x="0" y="1046841"/>
                  </a:lnTo>
                  <a:close/>
                </a:path>
              </a:pathLst>
            </a:custGeom>
            <a:solidFill>
              <a:srgbClr val="EBE0D7"/>
            </a:solid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32B34B-6AFB-6787-F97D-29D040076880}"/>
                </a:ext>
              </a:extLst>
            </p:cNvPr>
            <p:cNvSpPr txBox="1"/>
            <p:nvPr/>
          </p:nvSpPr>
          <p:spPr>
            <a:xfrm>
              <a:off x="168717" y="6319822"/>
              <a:ext cx="336148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www.tutor2u.net/hsc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F902FC3-9007-DBAF-799B-AE2635D62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51507" y="6195881"/>
              <a:ext cx="1571776" cy="483519"/>
            </a:xfrm>
            <a:prstGeom prst="rect">
              <a:avLst/>
            </a:prstGeom>
          </p:spPr>
        </p:pic>
      </p:grpSp>
      <p:pic>
        <p:nvPicPr>
          <p:cNvPr id="19" name="Picture 18" descr="A person with short hair&#10;&#10;Description automatically generated">
            <a:extLst>
              <a:ext uri="{FF2B5EF4-FFF2-40B4-BE49-F238E27FC236}">
                <a16:creationId xmlns:a16="http://schemas.microsoft.com/office/drawing/2014/main" id="{66CCD263-5F64-BA9E-097B-E2044B00A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39" y="1777712"/>
            <a:ext cx="2113503" cy="2276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 descr="A cartoon of a person&#10;&#10;Description automatically generated">
            <a:extLst>
              <a:ext uri="{FF2B5EF4-FFF2-40B4-BE49-F238E27FC236}">
                <a16:creationId xmlns:a16="http://schemas.microsoft.com/office/drawing/2014/main" id="{66B54C7F-E0BB-1EF9-BBA2-52D5C1346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540" y="1754053"/>
            <a:ext cx="2329060" cy="2323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9">
            <a:extLst>
              <a:ext uri="{FF2B5EF4-FFF2-40B4-BE49-F238E27FC236}">
                <a16:creationId xmlns:a16="http://schemas.microsoft.com/office/drawing/2014/main" id="{BC5768EA-1CA3-1218-8011-714850973D3D}"/>
              </a:ext>
            </a:extLst>
          </p:cNvPr>
          <p:cNvSpPr txBox="1"/>
          <p:nvPr/>
        </p:nvSpPr>
        <p:spPr>
          <a:xfrm>
            <a:off x="8537750" y="2104224"/>
            <a:ext cx="351495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1" defTabSz="60963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A1D1D"/>
                </a:solidFill>
                <a:effectLst/>
                <a:uLnTx/>
                <a:uFillTx/>
                <a:latin typeface="Aptos" panose="020B0004020202020204" pitchFamily="34" charset="0"/>
                <a:ea typeface="Dekko"/>
                <a:cs typeface="Dekko"/>
                <a:sym typeface="Dekko"/>
              </a:rPr>
              <a:t>Meredith is 52 years old. She was diagnosed with coronary heart disease </a:t>
            </a:r>
            <a:r>
              <a:rPr lang="en-GB" dirty="0">
                <a:latin typeface="Aptos" panose="020B0004020202020204" pitchFamily="34" charset="0"/>
              </a:rPr>
              <a:t>after experiencing chest pain and high blood pressure. Meredith eats a lot of processed and high-fat foods, and she smokes. She works in a call centre and sits at her desk all day.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3A1D1D"/>
              </a:solidFill>
              <a:effectLst/>
              <a:uLnTx/>
              <a:uFillTx/>
              <a:latin typeface="Aptos" panose="020B0004020202020204" pitchFamily="34" charset="0"/>
              <a:ea typeface="Dekko"/>
              <a:cs typeface="Dekko"/>
              <a:sym typeface="Dekko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BB9D3D-FB82-B781-E3DA-927A331B69A3}"/>
              </a:ext>
            </a:extLst>
          </p:cNvPr>
          <p:cNvSpPr txBox="1"/>
          <p:nvPr/>
        </p:nvSpPr>
        <p:spPr>
          <a:xfrm>
            <a:off x="685800" y="4960418"/>
            <a:ext cx="10986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0838FCB-5926-DF40-A06B-C89FC818DD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987618"/>
              </p:ext>
            </p:extLst>
          </p:nvPr>
        </p:nvGraphicFramePr>
        <p:xfrm>
          <a:off x="768892" y="4491105"/>
          <a:ext cx="10820400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164502068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218242876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GB" sz="2400" b="1" dirty="0">
                          <a:latin typeface="Aptos" panose="020B0004020202020204" pitchFamily="34" charset="0"/>
                        </a:rPr>
                        <a:t>Questions: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05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latin typeface="Aptos" panose="020B0004020202020204" pitchFamily="34" charset="0"/>
                        </a:rPr>
                        <a:t>What body system is affected?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latin typeface="Aptos" panose="020B0004020202020204" pitchFamily="34" charset="0"/>
                        </a:rPr>
                        <a:t>What might have caused the issue?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41127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6096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latin typeface="Aptos" panose="020B0004020202020204" pitchFamily="34" charset="0"/>
                        </a:rPr>
                        <a:t>How could lifestyle choices improve or worsen the condition?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676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46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1100</Words>
  <Application>Microsoft Office PowerPoint</Application>
  <PresentationFormat>Widescreen</PresentationFormat>
  <Paragraphs>141</Paragraphs>
  <Slides>12</Slides>
  <Notes>10</Notes>
  <HiddenSlides>2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Courier New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 Blamire</dc:creator>
  <cp:lastModifiedBy>Liz Blamire</cp:lastModifiedBy>
  <cp:revision>1</cp:revision>
  <dcterms:created xsi:type="dcterms:W3CDTF">2025-01-31T10:39:26Z</dcterms:created>
  <dcterms:modified xsi:type="dcterms:W3CDTF">2025-05-05T11:39:10Z</dcterms:modified>
</cp:coreProperties>
</file>