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90" r:id="rId4"/>
  </p:sldMasterIdLst>
  <p:notesMasterIdLst>
    <p:notesMasterId r:id="rId10"/>
  </p:notesMasterIdLst>
  <p:sldIdLst>
    <p:sldId id="256" r:id="rId5"/>
    <p:sldId id="266" r:id="rId6"/>
    <p:sldId id="269" r:id="rId7"/>
    <p:sldId id="265"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728" autoAdjust="0"/>
    <p:restoredTop sz="86328"/>
  </p:normalViewPr>
  <p:slideViewPr>
    <p:cSldViewPr snapToGrid="0">
      <p:cViewPr varScale="1">
        <p:scale>
          <a:sx n="62" d="100"/>
          <a:sy n="62" d="100"/>
        </p:scale>
        <p:origin x="102" y="180"/>
      </p:cViewPr>
      <p:guideLst/>
    </p:cSldViewPr>
  </p:slideViewPr>
  <p:outlineViewPr>
    <p:cViewPr>
      <p:scale>
        <a:sx n="33" d="100"/>
        <a:sy n="33" d="100"/>
      </p:scale>
      <p:origin x="0" y="-12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36F087-2E33-6443-AB48-FE7AAEC1E2D3}" type="datetimeFigureOut">
              <a:rPr lang="en-US" smtClean="0"/>
              <a:t>6/25/2024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EDB13-3F45-FF4D-884F-204EDFDDA174}" type="slidenum">
              <a:rPr lang="en-US" smtClean="0"/>
              <a:t>‹#›</a:t>
            </a:fld>
            <a:endParaRPr lang="en-US"/>
          </a:p>
        </p:txBody>
      </p:sp>
    </p:spTree>
    <p:extLst>
      <p:ext uri="{BB962C8B-B14F-4D97-AF65-F5344CB8AC3E}">
        <p14:creationId xmlns:p14="http://schemas.microsoft.com/office/powerpoint/2010/main" val="2004700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BEDB13-3F45-FF4D-884F-204EDFDDA174}" type="slidenum">
              <a:rPr lang="en-US" smtClean="0"/>
              <a:t>5</a:t>
            </a:fld>
            <a:endParaRPr lang="en-US"/>
          </a:p>
        </p:txBody>
      </p:sp>
    </p:spTree>
    <p:extLst>
      <p:ext uri="{BB962C8B-B14F-4D97-AF65-F5344CB8AC3E}">
        <p14:creationId xmlns:p14="http://schemas.microsoft.com/office/powerpoint/2010/main" val="251461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GB"/>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CD19FB2-3AAB-4D03-B13A-2960828C78E3}" type="datetimeFigureOut">
              <a:rPr lang="en-US" smtClean="0"/>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55665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1CF1133-3259-4C45-BABA-5B62D9C6F78D}" type="datetimeFigureOut">
              <a:rPr lang="en-US" smtClean="0"/>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417642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GB"/>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3009480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3469682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GB"/>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5359558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8179512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6080319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6148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649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578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917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9613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1CF1133-3259-4C45-BABA-5B62D9C6F78D}" type="datetimeFigureOut">
              <a:rPr lang="en-US" smtClean="0"/>
              <a:t>6/25/2024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9890518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6/25/2024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426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6/25/2024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481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5924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51CF1133-3259-4C45-BABA-5B62D9C6F78D}" type="datetimeFigureOut">
              <a:rPr lang="en-US" smtClean="0"/>
              <a:t>6/25/2024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3769470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1CF1133-3259-4C45-BABA-5B62D9C6F78D}" type="datetimeFigureOut">
              <a:rPr lang="en-US" smtClean="0"/>
              <a:t>6/25/2024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95750096"/>
      </p:ext>
    </p:extLst>
  </p:cSld>
  <p:clrMap bg1="dk1" tx1="lt1" bg2="dk2" tx2="lt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 id="2147484205" r:id="rId15"/>
    <p:sldLayoutId id="2147484206" r:id="rId16"/>
    <p:sldLayoutId id="2147484207" r:id="rId17"/>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pngimg.com/download/5412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1.jpeg"/><Relationship Id="rId7" Type="http://schemas.openxmlformats.org/officeDocument/2006/relationships/hyperlink" Target="https://en.wikipedia.org/wiki/Split_lea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hyperlink" Target="http://pngimg.com/download/54021" TargetMode="External"/><Relationship Id="rId5" Type="http://schemas.openxmlformats.org/officeDocument/2006/relationships/hyperlink" Target="http://mjranum-stock.deviantart.com/art/desert-dancer-27-76359855" TargetMode="External"/><Relationship Id="rId10" Type="http://schemas.openxmlformats.org/officeDocument/2006/relationships/image" Target="../media/image6.png"/><Relationship Id="rId4" Type="http://schemas.openxmlformats.org/officeDocument/2006/relationships/image" Target="../media/image3.jpg"/><Relationship Id="rId9" Type="http://schemas.openxmlformats.org/officeDocument/2006/relationships/hyperlink" Target="https://laraamello.blogspot.com/2012/03/meme-um-mes-31-filmes_26.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A5C3F8-879E-1F47-8331-A810358C1EC9}"/>
              </a:ext>
            </a:extLst>
          </p:cNvPr>
          <p:cNvSpPr>
            <a:spLocks noGrp="1"/>
          </p:cNvSpPr>
          <p:nvPr>
            <p:ph type="ctrTitle"/>
          </p:nvPr>
        </p:nvSpPr>
        <p:spPr>
          <a:xfrm>
            <a:off x="5309418" y="609600"/>
            <a:ext cx="6223821" cy="3642851"/>
          </a:xfrm>
        </p:spPr>
        <p:txBody>
          <a:bodyPr>
            <a:normAutofit/>
          </a:bodyPr>
          <a:lstStyle/>
          <a:p>
            <a:r>
              <a:rPr lang="en-US">
                <a:latin typeface="Ayuthaya" pitchFamily="2" charset="-34"/>
                <a:ea typeface="Ayuthaya" pitchFamily="2" charset="-34"/>
                <a:cs typeface="Ayuthaya" pitchFamily="2" charset="-34"/>
              </a:rPr>
              <a:t>Unit 13 Dance Technique</a:t>
            </a:r>
          </a:p>
        </p:txBody>
      </p:sp>
      <p:sp>
        <p:nvSpPr>
          <p:cNvPr id="3" name="Subtitle 2"/>
          <p:cNvSpPr>
            <a:spLocks noGrp="1"/>
          </p:cNvSpPr>
          <p:nvPr>
            <p:ph type="subTitle" idx="1"/>
          </p:nvPr>
        </p:nvSpPr>
        <p:spPr>
          <a:xfrm>
            <a:off x="5309417" y="4365523"/>
            <a:ext cx="6223821" cy="1793053"/>
          </a:xfrm>
        </p:spPr>
        <p:txBody>
          <a:bodyPr>
            <a:normAutofit/>
          </a:bodyPr>
          <a:lstStyle/>
          <a:p>
            <a:r>
              <a:rPr lang="en-GB"/>
              <a:t>Cambridge Technical Extended Diploma in Performing arts </a:t>
            </a:r>
          </a:p>
          <a:p>
            <a:r>
              <a:rPr lang="en-GB"/>
              <a:t>(Musical Theatre Route)</a:t>
            </a:r>
          </a:p>
        </p:txBody>
      </p:sp>
      <p:pic>
        <p:nvPicPr>
          <p:cNvPr id="13" name="Picture 12" descr="Ballet dancer PNG">
            <a:extLst>
              <a:ext uri="{FF2B5EF4-FFF2-40B4-BE49-F238E27FC236}">
                <a16:creationId xmlns:a16="http://schemas.microsoft.com/office/drawing/2014/main" id="{F38A099B-6227-CE42-94C8-FF55FA24CF0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5036" y="620720"/>
            <a:ext cx="3939241" cy="560746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713746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0D302-5E70-9A41-8BEF-101E7DED30F4}"/>
              </a:ext>
            </a:extLst>
          </p:cNvPr>
          <p:cNvSpPr>
            <a:spLocks noGrp="1"/>
          </p:cNvSpPr>
          <p:nvPr>
            <p:ph type="title"/>
          </p:nvPr>
        </p:nvSpPr>
        <p:spPr>
          <a:xfrm>
            <a:off x="1141413" y="609600"/>
            <a:ext cx="9905998" cy="1204913"/>
          </a:xfrm>
          <a:solidFill>
            <a:schemeClr val="tx1"/>
          </a:solidFill>
        </p:spPr>
        <p:txBody>
          <a:bodyPr/>
          <a:lstStyle/>
          <a:p>
            <a:pPr algn="ctr"/>
            <a:r>
              <a:rPr lang="en-US" dirty="0">
                <a:solidFill>
                  <a:srgbClr val="0070C0"/>
                </a:solidFill>
              </a:rPr>
              <a:t>Introduction to unit 13</a:t>
            </a:r>
            <a:endParaRPr lang="en-US" dirty="0"/>
          </a:p>
        </p:txBody>
      </p:sp>
      <p:sp>
        <p:nvSpPr>
          <p:cNvPr id="3" name="Content Placeholder 2">
            <a:extLst>
              <a:ext uri="{FF2B5EF4-FFF2-40B4-BE49-F238E27FC236}">
                <a16:creationId xmlns:a16="http://schemas.microsoft.com/office/drawing/2014/main" id="{355B08A5-610B-564A-B702-00458516ABDF}"/>
              </a:ext>
            </a:extLst>
          </p:cNvPr>
          <p:cNvSpPr>
            <a:spLocks noGrp="1"/>
          </p:cNvSpPr>
          <p:nvPr>
            <p:ph idx="1"/>
          </p:nvPr>
        </p:nvSpPr>
        <p:spPr>
          <a:xfrm>
            <a:off x="1141413" y="2191871"/>
            <a:ext cx="9905998" cy="4375184"/>
          </a:xfrm>
          <a:solidFill>
            <a:schemeClr val="tx1"/>
          </a:solidFill>
        </p:spPr>
        <p:txBody>
          <a:bodyPr>
            <a:normAutofit fontScale="92500" lnSpcReduction="10000"/>
          </a:bodyPr>
          <a:lstStyle/>
          <a:p>
            <a:pPr marL="0" indent="0" algn="ctr">
              <a:buNone/>
            </a:pPr>
            <a:endParaRPr lang="en-US" dirty="0"/>
          </a:p>
          <a:p>
            <a:pPr marL="0" indent="0" algn="ctr">
              <a:buNone/>
            </a:pPr>
            <a:endParaRPr lang="en-US" dirty="0">
              <a:solidFill>
                <a:schemeClr val="bg1"/>
              </a:solidFill>
            </a:endParaRPr>
          </a:p>
          <a:p>
            <a:pPr marL="0" indent="0" algn="ctr">
              <a:buNone/>
            </a:pPr>
            <a:r>
              <a:rPr lang="en-US" dirty="0">
                <a:solidFill>
                  <a:schemeClr val="bg1"/>
                </a:solidFill>
                <a:effectLst/>
              </a:rPr>
              <a:t>To be accomplished in your trade it is necessary to follow the background journey that many other great dancers have followed through endurance and perfectionism to allow your body to be able to do what it will be required to do as a professional.  This unit will inspire you to understand the value, process and importance of Dance Technique and will encourage you to develop technical and performance skills in a minimum of two dance styles. It will focus your discipline and a commitment to regular practice whilst allowing for the development of your creativity and self-expression.  The unit also acknowledges the wide variety of dance styles, techniques and genres and provides you with an opportunity to develop existing skills or to explore new techniques that will demonstrate the versatility of performers required in the industry today.  This unit will reinforce your understanding and application of correct technique that can be used as a dancer, choreographer or teacher and encourages the appreciation of style and the demands of performance. </a:t>
            </a:r>
            <a:endParaRPr lang="en-GB" dirty="0">
              <a:solidFill>
                <a:schemeClr val="bg1"/>
              </a:solidFill>
              <a:effectLst/>
            </a:endParaRP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132761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608C0-D6F3-DA49-B704-CAEB612598AE}"/>
              </a:ext>
            </a:extLst>
          </p:cNvPr>
          <p:cNvSpPr>
            <a:spLocks noGrp="1"/>
          </p:cNvSpPr>
          <p:nvPr>
            <p:ph type="title"/>
          </p:nvPr>
        </p:nvSpPr>
        <p:spPr>
          <a:xfrm>
            <a:off x="1141413" y="609600"/>
            <a:ext cx="9905998" cy="1547813"/>
          </a:xfrm>
          <a:solidFill>
            <a:schemeClr val="tx1"/>
          </a:solidFill>
        </p:spPr>
        <p:txBody>
          <a:bodyPr/>
          <a:lstStyle/>
          <a:p>
            <a:pPr algn="ctr"/>
            <a:r>
              <a:rPr lang="en-US" dirty="0">
                <a:solidFill>
                  <a:srgbClr val="0070C0"/>
                </a:solidFill>
              </a:rPr>
              <a:t>Aim of the unit</a:t>
            </a:r>
          </a:p>
        </p:txBody>
      </p:sp>
      <p:sp>
        <p:nvSpPr>
          <p:cNvPr id="3" name="Content Placeholder 2">
            <a:extLst>
              <a:ext uri="{FF2B5EF4-FFF2-40B4-BE49-F238E27FC236}">
                <a16:creationId xmlns:a16="http://schemas.microsoft.com/office/drawing/2014/main" id="{4E8280BC-D572-3E48-AF58-1BA4EDF3AC7A}"/>
              </a:ext>
            </a:extLst>
          </p:cNvPr>
          <p:cNvSpPr>
            <a:spLocks noGrp="1"/>
          </p:cNvSpPr>
          <p:nvPr>
            <p:ph idx="1"/>
          </p:nvPr>
        </p:nvSpPr>
        <p:spPr>
          <a:xfrm>
            <a:off x="1141413" y="2757055"/>
            <a:ext cx="9905998" cy="3034146"/>
          </a:xfrm>
          <a:solidFill>
            <a:schemeClr val="tx1"/>
          </a:solidFill>
        </p:spPr>
        <p:txBody>
          <a:bodyPr>
            <a:normAutofit fontScale="92500" lnSpcReduction="10000"/>
          </a:bodyPr>
          <a:lstStyle/>
          <a:p>
            <a:pPr marL="0" indent="0" algn="ctr">
              <a:buNone/>
            </a:pPr>
            <a:r>
              <a:rPr lang="en-US" dirty="0">
                <a:solidFill>
                  <a:schemeClr val="bg1"/>
                </a:solidFill>
                <a:effectLst/>
              </a:rPr>
              <a:t>Whether you are considering a career in dance as a performer, teacher or choreographer or intend to pursue dance simply for enjoyment you should have a sound understanding of technique as it forms the foundations of dance language. Whatever style of dance you work in whether it is contemporary, tap, hip hop, or ballet to name but a few, there will be many commonalities: a dedicated learning process leading to expertise, the development of practice leading to performance and a shared movement language of technical and performance skills.  To make full use of the following tasks you should work to become as familiar as possible with the specifics of your own chosen dance style. Knowledge, understanding and a real appreciation of your style as well as discipline and a commitment to regular practice is crucial to developing technical expertise.    </a:t>
            </a:r>
            <a:endParaRPr lang="en-US" dirty="0">
              <a:solidFill>
                <a:schemeClr val="bg1"/>
              </a:solidFill>
            </a:endParaRPr>
          </a:p>
        </p:txBody>
      </p:sp>
    </p:spTree>
    <p:extLst>
      <p:ext uri="{BB962C8B-B14F-4D97-AF65-F5344CB8AC3E}">
        <p14:creationId xmlns:p14="http://schemas.microsoft.com/office/powerpoint/2010/main" val="367289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2CD69-3C5A-0A4D-A1C1-F7BFF62A7A63}"/>
              </a:ext>
            </a:extLst>
          </p:cNvPr>
          <p:cNvSpPr>
            <a:spLocks noGrp="1"/>
          </p:cNvSpPr>
          <p:nvPr>
            <p:ph type="title"/>
          </p:nvPr>
        </p:nvSpPr>
        <p:spPr>
          <a:xfrm>
            <a:off x="1143001" y="297549"/>
            <a:ext cx="9905998" cy="788301"/>
          </a:xfrm>
          <a:solidFill>
            <a:schemeClr val="tx1"/>
          </a:solidFill>
        </p:spPr>
        <p:txBody>
          <a:bodyPr>
            <a:noAutofit/>
          </a:bodyPr>
          <a:lstStyle/>
          <a:p>
            <a:pPr algn="ctr"/>
            <a:r>
              <a:rPr lang="en-GB" sz="2200" dirty="0">
                <a:solidFill>
                  <a:srgbClr val="0070C0"/>
                </a:solidFill>
                <a:effectLst/>
              </a:rPr>
              <a:t>Learning outcomes that are assessed for this unit of work: </a:t>
            </a:r>
            <a:endParaRPr lang="en-US" sz="2200" dirty="0">
              <a:solidFill>
                <a:srgbClr val="0070C0"/>
              </a:solidFill>
            </a:endParaRPr>
          </a:p>
        </p:txBody>
      </p:sp>
      <p:graphicFrame>
        <p:nvGraphicFramePr>
          <p:cNvPr id="4" name="Content Placeholder 3">
            <a:extLst>
              <a:ext uri="{FF2B5EF4-FFF2-40B4-BE49-F238E27FC236}">
                <a16:creationId xmlns:a16="http://schemas.microsoft.com/office/drawing/2014/main" id="{6BF2C9E5-58BA-A14E-8163-D6548CB32740}"/>
              </a:ext>
            </a:extLst>
          </p:cNvPr>
          <p:cNvGraphicFramePr>
            <a:graphicFrameLocks noGrp="1"/>
          </p:cNvGraphicFramePr>
          <p:nvPr>
            <p:ph idx="1"/>
            <p:extLst>
              <p:ext uri="{D42A27DB-BD31-4B8C-83A1-F6EECF244321}">
                <p14:modId xmlns:p14="http://schemas.microsoft.com/office/powerpoint/2010/main" val="3719826040"/>
              </p:ext>
            </p:extLst>
          </p:nvPr>
        </p:nvGraphicFramePr>
        <p:xfrm>
          <a:off x="845344" y="1300164"/>
          <a:ext cx="10501311" cy="5260287"/>
        </p:xfrm>
        <a:graphic>
          <a:graphicData uri="http://schemas.openxmlformats.org/drawingml/2006/table">
            <a:tbl>
              <a:tblPr>
                <a:tableStyleId>{35758FB7-9AC5-4552-8A53-C91805E547FA}</a:tableStyleId>
              </a:tblPr>
              <a:tblGrid>
                <a:gridCol w="2550455">
                  <a:extLst>
                    <a:ext uri="{9D8B030D-6E8A-4147-A177-3AD203B41FA5}">
                      <a16:colId xmlns:a16="http://schemas.microsoft.com/office/drawing/2014/main" val="3870203231"/>
                    </a:ext>
                  </a:extLst>
                </a:gridCol>
                <a:gridCol w="2849946">
                  <a:extLst>
                    <a:ext uri="{9D8B030D-6E8A-4147-A177-3AD203B41FA5}">
                      <a16:colId xmlns:a16="http://schemas.microsoft.com/office/drawing/2014/main" val="2791003396"/>
                    </a:ext>
                  </a:extLst>
                </a:gridCol>
                <a:gridCol w="2550455">
                  <a:extLst>
                    <a:ext uri="{9D8B030D-6E8A-4147-A177-3AD203B41FA5}">
                      <a16:colId xmlns:a16="http://schemas.microsoft.com/office/drawing/2014/main" val="292751217"/>
                    </a:ext>
                  </a:extLst>
                </a:gridCol>
                <a:gridCol w="2550455">
                  <a:extLst>
                    <a:ext uri="{9D8B030D-6E8A-4147-A177-3AD203B41FA5}">
                      <a16:colId xmlns:a16="http://schemas.microsoft.com/office/drawing/2014/main" val="182437422"/>
                    </a:ext>
                  </a:extLst>
                </a:gridCol>
              </a:tblGrid>
              <a:tr h="146450">
                <a:tc>
                  <a:txBody>
                    <a:bodyPr/>
                    <a:lstStyle/>
                    <a:p>
                      <a:pPr algn="ctr">
                        <a:spcAft>
                          <a:spcPts val="0"/>
                        </a:spcAft>
                      </a:pPr>
                      <a:r>
                        <a:rPr lang="en-GB" sz="1400" b="1" u="sng" dirty="0">
                          <a:effectLst/>
                        </a:rPr>
                        <a:t>Learning Outcomes</a:t>
                      </a:r>
                    </a:p>
                    <a:p>
                      <a:pPr algn="ctr">
                        <a:spcAft>
                          <a:spcPts val="0"/>
                        </a:spcAft>
                      </a:pPr>
                      <a:endParaRPr lang="en-GB" sz="1400" b="1" dirty="0">
                        <a:solidFill>
                          <a:srgbClr val="000000"/>
                        </a:solidFill>
                        <a:effectLst/>
                        <a:latin typeface="System Font Regular"/>
                        <a:ea typeface="ヒラギノ角ゴ Pro W3" panose="020B0300000000000000" pitchFamily="34" charset="-128"/>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GB" sz="1400" b="1" u="sng" dirty="0">
                          <a:effectLst/>
                        </a:rPr>
                        <a:t>PASS</a:t>
                      </a:r>
                      <a:endParaRPr lang="en-GB" sz="1400" b="1" dirty="0">
                        <a:solidFill>
                          <a:srgbClr val="000000"/>
                        </a:solidFill>
                        <a:effectLst/>
                        <a:latin typeface="System Font Regular"/>
                        <a:ea typeface="ヒラギノ角ゴ Pro W3" panose="020B0300000000000000" pitchFamily="34" charset="-128"/>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GB" sz="1400" b="1" u="sng" dirty="0">
                          <a:effectLst/>
                        </a:rPr>
                        <a:t>MERIT</a:t>
                      </a:r>
                      <a:endParaRPr lang="en-GB" sz="1400" b="1" dirty="0">
                        <a:solidFill>
                          <a:srgbClr val="000000"/>
                        </a:solidFill>
                        <a:effectLst/>
                        <a:latin typeface="System Font Regular"/>
                        <a:ea typeface="ヒラギノ角ゴ Pro W3" panose="020B0300000000000000" pitchFamily="34" charset="-128"/>
                        <a:cs typeface="Times New Roman" panose="02020603050405020304" pitchFamily="18" charset="0"/>
                      </a:endParaRPr>
                    </a:p>
                  </a:txBody>
                  <a:tcPr marL="54264" marR="5426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GB" sz="1400" b="1" u="sng" dirty="0">
                          <a:effectLst/>
                        </a:rPr>
                        <a:t>DISTINCTION</a:t>
                      </a:r>
                      <a:endParaRPr lang="en-GB" sz="1400" b="1" dirty="0">
                        <a:solidFill>
                          <a:srgbClr val="000000"/>
                        </a:solidFill>
                        <a:effectLst/>
                        <a:latin typeface="System Font Regular"/>
                        <a:ea typeface="ヒラギノ角ゴ Pro W3" panose="020B0300000000000000" pitchFamily="34" charset="-128"/>
                        <a:cs typeface="Times New Roman" panose="02020603050405020304" pitchFamily="18" charset="0"/>
                      </a:endParaRPr>
                    </a:p>
                  </a:txBody>
                  <a:tcPr marL="54264" marR="5426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73093925"/>
                  </a:ext>
                </a:extLst>
              </a:tr>
              <a:tr h="1089018">
                <a:tc>
                  <a:txBody>
                    <a:bodyPr/>
                    <a:lstStyle/>
                    <a:p>
                      <a:pPr>
                        <a:lnSpc>
                          <a:spcPct val="107000"/>
                        </a:lnSpc>
                        <a:spcAft>
                          <a:spcPts val="800"/>
                        </a:spcAft>
                      </a:pPr>
                      <a:r>
                        <a:rPr lang="en-GB" sz="1400" b="1" dirty="0">
                          <a:effectLst/>
                        </a:rPr>
                        <a:t> 1. Be able to demonstrate the relationship between dance and music</a:t>
                      </a:r>
                      <a:endParaRPr lang="en-GB" sz="1400" b="1" dirty="0">
                        <a:solidFill>
                          <a:srgbClr val="000000"/>
                        </a:solidFill>
                        <a:effectLst/>
                        <a:latin typeface="System Font Regular"/>
                        <a:ea typeface="ヒラギノ角ゴ Pro W3" panose="020B0300000000000000" pitchFamily="34" charset="-128"/>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en-GB" sz="1400" dirty="0">
                          <a:effectLst/>
                        </a:rPr>
                        <a:t>P1: Perform dance with rhythm and time structures</a:t>
                      </a:r>
                      <a:endParaRPr lang="en-GB" sz="1400" dirty="0">
                        <a:solidFill>
                          <a:srgbClr val="000000"/>
                        </a:solidFill>
                        <a:effectLst/>
                        <a:latin typeface="System Font Regular"/>
                        <a:ea typeface="ヒラギノ角ゴ Pro W3" panose="020B0300000000000000" pitchFamily="34" charset="-128"/>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nSpc>
                          <a:spcPct val="107000"/>
                        </a:lnSpc>
                        <a:spcAft>
                          <a:spcPts val="800"/>
                        </a:spcAft>
                      </a:pPr>
                      <a:r>
                        <a:rPr lang="en-GB" sz="1400" dirty="0">
                          <a:effectLst/>
                        </a:rPr>
                        <a:t>M1: Perform dance with rhythm and time structures with a sense of musicality in performance</a:t>
                      </a:r>
                      <a:endParaRPr lang="en-GB" sz="1400" dirty="0">
                        <a:solidFill>
                          <a:srgbClr val="000000"/>
                        </a:solidFill>
                        <a:effectLst/>
                        <a:latin typeface="System Font Regular"/>
                        <a:ea typeface="ヒラギノ角ゴ Pro W3" panose="020B0300000000000000" pitchFamily="34" charset="-128"/>
                        <a:cs typeface="Times New Roman" panose="02020603050405020304" pitchFamily="18" charset="0"/>
                      </a:endParaRPr>
                    </a:p>
                  </a:txBody>
                  <a:tcPr marL="54264" marR="5426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nSpc>
                          <a:spcPct val="107000"/>
                        </a:lnSpc>
                        <a:spcAft>
                          <a:spcPts val="800"/>
                        </a:spcAft>
                      </a:pPr>
                      <a:r>
                        <a:rPr lang="en-GB" sz="1200" dirty="0">
                          <a:effectLst/>
                        </a:rPr>
                        <a:t> </a:t>
                      </a:r>
                      <a:endParaRPr lang="en-GB" sz="1200" dirty="0">
                        <a:solidFill>
                          <a:srgbClr val="000000"/>
                        </a:solidFill>
                        <a:effectLst/>
                        <a:latin typeface="System Font Regular"/>
                        <a:ea typeface="ヒラギノ角ゴ Pro W3" panose="020B0300000000000000" pitchFamily="34" charset="-128"/>
                        <a:cs typeface="Times New Roman" panose="02020603050405020304" pitchFamily="18" charset="0"/>
                      </a:endParaRPr>
                    </a:p>
                  </a:txBody>
                  <a:tcPr marL="54264" marR="5426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646537042"/>
                  </a:ext>
                </a:extLst>
              </a:tr>
              <a:tr h="1025149">
                <a:tc>
                  <a:txBody>
                    <a:bodyPr/>
                    <a:lstStyle/>
                    <a:p>
                      <a:pPr>
                        <a:spcAft>
                          <a:spcPts val="0"/>
                        </a:spcAft>
                      </a:pPr>
                      <a:r>
                        <a:rPr lang="en-GB" sz="1400" b="1" dirty="0">
                          <a:effectLst/>
                        </a:rPr>
                        <a:t> </a:t>
                      </a:r>
                    </a:p>
                    <a:p>
                      <a:pPr>
                        <a:spcAft>
                          <a:spcPts val="0"/>
                        </a:spcAft>
                      </a:pPr>
                      <a:r>
                        <a:rPr lang="en-GB" sz="1400" b="1" dirty="0">
                          <a:effectLst/>
                        </a:rPr>
                        <a:t> 2. Be able to demonstrate technique and the correct etiquette </a:t>
                      </a:r>
                    </a:p>
                    <a:p>
                      <a:pPr>
                        <a:spcAft>
                          <a:spcPts val="0"/>
                        </a:spcAft>
                      </a:pPr>
                      <a:r>
                        <a:rPr lang="en-GB" sz="1400" b="1" dirty="0">
                          <a:effectLst/>
                        </a:rPr>
                        <a:t> </a:t>
                      </a:r>
                      <a:endParaRPr lang="en-GB" sz="1400" b="1" dirty="0">
                        <a:solidFill>
                          <a:srgbClr val="000000"/>
                        </a:solidFill>
                        <a:effectLst/>
                        <a:latin typeface="System Font Regular"/>
                        <a:ea typeface="ヒラギノ角ゴ Pro W3" panose="020B0300000000000000" pitchFamily="34" charset="-128"/>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en-GB" sz="1400" dirty="0">
                          <a:effectLst/>
                        </a:rPr>
                        <a:t>P2: Perform dance using basic techniques and correct etiquette of a specific dance genre in class </a:t>
                      </a:r>
                      <a:endParaRPr lang="en-GB" sz="1400" dirty="0">
                        <a:solidFill>
                          <a:srgbClr val="000000"/>
                        </a:solidFill>
                        <a:effectLst/>
                        <a:latin typeface="System Font Regular"/>
                        <a:ea typeface="ヒラギノ角ゴ Pro W3" panose="020B0300000000000000" pitchFamily="34" charset="-128"/>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Aft>
                          <a:spcPts val="0"/>
                        </a:spcAft>
                      </a:pPr>
                      <a:r>
                        <a:rPr lang="en-GB" sz="1200" dirty="0">
                          <a:effectLst/>
                        </a:rPr>
                        <a:t> </a:t>
                      </a:r>
                      <a:endParaRPr lang="en-GB" sz="1200" dirty="0">
                        <a:solidFill>
                          <a:srgbClr val="000000"/>
                        </a:solidFill>
                        <a:effectLst/>
                        <a:latin typeface="System Font Regular"/>
                        <a:ea typeface="ヒラギノ角ゴ Pro W3" panose="020B0300000000000000" pitchFamily="34" charset="-128"/>
                        <a:cs typeface="Times New Roman" panose="02020603050405020304" pitchFamily="18" charset="0"/>
                      </a:endParaRPr>
                    </a:p>
                  </a:txBody>
                  <a:tcPr marL="54264" marR="5426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Aft>
                          <a:spcPts val="0"/>
                        </a:spcAft>
                      </a:pPr>
                      <a:r>
                        <a:rPr lang="en-GB" sz="1200" dirty="0">
                          <a:effectLst/>
                        </a:rPr>
                        <a:t> </a:t>
                      </a:r>
                      <a:endParaRPr lang="en-GB" sz="1200" dirty="0">
                        <a:solidFill>
                          <a:srgbClr val="000000"/>
                        </a:solidFill>
                        <a:effectLst/>
                        <a:latin typeface="System Font Regular"/>
                        <a:ea typeface="ヒラギノ角ゴ Pro W3" panose="020B0300000000000000" pitchFamily="34" charset="-128"/>
                        <a:cs typeface="Times New Roman" panose="02020603050405020304" pitchFamily="18" charset="0"/>
                      </a:endParaRPr>
                    </a:p>
                  </a:txBody>
                  <a:tcPr marL="54264" marR="5426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651697168"/>
                  </a:ext>
                </a:extLst>
              </a:tr>
              <a:tr h="1025149">
                <a:tc>
                  <a:txBody>
                    <a:bodyPr/>
                    <a:lstStyle/>
                    <a:p>
                      <a:pPr>
                        <a:spcAft>
                          <a:spcPts val="0"/>
                        </a:spcAft>
                      </a:pPr>
                      <a:r>
                        <a:rPr lang="en-GB" sz="1400" b="1" dirty="0">
                          <a:effectLst/>
                        </a:rPr>
                        <a:t> </a:t>
                      </a:r>
                    </a:p>
                    <a:p>
                      <a:pPr>
                        <a:spcAft>
                          <a:spcPts val="0"/>
                        </a:spcAft>
                      </a:pPr>
                      <a:r>
                        <a:rPr lang="en-GB" sz="1400" b="1" dirty="0">
                          <a:effectLst/>
                        </a:rPr>
                        <a:t> 3. Understand the terminology of a specific dance genre </a:t>
                      </a:r>
                    </a:p>
                    <a:p>
                      <a:pPr>
                        <a:spcAft>
                          <a:spcPts val="0"/>
                        </a:spcAft>
                      </a:pPr>
                      <a:r>
                        <a:rPr lang="en-GB" sz="1400" b="1" dirty="0">
                          <a:effectLst/>
                        </a:rPr>
                        <a:t> </a:t>
                      </a:r>
                      <a:endParaRPr lang="en-GB" sz="1400" b="1" dirty="0">
                        <a:solidFill>
                          <a:srgbClr val="000000"/>
                        </a:solidFill>
                        <a:effectLst/>
                        <a:latin typeface="System Font Regular"/>
                        <a:ea typeface="ヒラギノ角ゴ Pro W3" panose="020B0300000000000000" pitchFamily="34" charset="-128"/>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en-GB" sz="1400" dirty="0">
                          <a:effectLst/>
                        </a:rPr>
                        <a:t>P3: Identify key terms and vocabulary specific to a dance genre and be able to respond to them </a:t>
                      </a:r>
                      <a:endParaRPr lang="en-GB" sz="1400" dirty="0">
                        <a:solidFill>
                          <a:srgbClr val="000000"/>
                        </a:solidFill>
                        <a:effectLst/>
                        <a:latin typeface="System Font Regular"/>
                        <a:ea typeface="ヒラギノ角ゴ Pro W3" panose="020B0300000000000000" pitchFamily="34" charset="-128"/>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Aft>
                          <a:spcPts val="0"/>
                        </a:spcAft>
                      </a:pPr>
                      <a:r>
                        <a:rPr lang="en-GB" sz="1200" dirty="0">
                          <a:effectLst/>
                        </a:rPr>
                        <a:t> </a:t>
                      </a:r>
                      <a:endParaRPr lang="en-GB" sz="1200" dirty="0">
                        <a:solidFill>
                          <a:srgbClr val="000000"/>
                        </a:solidFill>
                        <a:effectLst/>
                        <a:latin typeface="System Font Regular"/>
                        <a:ea typeface="ヒラギノ角ゴ Pro W3" panose="020B0300000000000000" pitchFamily="34" charset="-128"/>
                        <a:cs typeface="Times New Roman" panose="02020603050405020304" pitchFamily="18" charset="0"/>
                      </a:endParaRPr>
                    </a:p>
                  </a:txBody>
                  <a:tcPr marL="54264" marR="5426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Aft>
                          <a:spcPts val="0"/>
                        </a:spcAft>
                      </a:pPr>
                      <a:r>
                        <a:rPr lang="en-GB" sz="1200" dirty="0">
                          <a:effectLst/>
                        </a:rPr>
                        <a:t> </a:t>
                      </a:r>
                      <a:endParaRPr lang="en-GB" sz="1200" dirty="0">
                        <a:solidFill>
                          <a:srgbClr val="000000"/>
                        </a:solidFill>
                        <a:effectLst/>
                        <a:latin typeface="System Font Regular"/>
                        <a:ea typeface="ヒラギノ角ゴ Pro W3" panose="020B0300000000000000" pitchFamily="34" charset="-128"/>
                        <a:cs typeface="Times New Roman" panose="02020603050405020304" pitchFamily="18" charset="0"/>
                      </a:endParaRPr>
                    </a:p>
                  </a:txBody>
                  <a:tcPr marL="54264" marR="5426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048603533"/>
                  </a:ext>
                </a:extLst>
              </a:tr>
              <a:tr h="1610949">
                <a:tc>
                  <a:txBody>
                    <a:bodyPr/>
                    <a:lstStyle/>
                    <a:p>
                      <a:pPr>
                        <a:spcAft>
                          <a:spcPts val="0"/>
                        </a:spcAft>
                      </a:pPr>
                      <a:r>
                        <a:rPr lang="en-GB" sz="1400" b="1" dirty="0">
                          <a:effectLst/>
                        </a:rPr>
                        <a:t> </a:t>
                      </a:r>
                    </a:p>
                    <a:p>
                      <a:pPr>
                        <a:spcAft>
                          <a:spcPts val="0"/>
                        </a:spcAft>
                      </a:pPr>
                      <a:r>
                        <a:rPr lang="en-GB" sz="1400" b="1" dirty="0">
                          <a:effectLst/>
                        </a:rPr>
                        <a:t> 4. Be able to demonstrate key features and styles of a specific dance genre </a:t>
                      </a:r>
                    </a:p>
                    <a:p>
                      <a:pPr>
                        <a:spcAft>
                          <a:spcPts val="0"/>
                        </a:spcAft>
                      </a:pPr>
                      <a:r>
                        <a:rPr lang="en-GB" sz="1400" b="1" dirty="0">
                          <a:effectLst/>
                        </a:rPr>
                        <a:t> </a:t>
                      </a:r>
                      <a:endParaRPr lang="en-GB" sz="1400" b="1" dirty="0">
                        <a:solidFill>
                          <a:srgbClr val="000000"/>
                        </a:solidFill>
                        <a:effectLst/>
                        <a:latin typeface="Arial" panose="020B0604020202020204" pitchFamily="34" charset="0"/>
                        <a:ea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Aft>
                          <a:spcPts val="0"/>
                        </a:spcAft>
                      </a:pPr>
                      <a:r>
                        <a:rPr lang="en-GB" sz="1400" dirty="0">
                          <a:effectLst/>
                        </a:rPr>
                        <a:t>P4: Perform dance with stylistic qualities that are appropriate to the dance genre </a:t>
                      </a:r>
                      <a:endParaRPr lang="en-GB" sz="1400" dirty="0">
                        <a:solidFill>
                          <a:srgbClr val="000000"/>
                        </a:solidFill>
                        <a:effectLst/>
                        <a:latin typeface="Arial" panose="020B0604020202020204" pitchFamily="34" charset="0"/>
                        <a:ea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Aft>
                          <a:spcPts val="0"/>
                        </a:spcAft>
                      </a:pPr>
                      <a:r>
                        <a:rPr lang="en-GB" sz="1400" dirty="0">
                          <a:effectLst/>
                        </a:rPr>
                        <a:t>M2: Perform key features with accuracy and developed dynamics demonstrating correct technique in placement and position </a:t>
                      </a:r>
                      <a:endParaRPr lang="en-GB" sz="1400" dirty="0">
                        <a:solidFill>
                          <a:srgbClr val="000000"/>
                        </a:solidFill>
                        <a:effectLst/>
                        <a:latin typeface="Arial" panose="020B0604020202020204" pitchFamily="34" charset="0"/>
                        <a:ea typeface="Times New Roman" panose="02020603050405020304" pitchFamily="18" charset="0"/>
                      </a:endParaRPr>
                    </a:p>
                  </a:txBody>
                  <a:tcPr marL="54264" marR="5426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Aft>
                          <a:spcPts val="0"/>
                        </a:spcAft>
                      </a:pPr>
                      <a:r>
                        <a:rPr lang="en-GB" sz="1400" dirty="0">
                          <a:effectLst/>
                        </a:rPr>
                        <a:t>D1: Perform dance sequences with highly accurate techniques and stylistic performance qualities, specific to the genre </a:t>
                      </a:r>
                      <a:endParaRPr lang="en-GB" sz="1400" dirty="0">
                        <a:solidFill>
                          <a:srgbClr val="000000"/>
                        </a:solidFill>
                        <a:effectLst/>
                        <a:latin typeface="Arial" panose="020B0604020202020204" pitchFamily="34" charset="0"/>
                        <a:ea typeface="Times New Roman" panose="02020603050405020304" pitchFamily="18" charset="0"/>
                      </a:endParaRPr>
                    </a:p>
                  </a:txBody>
                  <a:tcPr marL="54264" marR="5426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272944886"/>
                  </a:ext>
                </a:extLst>
              </a:tr>
            </a:tbl>
          </a:graphicData>
        </a:graphic>
      </p:graphicFrame>
    </p:spTree>
    <p:extLst>
      <p:ext uri="{BB962C8B-B14F-4D97-AF65-F5344CB8AC3E}">
        <p14:creationId xmlns:p14="http://schemas.microsoft.com/office/powerpoint/2010/main" val="3831187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36" name="Rectangle 33">
            <a:extLst>
              <a:ext uri="{FF2B5EF4-FFF2-40B4-BE49-F238E27FC236}">
                <a16:creationId xmlns:a16="http://schemas.microsoft.com/office/drawing/2014/main" id="{11BC6F7F-1397-4F39-A85A-B3D6441FA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F7998A-0E2C-F14A-BE04-DC89D7CA70FD}"/>
              </a:ext>
            </a:extLst>
          </p:cNvPr>
          <p:cNvSpPr>
            <a:spLocks noGrp="1"/>
          </p:cNvSpPr>
          <p:nvPr>
            <p:ph type="title"/>
          </p:nvPr>
        </p:nvSpPr>
        <p:spPr>
          <a:xfrm>
            <a:off x="6096000" y="609600"/>
            <a:ext cx="5435760" cy="1019176"/>
          </a:xfrm>
          <a:solidFill>
            <a:schemeClr val="tx1"/>
          </a:solidFill>
        </p:spPr>
        <p:txBody>
          <a:bodyPr>
            <a:normAutofit/>
          </a:bodyPr>
          <a:lstStyle/>
          <a:p>
            <a:pPr algn="ctr"/>
            <a:r>
              <a:rPr lang="en-GB" dirty="0">
                <a:solidFill>
                  <a:srgbClr val="0070C0"/>
                </a:solidFill>
                <a:effectLst/>
                <a:latin typeface="Ayuthaya" pitchFamily="2" charset="-34"/>
                <a:ea typeface="Ayuthaya" pitchFamily="2" charset="-34"/>
                <a:cs typeface="Ayuthaya" pitchFamily="2" charset="-34"/>
              </a:rPr>
              <a:t>Choreography task</a:t>
            </a:r>
            <a:endParaRPr lang="en-US" dirty="0">
              <a:solidFill>
                <a:srgbClr val="0070C0"/>
              </a:solidFill>
              <a:latin typeface="Ayuthaya" pitchFamily="2" charset="-34"/>
              <a:ea typeface="Ayuthaya" pitchFamily="2" charset="-34"/>
              <a:cs typeface="Ayuthaya" pitchFamily="2" charset="-34"/>
            </a:endParaRPr>
          </a:p>
        </p:txBody>
      </p:sp>
      <p:pic>
        <p:nvPicPr>
          <p:cNvPr id="5" name="Picture 4" descr="Desert Dancer - 27 by mjranum-stock on DeviantArt">
            <a:extLst>
              <a:ext uri="{FF2B5EF4-FFF2-40B4-BE49-F238E27FC236}">
                <a16:creationId xmlns:a16="http://schemas.microsoft.com/office/drawing/2014/main" id="{0DFBACBF-9B52-3E44-B30F-2A52C71881CB}"/>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5582" b="6489"/>
          <a:stretch/>
        </p:blipFill>
        <p:spPr>
          <a:xfrm>
            <a:off x="688499" y="647472"/>
            <a:ext cx="2364940" cy="2632224"/>
          </a:xfrm>
          <a:custGeom>
            <a:avLst/>
            <a:gdLst/>
            <a:ahLst/>
            <a:cxnLst/>
            <a:rect l="l" t="t" r="r" b="b"/>
            <a:pathLst>
              <a:path w="2364940" h="2632224">
                <a:moveTo>
                  <a:pt x="129605" y="0"/>
                </a:moveTo>
                <a:lnTo>
                  <a:pt x="2364940" y="0"/>
                </a:lnTo>
                <a:lnTo>
                  <a:pt x="2364940" y="2632224"/>
                </a:lnTo>
                <a:lnTo>
                  <a:pt x="0" y="2632224"/>
                </a:lnTo>
                <a:lnTo>
                  <a:pt x="0" y="129605"/>
                </a:lnTo>
                <a:cubicBezTo>
                  <a:pt x="0" y="58026"/>
                  <a:pt x="58026" y="0"/>
                  <a:pt x="129605" y="0"/>
                </a:cubicBezTo>
                <a:close/>
              </a:path>
            </a:pathLst>
          </a:custGeom>
          <a:ln w="38100">
            <a:gradFill>
              <a:gsLst>
                <a:gs pos="0">
                  <a:srgbClr val="363D46"/>
                </a:gs>
                <a:gs pos="100000">
                  <a:srgbClr val="282E35"/>
                </a:gs>
              </a:gsLst>
              <a:lin ang="5400000" scaled="1"/>
            </a:gradFill>
          </a:ln>
          <a:effectLst>
            <a:innerShdw blurRad="57150" dist="38100" dir="14460000">
              <a:prstClr val="black">
                <a:alpha val="70000"/>
              </a:prstClr>
            </a:innerShdw>
          </a:effectLst>
        </p:spPr>
      </p:pic>
      <p:pic>
        <p:nvPicPr>
          <p:cNvPr id="11" name="Picture 10" descr="Split leap - Wikipedia">
            <a:extLst>
              <a:ext uri="{FF2B5EF4-FFF2-40B4-BE49-F238E27FC236}">
                <a16:creationId xmlns:a16="http://schemas.microsoft.com/office/drawing/2014/main" id="{93CB2837-148F-D240-AE29-C1848F43B377}"/>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r="-5" b="20749"/>
          <a:stretch/>
        </p:blipFill>
        <p:spPr>
          <a:xfrm>
            <a:off x="3214306" y="647472"/>
            <a:ext cx="2364940" cy="2632224"/>
          </a:xfrm>
          <a:custGeom>
            <a:avLst/>
            <a:gdLst/>
            <a:ahLst/>
            <a:cxnLst/>
            <a:rect l="l" t="t" r="r" b="b"/>
            <a:pathLst>
              <a:path w="2364940" h="2632224">
                <a:moveTo>
                  <a:pt x="0" y="0"/>
                </a:moveTo>
                <a:lnTo>
                  <a:pt x="2235335" y="0"/>
                </a:lnTo>
                <a:cubicBezTo>
                  <a:pt x="2306914" y="0"/>
                  <a:pt x="2364940" y="58026"/>
                  <a:pt x="2364940" y="129605"/>
                </a:cubicBezTo>
                <a:lnTo>
                  <a:pt x="2364940" y="2632224"/>
                </a:lnTo>
                <a:lnTo>
                  <a:pt x="0" y="2632224"/>
                </a:lnTo>
                <a:close/>
              </a:path>
            </a:pathLst>
          </a:custGeom>
          <a:ln w="38100">
            <a:gradFill>
              <a:gsLst>
                <a:gs pos="0">
                  <a:srgbClr val="363D46"/>
                </a:gs>
                <a:gs pos="100000">
                  <a:srgbClr val="282E35"/>
                </a:gs>
              </a:gsLst>
              <a:lin ang="5400000" scaled="1"/>
            </a:gradFill>
          </a:ln>
          <a:effectLst>
            <a:innerShdw blurRad="57150" dist="38100" dir="14460000">
              <a:prstClr val="black">
                <a:alpha val="70000"/>
              </a:prstClr>
            </a:innerShdw>
          </a:effectLst>
        </p:spPr>
      </p:pic>
      <p:pic>
        <p:nvPicPr>
          <p:cNvPr id="17" name="Picture 16" descr="'Minha Vida é um Filme de Almodóvar..: Meme: Um Mês, 31 Filmes">
            <a:extLst>
              <a:ext uri="{FF2B5EF4-FFF2-40B4-BE49-F238E27FC236}">
                <a16:creationId xmlns:a16="http://schemas.microsoft.com/office/drawing/2014/main" id="{C6758A00-8278-1547-BF2C-B8493BC604C5}"/>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l="16314" r="23791" b="4"/>
          <a:stretch/>
        </p:blipFill>
        <p:spPr>
          <a:xfrm>
            <a:off x="688499" y="3440562"/>
            <a:ext cx="2364940" cy="2632224"/>
          </a:xfrm>
          <a:custGeom>
            <a:avLst/>
            <a:gdLst/>
            <a:ahLst/>
            <a:cxnLst/>
            <a:rect l="l" t="t" r="r" b="b"/>
            <a:pathLst>
              <a:path w="2364940" h="2632224">
                <a:moveTo>
                  <a:pt x="0" y="0"/>
                </a:moveTo>
                <a:lnTo>
                  <a:pt x="2364940" y="0"/>
                </a:lnTo>
                <a:lnTo>
                  <a:pt x="2364940" y="2632224"/>
                </a:lnTo>
                <a:lnTo>
                  <a:pt x="129605" y="2632224"/>
                </a:lnTo>
                <a:cubicBezTo>
                  <a:pt x="58026" y="2632224"/>
                  <a:pt x="0" y="2574198"/>
                  <a:pt x="0" y="2502619"/>
                </a:cubicBezTo>
                <a:close/>
              </a:path>
            </a:pathLst>
          </a:custGeom>
          <a:ln w="38100">
            <a:gradFill>
              <a:gsLst>
                <a:gs pos="0">
                  <a:srgbClr val="363D46"/>
                </a:gs>
                <a:gs pos="100000">
                  <a:srgbClr val="282E35"/>
                </a:gs>
              </a:gsLst>
              <a:lin ang="5400000" scaled="1"/>
            </a:gradFill>
          </a:ln>
          <a:effectLst>
            <a:innerShdw blurRad="57150" dist="38100" dir="14460000">
              <a:prstClr val="black">
                <a:alpha val="70000"/>
              </a:prstClr>
            </a:innerShdw>
          </a:effectLst>
        </p:spPr>
      </p:pic>
      <p:pic>
        <p:nvPicPr>
          <p:cNvPr id="8" name="Picture 7" descr="Dancer PNG">
            <a:extLst>
              <a:ext uri="{FF2B5EF4-FFF2-40B4-BE49-F238E27FC236}">
                <a16:creationId xmlns:a16="http://schemas.microsoft.com/office/drawing/2014/main" id="{CB099C8B-4EB7-FD43-BEA7-9A4A5328F1AE}"/>
              </a:ext>
            </a:extLst>
          </p:cNvPr>
          <p:cNvPicPr>
            <a:picLocks noChangeAspect="1"/>
          </p:cNvPicPr>
          <p:nvPr/>
        </p:nvPicPr>
        <p:blipFill rotWithShape="1">
          <a:blip r:embed="rId10">
            <a:extLst>
              <a:ext uri="{837473B0-CC2E-450A-ABE3-18F120FF3D39}">
                <a1611:picAttrSrcUrl xmlns:a1611="http://schemas.microsoft.com/office/drawing/2016/11/main" r:id="rId11"/>
              </a:ext>
            </a:extLst>
          </a:blip>
          <a:srcRect b="12072"/>
          <a:stretch/>
        </p:blipFill>
        <p:spPr>
          <a:xfrm>
            <a:off x="3214306" y="3440562"/>
            <a:ext cx="2364940" cy="2632224"/>
          </a:xfrm>
          <a:custGeom>
            <a:avLst/>
            <a:gdLst/>
            <a:ahLst/>
            <a:cxnLst/>
            <a:rect l="l" t="t" r="r" b="b"/>
            <a:pathLst>
              <a:path w="2364940" h="2632224">
                <a:moveTo>
                  <a:pt x="0" y="0"/>
                </a:moveTo>
                <a:lnTo>
                  <a:pt x="2364940" y="0"/>
                </a:lnTo>
                <a:lnTo>
                  <a:pt x="2364940" y="2502619"/>
                </a:lnTo>
                <a:cubicBezTo>
                  <a:pt x="2364940" y="2574198"/>
                  <a:pt x="2306914" y="2632224"/>
                  <a:pt x="2235335" y="2632224"/>
                </a:cubicBezTo>
                <a:lnTo>
                  <a:pt x="0" y="2632224"/>
                </a:lnTo>
                <a:close/>
              </a:path>
            </a:pathLst>
          </a:custGeom>
          <a:ln w="38100">
            <a:gradFill>
              <a:gsLst>
                <a:gs pos="0">
                  <a:srgbClr val="363D46"/>
                </a:gs>
                <a:gs pos="100000">
                  <a:srgbClr val="282E35"/>
                </a:gs>
              </a:gsLst>
              <a:lin ang="5400000" scaled="1"/>
            </a:gradFill>
          </a:ln>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F051A7D7-9B87-B04D-BECA-93522673EFD7}"/>
              </a:ext>
            </a:extLst>
          </p:cNvPr>
          <p:cNvSpPr>
            <a:spLocks noGrp="1"/>
          </p:cNvSpPr>
          <p:nvPr>
            <p:ph idx="1"/>
          </p:nvPr>
        </p:nvSpPr>
        <p:spPr>
          <a:xfrm>
            <a:off x="6096000" y="2028825"/>
            <a:ext cx="5435760" cy="4034045"/>
          </a:xfrm>
          <a:solidFill>
            <a:schemeClr val="tx1"/>
          </a:solidFill>
        </p:spPr>
        <p:txBody>
          <a:bodyPr>
            <a:normAutofit/>
          </a:bodyPr>
          <a:lstStyle/>
          <a:p>
            <a:pPr marL="0" indent="0" algn="ctr">
              <a:lnSpc>
                <a:spcPct val="90000"/>
              </a:lnSpc>
              <a:buClr>
                <a:srgbClr val="C4846C"/>
              </a:buClr>
              <a:buNone/>
            </a:pPr>
            <a:r>
              <a:rPr lang="en-GB" sz="2400" dirty="0">
                <a:solidFill>
                  <a:schemeClr val="bg1"/>
                </a:solidFill>
                <a:effectLst/>
              </a:rPr>
              <a:t>Over the summer I would like you to choreograph a solo to perform in your own chosen style. It should be a minute in length. You will be asked to perform your solo in your first week.</a:t>
            </a:r>
          </a:p>
          <a:p>
            <a:pPr marL="0" indent="0" algn="ctr">
              <a:lnSpc>
                <a:spcPct val="90000"/>
              </a:lnSpc>
              <a:buClr>
                <a:srgbClr val="C4846C"/>
              </a:buClr>
              <a:buNone/>
            </a:pPr>
            <a:r>
              <a:rPr lang="en-GB" sz="2400" dirty="0">
                <a:solidFill>
                  <a:schemeClr val="bg1"/>
                </a:solidFill>
                <a:effectLst/>
              </a:rPr>
              <a:t>Use YouTube and watch some professional dance performances for inspiration!</a:t>
            </a:r>
          </a:p>
          <a:p>
            <a:pPr marL="0" indent="0" algn="ctr">
              <a:lnSpc>
                <a:spcPct val="90000"/>
              </a:lnSpc>
              <a:buClr>
                <a:srgbClr val="C4846C"/>
              </a:buClr>
              <a:buNone/>
            </a:pPr>
            <a:r>
              <a:rPr lang="en-GB" sz="2400" dirty="0">
                <a:solidFill>
                  <a:schemeClr val="bg1"/>
                </a:solidFill>
                <a:effectLst/>
              </a:rPr>
              <a:t>I will look forward to seeing them in September!</a:t>
            </a:r>
            <a:endParaRPr lang="en-GB" dirty="0">
              <a:solidFill>
                <a:schemeClr val="bg1"/>
              </a:solidFill>
              <a:effectLst/>
            </a:endParaRPr>
          </a:p>
        </p:txBody>
      </p:sp>
    </p:spTree>
    <p:extLst>
      <p:ext uri="{BB962C8B-B14F-4D97-AF65-F5344CB8AC3E}">
        <p14:creationId xmlns:p14="http://schemas.microsoft.com/office/powerpoint/2010/main" val="25539916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E2E8C977B54646B69B356809D4EC30" ma:contentTypeVersion="18" ma:contentTypeDescription="Create a new document." ma:contentTypeScope="" ma:versionID="74bdb5dec1a202208b9b6b790ac001c2">
  <xsd:schema xmlns:xsd="http://www.w3.org/2001/XMLSchema" xmlns:xs="http://www.w3.org/2001/XMLSchema" xmlns:p="http://schemas.microsoft.com/office/2006/metadata/properties" xmlns:ns3="eef8cafc-80d4-4bc5-9ee6-ae1fa4e941df" xmlns:ns4="ac814dab-88b5-48aa-ad28-09e3d8c54a0e" targetNamespace="http://schemas.microsoft.com/office/2006/metadata/properties" ma:root="true" ma:fieldsID="0bf7ad1830453a9b253d8d78db0e0d99" ns3:_="" ns4:_="">
    <xsd:import namespace="eef8cafc-80d4-4bc5-9ee6-ae1fa4e941df"/>
    <xsd:import namespace="ac814dab-88b5-48aa-ad28-09e3d8c54a0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_activity" minOccurs="0"/>
                <xsd:element ref="ns3:MediaLengthInSeconds" minOccurs="0"/>
                <xsd:element ref="ns3:MediaServiceOCR" minOccurs="0"/>
                <xsd:element ref="ns3:MediaServiceObjectDetectorVersions" minOccurs="0"/>
                <xsd:element ref="ns3:MediaServiceSystemTag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f8cafc-80d4-4bc5-9ee6-ae1fa4e941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814dab-88b5-48aa-ad28-09e3d8c54a0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ef8cafc-80d4-4bc5-9ee6-ae1fa4e941df" xsi:nil="true"/>
  </documentManagement>
</p:properties>
</file>

<file path=customXml/itemProps1.xml><?xml version="1.0" encoding="utf-8"?>
<ds:datastoreItem xmlns:ds="http://schemas.openxmlformats.org/officeDocument/2006/customXml" ds:itemID="{CF870332-ADA8-4DCE-B9CE-DFE9CBE8A3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f8cafc-80d4-4bc5-9ee6-ae1fa4e941df"/>
    <ds:schemaRef ds:uri="ac814dab-88b5-48aa-ad28-09e3d8c54a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73240C-ED1C-4371-AABA-7E7651C60FC7}">
  <ds:schemaRefs>
    <ds:schemaRef ds:uri="http://schemas.microsoft.com/sharepoint/v3/contenttype/forms"/>
  </ds:schemaRefs>
</ds:datastoreItem>
</file>

<file path=customXml/itemProps3.xml><?xml version="1.0" encoding="utf-8"?>
<ds:datastoreItem xmlns:ds="http://schemas.openxmlformats.org/officeDocument/2006/customXml" ds:itemID="{FA07594A-A08F-4DBA-B14C-A8FC82D71B1C}">
  <ds:schemaRefs>
    <ds:schemaRef ds:uri="http://purl.org/dc/dcmitype/"/>
    <ds:schemaRef ds:uri="http://schemas.microsoft.com/office/2006/documentManagement/types"/>
    <ds:schemaRef ds:uri="http://purl.org/dc/terms/"/>
    <ds:schemaRef ds:uri="http://purl.org/dc/elements/1.1/"/>
    <ds:schemaRef ds:uri="eef8cafc-80d4-4bc5-9ee6-ae1fa4e941df"/>
    <ds:schemaRef ds:uri="http://schemas.microsoft.com/office/2006/metadata/properties"/>
    <ds:schemaRef ds:uri="http://schemas.microsoft.com/office/infopath/2007/PartnerControls"/>
    <ds:schemaRef ds:uri="http://schemas.openxmlformats.org/package/2006/metadata/core-properties"/>
    <ds:schemaRef ds:uri="ac814dab-88b5-48aa-ad28-09e3d8c54a0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TotalTime>
  <Words>605</Words>
  <Application>Microsoft Office PowerPoint</Application>
  <PresentationFormat>Widescreen</PresentationFormat>
  <Paragraphs>42</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Ayuthaya</vt:lpstr>
      <vt:lpstr>Calibri</vt:lpstr>
      <vt:lpstr>Century Gothic</vt:lpstr>
      <vt:lpstr>System Font Regular</vt:lpstr>
      <vt:lpstr>Mesh</vt:lpstr>
      <vt:lpstr>Unit 13 Dance Technique</vt:lpstr>
      <vt:lpstr>Introduction to unit 13</vt:lpstr>
      <vt:lpstr>Aim of the unit</vt:lpstr>
      <vt:lpstr>Learning outcomes that are assessed for this unit of work: </vt:lpstr>
      <vt:lpstr>Choreography task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13 Dance Technique</dc:title>
  <dc:creator>carla brown</dc:creator>
  <cp:lastModifiedBy>Emma Burns</cp:lastModifiedBy>
  <cp:revision>3</cp:revision>
  <dcterms:created xsi:type="dcterms:W3CDTF">2021-06-08T22:02:13Z</dcterms:created>
  <dcterms:modified xsi:type="dcterms:W3CDTF">2024-06-25T14:30:05Z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0x01010091E2E8C977B54646B69B356809D4EC30</vt:lpwstr>
  </property>
</Properties>
</file>