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9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E25A2-B24F-4091-A3F6-F43FDF2EB7A2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A28E6-4593-4E6C-BAB4-1DF8436DC1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076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87848ce556_1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87848ce556_1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91E23-5E9E-C72E-9551-9B1B8C2D7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529D7F-13B0-1F3E-AF71-42AFB326A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2FD3D-B061-5405-997D-5546434A1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7C397-FBF3-C620-62A4-7D138F9BF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EFBCC-E8F5-4A36-9043-C5D1891C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5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83EF5-1184-A481-2D8E-2532A180B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EA8E31-2C14-D5E5-466C-9A8C13195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AF7C5-C9AA-6EC0-73A1-1A39F6DA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07DFB-A8DF-03A0-C57A-3DBC1F33F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D8A5A-9A57-4656-DEC8-91DE7C944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966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E5DE46-7098-AF41-CB7C-0A36C73359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780748-C9E3-0C4D-0D00-2E6F6510FD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F1B17-DECB-4909-6A4C-8AA904A06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EB8AD-3DB9-3DB6-638B-1986B0353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170CD-7083-B97A-AAB8-4F104075A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265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9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EE8DF-822B-C19B-3A05-5379E442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042BC-5838-E415-67E2-44E80B5E3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7AF0D-0F48-C2C0-EC18-DE4207E67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CAE34-28BA-F053-BEF8-A2D6A951B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7C558-01B0-1F02-693F-F8C955D2C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2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B4A34-AD10-A4B4-8BA9-AAD5BD3F5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E1287A-1342-3E13-6B86-FA22671E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61AD73-CEDE-082C-2B9E-367D3E72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02918-F660-37E7-1FC8-24282407F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DDAB4-1BCF-ACB2-EAB5-DC48ADEBA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5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9270D-1996-1ECE-5A44-DA0D8973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3A385-BACD-BACA-E442-09D81D5E9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9A93BC-E6A4-3F4F-C3ED-81CC4D743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00D43-791E-8D0C-A8FB-A4AA44EE9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0A197C-87B3-805E-02F0-E6B810363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7633AC-E7BF-567E-0CF5-8761E7076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72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34507-AFDA-E960-2393-2D7E6A87F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778E4-A909-AB07-1752-A215EFCD7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3455EF-9CED-82C7-4FF9-A51A5EDB4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7146E3-0745-9E08-1F9C-3F22B624EF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560251-70CE-E470-C72F-A5426F7305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169789-16B7-847F-32AE-8C1E66C1A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8BD110-E0B7-95A9-AF2C-265802C9E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2F94A6-1314-6BCE-6C7A-31A249367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14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F3286-B377-354C-9478-09376306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F5413A-EF60-5E11-07DA-CDBB68CD7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164366-5C3B-20B5-9367-C94C778BB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1C13ED-522B-2620-AB01-5E1EA4C22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78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238E81-7258-6623-8CD9-371A628DB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FD8088-15DD-C455-C1B9-AC8DD5776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FF2D5-9853-511E-19E6-CA4B8E8C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302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CD77B-6CC8-A9AF-4F09-264CA8AFB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5FA55-98E2-C773-4718-011151C0C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30F12A-77E7-2B6E-0D4D-D371C6DD9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FDC52-40A5-745F-9814-C41AC9B82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FF6876-ECBD-E840-E94F-18F96D080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7812F-9928-098F-D868-98F33EC3D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752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6B06F-78D5-8EA7-A4F6-F6A3F1138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6AE0B9-9AF7-7C1A-E3F2-08618D3609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2FC8BF-0C58-5BFA-7BCC-06C5F4E3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C0757-8845-1879-D416-7C3969536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C5FBA-3DF4-4ACB-5FE5-E8A2AE767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07A3E3-BE3D-8DB7-6AD3-1860E6C65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43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33225E-BE61-8B1D-8696-771F4D16B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D98CB-FA0D-2E16-FC15-E104A24D7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15489-BAAB-4EF4-EF2F-09185CF01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07B226-AFD7-481A-9BD1-FA241F7766C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DA59D-FCDA-9B68-1454-862547046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9A940-0119-EC0D-A8CC-609D1DFD98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CCD0C9-6D9E-413A-AF87-F8A555F0B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00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annel5.com/show/aldi-vs-lidl-supermarketwars/?fbclid=IwAR2KpPYzV0K3FVgv1bHLe35ZC4ZAIVxm5sOKamGSWChlOGIspWpLb4tD7nM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channel5.com/show/aldi-vs-lidl-supermarketwars/?fbclid=IwAR2KpPYzV0K3FVgv1bHLe35ZC4ZAIVxm5sOKamGSWChlOGIspWpLb4tD7nM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58BD4-4B2B-74D2-0D42-1616BD00D2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6.1 summer preparation 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861DE4-C023-E6CC-619E-84390148B4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A-Level Business</a:t>
            </a:r>
          </a:p>
        </p:txBody>
      </p:sp>
    </p:spTree>
    <p:extLst>
      <p:ext uri="{BB962C8B-B14F-4D97-AF65-F5344CB8AC3E}">
        <p14:creationId xmlns:p14="http://schemas.microsoft.com/office/powerpoint/2010/main" val="157249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301300" y="212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 dirty="0"/>
              <a:t>Profile an entrepreneur who inspires you</a:t>
            </a:r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200025" y="975967"/>
            <a:ext cx="11811000" cy="566966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Bef>
                <a:spcPts val="1600"/>
              </a:spcBef>
              <a:buClr>
                <a:schemeClr val="dk1"/>
              </a:buClr>
              <a:buSzPts val="1100"/>
              <a:buNone/>
            </a:pPr>
            <a:r>
              <a:rPr lang="en-GB" sz="20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Choose a well-known, modern entrepreneur you admire. </a:t>
            </a:r>
          </a:p>
          <a:p>
            <a:pPr marL="0" indent="0">
              <a:spcBef>
                <a:spcPts val="1600"/>
              </a:spcBef>
              <a:buClr>
                <a:schemeClr val="dk1"/>
              </a:buClr>
              <a:buSzPts val="1100"/>
              <a:buNone/>
            </a:pPr>
            <a:r>
              <a:rPr lang="en-GB" sz="20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could include </a:t>
            </a:r>
            <a:r>
              <a:rPr lang="en-GB" sz="20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 Francis (Gymshark)</a:t>
            </a:r>
            <a:r>
              <a:rPr lang="en-GB" sz="20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0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 &amp; Phil </a:t>
            </a:r>
            <a:r>
              <a:rPr lang="en-GB" sz="2000" b="1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Beahon</a:t>
            </a:r>
            <a:r>
              <a:rPr lang="en-GB" sz="20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(Castore) or Anne Boden (Starling Bank)</a:t>
            </a:r>
            <a:endParaRPr sz="20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600"/>
              </a:spcBef>
              <a:buClr>
                <a:schemeClr val="dk1"/>
              </a:buClr>
              <a:buSzPts val="1100"/>
              <a:buNone/>
            </a:pPr>
            <a:r>
              <a:rPr lang="en-GB" sz="20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Questions:</a:t>
            </a:r>
            <a:endParaRPr sz="2000" b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48722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700"/>
              <a:buAutoNum type="arabicPeriod"/>
            </a:pPr>
            <a:r>
              <a:rPr lang="en-GB" sz="20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Investigate:</a:t>
            </a:r>
            <a:r>
              <a:rPr lang="en-GB" sz="20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Briefly describe their business and how they started it.</a:t>
            </a:r>
            <a:endParaRPr sz="20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48722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700"/>
              <a:buAutoNum type="arabicPeriod"/>
            </a:pPr>
            <a:r>
              <a:rPr lang="en-GB" sz="20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Analyse:</a:t>
            </a:r>
            <a:r>
              <a:rPr lang="en-GB" sz="20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From the following characteristics, choose the </a:t>
            </a:r>
            <a:r>
              <a:rPr lang="en-GB" sz="20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GB" sz="20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that you think have been most vital to their success. Explain your choice with specific examples from their business journey.</a:t>
            </a:r>
          </a:p>
          <a:p>
            <a:pPr indent="-448722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700"/>
              <a:buAutoNum type="arabicPeriod"/>
            </a:pPr>
            <a:endParaRPr lang="en-GB" sz="20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48722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700"/>
              <a:buAutoNum type="arabicPeriod"/>
            </a:pPr>
            <a:endParaRPr sz="20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48722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700"/>
              <a:buAutoNum type="arabicPeriod"/>
            </a:pPr>
            <a:r>
              <a:rPr lang="en-GB" sz="20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Evaluate:</a:t>
            </a:r>
            <a:r>
              <a:rPr lang="en-GB" sz="20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what extent are these personal characteristics more important for entrepreneurial success than external factors like the state of the economy or having access to finance? Justify your view.</a:t>
            </a:r>
            <a:endParaRPr sz="2000" b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sz="20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ECDDD4D-463F-9CAF-36D6-2751BF720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260823"/>
              </p:ext>
            </p:extLst>
          </p:nvPr>
        </p:nvGraphicFramePr>
        <p:xfrm>
          <a:off x="1933575" y="4072466"/>
          <a:ext cx="811212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3458">
                  <a:extLst>
                    <a:ext uri="{9D8B030D-6E8A-4147-A177-3AD203B41FA5}">
                      <a16:colId xmlns:a16="http://schemas.microsoft.com/office/drawing/2014/main" val="127116278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6129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1811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Risk taker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Resilient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Focused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507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Passionate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Innovative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Adaptable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29538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22A46-36F9-317C-DC28-3C6A55001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2504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GB" dirty="0"/>
              <a:t>Business Case Study &amp; Market Analysis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79ABD59-9A73-515E-89E8-CE07BD43CB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15599" y="2583390"/>
            <a:ext cx="11462075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1. Write a 500 word review of their history, product/service offerings, and target market.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2. Evaluate how recent external factors (like changes in the economy or legislation) impacted their performance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4F22AA-7AA0-7DDB-AA7F-C22650D990B7}"/>
              </a:ext>
            </a:extLst>
          </p:cNvPr>
          <p:cNvSpPr txBox="1"/>
          <p:nvPr/>
        </p:nvSpPr>
        <p:spPr>
          <a:xfrm>
            <a:off x="2390774" y="1543050"/>
            <a:ext cx="8315325" cy="1200329"/>
          </a:xfrm>
          <a:custGeom>
            <a:avLst/>
            <a:gdLst>
              <a:gd name="csX0" fmla="*/ 0 w 8315325"/>
              <a:gd name="csY0" fmla="*/ 0 h 1200329"/>
              <a:gd name="csX1" fmla="*/ 344492 w 8315325"/>
              <a:gd name="csY1" fmla="*/ 0 h 1200329"/>
              <a:gd name="csX2" fmla="*/ 938444 w 8315325"/>
              <a:gd name="csY2" fmla="*/ 0 h 1200329"/>
              <a:gd name="csX3" fmla="*/ 1449242 w 8315325"/>
              <a:gd name="csY3" fmla="*/ 0 h 1200329"/>
              <a:gd name="csX4" fmla="*/ 2209501 w 8315325"/>
              <a:gd name="csY4" fmla="*/ 0 h 1200329"/>
              <a:gd name="csX5" fmla="*/ 2720299 w 8315325"/>
              <a:gd name="csY5" fmla="*/ 0 h 1200329"/>
              <a:gd name="csX6" fmla="*/ 3480557 w 8315325"/>
              <a:gd name="csY6" fmla="*/ 0 h 1200329"/>
              <a:gd name="csX7" fmla="*/ 4074509 w 8315325"/>
              <a:gd name="csY7" fmla="*/ 0 h 1200329"/>
              <a:gd name="csX8" fmla="*/ 4751614 w 8315325"/>
              <a:gd name="csY8" fmla="*/ 0 h 1200329"/>
              <a:gd name="csX9" fmla="*/ 5428719 w 8315325"/>
              <a:gd name="csY9" fmla="*/ 0 h 1200329"/>
              <a:gd name="csX10" fmla="*/ 6105824 w 8315325"/>
              <a:gd name="csY10" fmla="*/ 0 h 1200329"/>
              <a:gd name="csX11" fmla="*/ 6616623 w 8315325"/>
              <a:gd name="csY11" fmla="*/ 0 h 1200329"/>
              <a:gd name="csX12" fmla="*/ 7127421 w 8315325"/>
              <a:gd name="csY12" fmla="*/ 0 h 1200329"/>
              <a:gd name="csX13" fmla="*/ 7721373 w 8315325"/>
              <a:gd name="csY13" fmla="*/ 0 h 1200329"/>
              <a:gd name="csX14" fmla="*/ 8315325 w 8315325"/>
              <a:gd name="csY14" fmla="*/ 0 h 1200329"/>
              <a:gd name="csX15" fmla="*/ 8315325 w 8315325"/>
              <a:gd name="csY15" fmla="*/ 424116 h 1200329"/>
              <a:gd name="csX16" fmla="*/ 8315325 w 8315325"/>
              <a:gd name="csY16" fmla="*/ 824226 h 1200329"/>
              <a:gd name="csX17" fmla="*/ 8315325 w 8315325"/>
              <a:gd name="csY17" fmla="*/ 1200329 h 1200329"/>
              <a:gd name="csX18" fmla="*/ 7887680 w 8315325"/>
              <a:gd name="csY18" fmla="*/ 1200329 h 1200329"/>
              <a:gd name="csX19" fmla="*/ 7543188 w 8315325"/>
              <a:gd name="csY19" fmla="*/ 1200329 h 1200329"/>
              <a:gd name="csX20" fmla="*/ 6866083 w 8315325"/>
              <a:gd name="csY20" fmla="*/ 1200329 h 1200329"/>
              <a:gd name="csX21" fmla="*/ 6188978 w 8315325"/>
              <a:gd name="csY21" fmla="*/ 1200329 h 1200329"/>
              <a:gd name="csX22" fmla="*/ 5844486 w 8315325"/>
              <a:gd name="csY22" fmla="*/ 1200329 h 1200329"/>
              <a:gd name="csX23" fmla="*/ 5167381 w 8315325"/>
              <a:gd name="csY23" fmla="*/ 1200329 h 1200329"/>
              <a:gd name="csX24" fmla="*/ 4739735 w 8315325"/>
              <a:gd name="csY24" fmla="*/ 1200329 h 1200329"/>
              <a:gd name="csX25" fmla="*/ 4062630 w 8315325"/>
              <a:gd name="csY25" fmla="*/ 1200329 h 1200329"/>
              <a:gd name="csX26" fmla="*/ 3468678 w 8315325"/>
              <a:gd name="csY26" fmla="*/ 1200329 h 1200329"/>
              <a:gd name="csX27" fmla="*/ 3124186 w 8315325"/>
              <a:gd name="csY27" fmla="*/ 1200329 h 1200329"/>
              <a:gd name="csX28" fmla="*/ 2613388 w 8315325"/>
              <a:gd name="csY28" fmla="*/ 1200329 h 1200329"/>
              <a:gd name="csX29" fmla="*/ 1936283 w 8315325"/>
              <a:gd name="csY29" fmla="*/ 1200329 h 1200329"/>
              <a:gd name="csX30" fmla="*/ 1259178 w 8315325"/>
              <a:gd name="csY30" fmla="*/ 1200329 h 1200329"/>
              <a:gd name="csX31" fmla="*/ 582073 w 8315325"/>
              <a:gd name="csY31" fmla="*/ 1200329 h 1200329"/>
              <a:gd name="csX32" fmla="*/ 0 w 8315325"/>
              <a:gd name="csY32" fmla="*/ 1200329 h 1200329"/>
              <a:gd name="csX33" fmla="*/ 0 w 8315325"/>
              <a:gd name="csY33" fmla="*/ 776213 h 1200329"/>
              <a:gd name="csX34" fmla="*/ 0 w 8315325"/>
              <a:gd name="csY34" fmla="*/ 376103 h 1200329"/>
              <a:gd name="csX35" fmla="*/ 0 w 8315325"/>
              <a:gd name="csY35" fmla="*/ 0 h 120032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8315325" h="1200329" extrusionOk="0">
                <a:moveTo>
                  <a:pt x="0" y="0"/>
                </a:moveTo>
                <a:cubicBezTo>
                  <a:pt x="92329" y="-33905"/>
                  <a:pt x="252024" y="15685"/>
                  <a:pt x="344492" y="0"/>
                </a:cubicBezTo>
                <a:cubicBezTo>
                  <a:pt x="436960" y="-15685"/>
                  <a:pt x="784253" y="24624"/>
                  <a:pt x="938444" y="0"/>
                </a:cubicBezTo>
                <a:cubicBezTo>
                  <a:pt x="1092635" y="-24624"/>
                  <a:pt x="1291404" y="1667"/>
                  <a:pt x="1449242" y="0"/>
                </a:cubicBezTo>
                <a:cubicBezTo>
                  <a:pt x="1607080" y="-1667"/>
                  <a:pt x="1886542" y="28594"/>
                  <a:pt x="2209501" y="0"/>
                </a:cubicBezTo>
                <a:cubicBezTo>
                  <a:pt x="2532460" y="-28594"/>
                  <a:pt x="2525797" y="48275"/>
                  <a:pt x="2720299" y="0"/>
                </a:cubicBezTo>
                <a:cubicBezTo>
                  <a:pt x="2914801" y="-48275"/>
                  <a:pt x="3197657" y="3040"/>
                  <a:pt x="3480557" y="0"/>
                </a:cubicBezTo>
                <a:cubicBezTo>
                  <a:pt x="3763457" y="-3040"/>
                  <a:pt x="3870907" y="22696"/>
                  <a:pt x="4074509" y="0"/>
                </a:cubicBezTo>
                <a:cubicBezTo>
                  <a:pt x="4278111" y="-22696"/>
                  <a:pt x="4535044" y="59255"/>
                  <a:pt x="4751614" y="0"/>
                </a:cubicBezTo>
                <a:cubicBezTo>
                  <a:pt x="4968185" y="-59255"/>
                  <a:pt x="5211003" y="55365"/>
                  <a:pt x="5428719" y="0"/>
                </a:cubicBezTo>
                <a:cubicBezTo>
                  <a:pt x="5646435" y="-55365"/>
                  <a:pt x="5952928" y="45301"/>
                  <a:pt x="6105824" y="0"/>
                </a:cubicBezTo>
                <a:cubicBezTo>
                  <a:pt x="6258721" y="-45301"/>
                  <a:pt x="6391582" y="39202"/>
                  <a:pt x="6616623" y="0"/>
                </a:cubicBezTo>
                <a:cubicBezTo>
                  <a:pt x="6841664" y="-39202"/>
                  <a:pt x="6902374" y="53228"/>
                  <a:pt x="7127421" y="0"/>
                </a:cubicBezTo>
                <a:cubicBezTo>
                  <a:pt x="7352468" y="-53228"/>
                  <a:pt x="7432878" y="65360"/>
                  <a:pt x="7721373" y="0"/>
                </a:cubicBezTo>
                <a:cubicBezTo>
                  <a:pt x="8009868" y="-65360"/>
                  <a:pt x="8080556" y="40933"/>
                  <a:pt x="8315325" y="0"/>
                </a:cubicBezTo>
                <a:cubicBezTo>
                  <a:pt x="8320987" y="87907"/>
                  <a:pt x="8277463" y="268228"/>
                  <a:pt x="8315325" y="424116"/>
                </a:cubicBezTo>
                <a:cubicBezTo>
                  <a:pt x="8353187" y="580004"/>
                  <a:pt x="8283666" y="678324"/>
                  <a:pt x="8315325" y="824226"/>
                </a:cubicBezTo>
                <a:cubicBezTo>
                  <a:pt x="8346984" y="970128"/>
                  <a:pt x="8305118" y="1054905"/>
                  <a:pt x="8315325" y="1200329"/>
                </a:cubicBezTo>
                <a:cubicBezTo>
                  <a:pt x="8214182" y="1222945"/>
                  <a:pt x="7977217" y="1180529"/>
                  <a:pt x="7887680" y="1200329"/>
                </a:cubicBezTo>
                <a:cubicBezTo>
                  <a:pt x="7798144" y="1220129"/>
                  <a:pt x="7620915" y="1198131"/>
                  <a:pt x="7543188" y="1200329"/>
                </a:cubicBezTo>
                <a:cubicBezTo>
                  <a:pt x="7465461" y="1202527"/>
                  <a:pt x="7040165" y="1197323"/>
                  <a:pt x="6866083" y="1200329"/>
                </a:cubicBezTo>
                <a:cubicBezTo>
                  <a:pt x="6692001" y="1203335"/>
                  <a:pt x="6376780" y="1198365"/>
                  <a:pt x="6188978" y="1200329"/>
                </a:cubicBezTo>
                <a:cubicBezTo>
                  <a:pt x="6001176" y="1202293"/>
                  <a:pt x="5980447" y="1163349"/>
                  <a:pt x="5844486" y="1200329"/>
                </a:cubicBezTo>
                <a:cubicBezTo>
                  <a:pt x="5708525" y="1237309"/>
                  <a:pt x="5463168" y="1170391"/>
                  <a:pt x="5167381" y="1200329"/>
                </a:cubicBezTo>
                <a:cubicBezTo>
                  <a:pt x="4871594" y="1230267"/>
                  <a:pt x="4834047" y="1174538"/>
                  <a:pt x="4739735" y="1200329"/>
                </a:cubicBezTo>
                <a:cubicBezTo>
                  <a:pt x="4645423" y="1226120"/>
                  <a:pt x="4345590" y="1174681"/>
                  <a:pt x="4062630" y="1200329"/>
                </a:cubicBezTo>
                <a:cubicBezTo>
                  <a:pt x="3779670" y="1225977"/>
                  <a:pt x="3717117" y="1147150"/>
                  <a:pt x="3468678" y="1200329"/>
                </a:cubicBezTo>
                <a:cubicBezTo>
                  <a:pt x="3220239" y="1253508"/>
                  <a:pt x="3193880" y="1196615"/>
                  <a:pt x="3124186" y="1200329"/>
                </a:cubicBezTo>
                <a:cubicBezTo>
                  <a:pt x="3054492" y="1204043"/>
                  <a:pt x="2833287" y="1157299"/>
                  <a:pt x="2613388" y="1200329"/>
                </a:cubicBezTo>
                <a:cubicBezTo>
                  <a:pt x="2393489" y="1243359"/>
                  <a:pt x="2120238" y="1130857"/>
                  <a:pt x="1936283" y="1200329"/>
                </a:cubicBezTo>
                <a:cubicBezTo>
                  <a:pt x="1752328" y="1269801"/>
                  <a:pt x="1580946" y="1146961"/>
                  <a:pt x="1259178" y="1200329"/>
                </a:cubicBezTo>
                <a:cubicBezTo>
                  <a:pt x="937411" y="1253697"/>
                  <a:pt x="758057" y="1129464"/>
                  <a:pt x="582073" y="1200329"/>
                </a:cubicBezTo>
                <a:cubicBezTo>
                  <a:pt x="406090" y="1271194"/>
                  <a:pt x="179714" y="1158395"/>
                  <a:pt x="0" y="1200329"/>
                </a:cubicBezTo>
                <a:cubicBezTo>
                  <a:pt x="-1236" y="1014950"/>
                  <a:pt x="35437" y="966992"/>
                  <a:pt x="0" y="776213"/>
                </a:cubicBezTo>
                <a:cubicBezTo>
                  <a:pt x="-35437" y="585434"/>
                  <a:pt x="8940" y="499161"/>
                  <a:pt x="0" y="376103"/>
                </a:cubicBezTo>
                <a:cubicBezTo>
                  <a:pt x="-8940" y="253045"/>
                  <a:pt x="30446" y="160428"/>
                  <a:pt x="0" y="0"/>
                </a:cubicBezTo>
                <a:close/>
              </a:path>
            </a:pathLst>
          </a:custGeom>
          <a:noFill/>
          <a:ln w="38100">
            <a:solidFill>
              <a:srgbClr val="7030A0"/>
            </a:solidFill>
            <a:extLst>
              <a:ext uri="{C807C97D-BFC1-408E-A445-0C87EB9F89A2}">
                <ask:lineSketchStyleProps xmlns:ask="http://schemas.microsoft.com/office/drawing/2018/sketchyshapes" sd="373467416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Select a well-known brand (e.g. Apple, Netflix, or a local business)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or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+mj-lt"/>
              </a:rPr>
              <a:t>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tudy recently failed businesses like Wilko or The Body Shop</a:t>
            </a:r>
          </a:p>
        </p:txBody>
      </p:sp>
    </p:spTree>
    <p:extLst>
      <p:ext uri="{BB962C8B-B14F-4D97-AF65-F5344CB8AC3E}">
        <p14:creationId xmlns:p14="http://schemas.microsoft.com/office/powerpoint/2010/main" val="3429723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53194-9CCF-AA99-C6F8-77B25E63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212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Aldi vs. Lidl Supermarket Wars Activity 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1C8C4-771D-9862-5508-E1087E2C2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599" y="1536633"/>
            <a:ext cx="11519225" cy="4555200"/>
          </a:xfrm>
        </p:spPr>
        <p:txBody>
          <a:bodyPr>
            <a:normAutofit/>
          </a:bodyPr>
          <a:lstStyle/>
          <a:p>
            <a:pPr marL="152396" indent="0">
              <a:buNone/>
            </a:pPr>
            <a:r>
              <a:rPr lang="en-US" dirty="0"/>
              <a:t>As you can probably gather, a lot of A Level business is applied to ‘real life’ business. Context is important! </a:t>
            </a:r>
          </a:p>
          <a:p>
            <a:pPr marL="152396" indent="0">
              <a:buNone/>
            </a:pPr>
            <a:endParaRPr lang="en-US" dirty="0"/>
          </a:p>
          <a:p>
            <a:pPr marL="666746" indent="-514350">
              <a:buAutoNum type="arabicPeriod"/>
            </a:pPr>
            <a:r>
              <a:rPr lang="en-US" dirty="0"/>
              <a:t>Imagine you go into an examination and the extract is about Aldi. Write down 5 things you would expect to see in the case study. </a:t>
            </a:r>
          </a:p>
          <a:p>
            <a:pPr marL="666746" indent="-514350">
              <a:buAutoNum type="arabicPeriod"/>
            </a:pPr>
            <a:endParaRPr lang="en-US" dirty="0"/>
          </a:p>
          <a:p>
            <a:pPr marL="152396" indent="0">
              <a:buNone/>
            </a:pPr>
            <a:r>
              <a:rPr lang="en-US" dirty="0"/>
              <a:t>Watch part 1 (approximately 10 mins) of Aldi v. Lidl: Supermarket Wars.</a:t>
            </a:r>
          </a:p>
          <a:p>
            <a:pPr marL="152396" indent="0">
              <a:buNone/>
            </a:pPr>
            <a:endParaRPr lang="en-US" dirty="0"/>
          </a:p>
          <a:p>
            <a:pPr marL="152396" indent="0">
              <a:buNone/>
            </a:pPr>
            <a:r>
              <a:rPr lang="en-US" dirty="0"/>
              <a:t>Whilst watching answer the questions that follow. </a:t>
            </a:r>
          </a:p>
          <a:p>
            <a:pPr marL="152396" indent="0">
              <a:buNone/>
            </a:pPr>
            <a:endParaRPr lang="en-US" dirty="0"/>
          </a:p>
          <a:p>
            <a:pPr marL="152396" indent="0">
              <a:buNone/>
            </a:pPr>
            <a:r>
              <a:rPr lang="en-US" sz="1800" dirty="0">
                <a:hlinkClick r:id="rId2"/>
              </a:rPr>
              <a:t>https://www.channel5.com/show/aldi-vs-lidl-supermarketwars/?fbclid=IwAR2KpPYzV0K3FVgv1bHLe35ZC4ZAIVxm5sOKamGSWChlOGIspWpLb4tD7nM</a:t>
            </a:r>
            <a:endParaRPr lang="en-US" sz="1800" dirty="0"/>
          </a:p>
          <a:p>
            <a:pPr marL="152396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5124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F8E42-C0F9-2BF5-3CB2-BB9DD8887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100" y="980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GB" dirty="0"/>
              <a:t>Whilst watching, answer the following: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C7B8E-9391-DA12-F6B3-D12B58BE1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984183"/>
            <a:ext cx="11360800" cy="4555200"/>
          </a:xfrm>
        </p:spPr>
        <p:txBody>
          <a:bodyPr>
            <a:normAutofit/>
          </a:bodyPr>
          <a:lstStyle/>
          <a:p>
            <a:pPr marL="666746" indent="-514350">
              <a:buFont typeface="+mj-lt"/>
              <a:buAutoNum type="arabicPeriod"/>
            </a:pPr>
            <a:r>
              <a:rPr lang="en-US" sz="2400" dirty="0"/>
              <a:t>In what ways have the discount supermarkets disrupted the traditional supermarket industry in the UK? </a:t>
            </a:r>
          </a:p>
          <a:p>
            <a:pPr marL="666746" indent="-514350">
              <a:buFont typeface="+mj-lt"/>
              <a:buAutoNum type="arabicPeriod"/>
            </a:pPr>
            <a:endParaRPr lang="en-US" sz="2400" dirty="0"/>
          </a:p>
          <a:p>
            <a:pPr marL="666746" indent="-514350">
              <a:buFont typeface="+mj-lt"/>
              <a:buAutoNum type="arabicPeriod"/>
            </a:pPr>
            <a:r>
              <a:rPr lang="en-US" sz="2400" dirty="0"/>
              <a:t>Who was the target market of Aldi and Lidl? </a:t>
            </a:r>
          </a:p>
          <a:p>
            <a:pPr marL="666746" indent="-514350">
              <a:buFont typeface="+mj-lt"/>
              <a:buAutoNum type="arabicPeriod"/>
            </a:pPr>
            <a:endParaRPr lang="en-US" sz="2400" dirty="0"/>
          </a:p>
          <a:p>
            <a:pPr marL="666746" indent="-514350">
              <a:buFont typeface="+mj-lt"/>
              <a:buAutoNum type="arabicPeriod"/>
            </a:pPr>
            <a:r>
              <a:rPr lang="en-US" sz="2400" dirty="0"/>
              <a:t>What is meant by a boom? What are the characteristics of a boom?</a:t>
            </a:r>
          </a:p>
          <a:p>
            <a:pPr marL="666746" indent="-514350">
              <a:buFont typeface="+mj-lt"/>
              <a:buAutoNum type="arabicPeriod"/>
            </a:pPr>
            <a:endParaRPr lang="en-US" sz="2400" dirty="0"/>
          </a:p>
          <a:p>
            <a:pPr marL="666746" indent="-514350">
              <a:buFont typeface="+mj-lt"/>
              <a:buAutoNum type="arabicPeriod"/>
            </a:pPr>
            <a:r>
              <a:rPr lang="en-US" sz="2400" dirty="0"/>
              <a:t>How did the state of the UK economy in the mid-90s affect supermarkets such as Tesco and Sainsbury? </a:t>
            </a:r>
          </a:p>
          <a:p>
            <a:pPr marL="666746" indent="-514350">
              <a:buFont typeface="+mj-lt"/>
              <a:buAutoNum type="arabicPeriod"/>
            </a:pPr>
            <a:endParaRPr lang="en-US" sz="2400" dirty="0"/>
          </a:p>
          <a:p>
            <a:pPr marL="666746" indent="-514350">
              <a:buFont typeface="+mj-lt"/>
              <a:buAutoNum type="arabicPeriod"/>
            </a:pPr>
            <a:r>
              <a:rPr lang="en-US" sz="2400" dirty="0"/>
              <a:t>To what extent do you think Tesco was correct, at the time, to not see Aldi as a threat?</a:t>
            </a:r>
            <a:endParaRPr lang="en-GB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3F0CC7-B7B2-1EAA-AAC9-4D3C8CC69E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329" y="5121312"/>
            <a:ext cx="7649021" cy="143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11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F9BCE-B45C-8689-A87C-A3C8FE7EA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4325" y="247650"/>
            <a:ext cx="11462075" cy="5844183"/>
          </a:xfrm>
        </p:spPr>
        <p:txBody>
          <a:bodyPr>
            <a:normAutofit fontScale="70000" lnSpcReduction="20000"/>
          </a:bodyPr>
          <a:lstStyle/>
          <a:p>
            <a:pPr marL="152396" indent="0">
              <a:buNone/>
            </a:pPr>
            <a:r>
              <a:rPr lang="en-US" dirty="0"/>
              <a:t>Watch part 2 (approximately 15 mins) of Aldi v. Lidl: Supermarket Wars.</a:t>
            </a:r>
          </a:p>
          <a:p>
            <a:pPr marL="152396" indent="0">
              <a:buNone/>
            </a:pPr>
            <a:endParaRPr lang="en-US" sz="1400" dirty="0"/>
          </a:p>
          <a:p>
            <a:pPr marL="152396" indent="0">
              <a:buNone/>
            </a:pPr>
            <a:r>
              <a:rPr lang="en-US" sz="1800" dirty="0">
                <a:hlinkClick r:id="rId2"/>
              </a:rPr>
              <a:t>https://www.channel5.com/show/aldi-vs-lidl-supermarketwars/?fbclid=IwAR2KpPYzV0K3FVgv1bHLe35ZC4ZAIVxm5sOKamGSWChlOGIspWpLb4tD7nM</a:t>
            </a:r>
            <a:endParaRPr lang="en-US" sz="1800" dirty="0"/>
          </a:p>
          <a:p>
            <a:pPr marL="152396" indent="0">
              <a:buNone/>
            </a:pPr>
            <a:r>
              <a:rPr lang="en-US" dirty="0"/>
              <a:t> </a:t>
            </a:r>
          </a:p>
          <a:p>
            <a:pPr marL="152396" indent="0">
              <a:buNone/>
            </a:pPr>
            <a:r>
              <a:rPr lang="en-US" dirty="0"/>
              <a:t>Whilst watching answer the questions that follow:</a:t>
            </a:r>
          </a:p>
          <a:p>
            <a:pPr marL="152396" indent="0">
              <a:buNone/>
            </a:pPr>
            <a:endParaRPr lang="en-US" dirty="0"/>
          </a:p>
          <a:p>
            <a:pPr marL="666746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What evidence was there of a price war in the 90s between the supermarkets? </a:t>
            </a:r>
          </a:p>
          <a:p>
            <a:pPr marL="666746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How did Aldi manage to keep prices so low? Beans for 3p and tomatoes for 9p. Make sure you use business terminology in your answer. </a:t>
            </a:r>
          </a:p>
          <a:p>
            <a:pPr marL="666746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Some suppliers refused to supply to Aldi and Lidl. Show arguments for and against this decision. </a:t>
            </a:r>
          </a:p>
          <a:p>
            <a:pPr marL="666746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Draw a spider diagram to show ways in which Aldi and Lidl managed to keep costs low. </a:t>
            </a:r>
          </a:p>
          <a:p>
            <a:pPr marL="666746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Discuss: Can you have low cost and high quality? </a:t>
            </a:r>
          </a:p>
          <a:p>
            <a:pPr marL="666746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What is the legal structure (business ownership) of Aldi and Lidl? </a:t>
            </a:r>
          </a:p>
          <a:p>
            <a:pPr marL="666746" indent="-514350">
              <a:lnSpc>
                <a:spcPct val="120000"/>
              </a:lnSpc>
              <a:buFont typeface="+mj-lt"/>
              <a:buAutoNum type="arabicPeriod"/>
            </a:pPr>
            <a:r>
              <a:rPr lang="en-GB" dirty="0"/>
              <a:t>Why is this advantageous? </a:t>
            </a:r>
          </a:p>
          <a:p>
            <a:pPr marL="666746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What was the impact of the financial crisis, in 2008, on Aldi and Lidl? Try to include at least 5 business terms in your answer. Highlight these to show you have met the challenge. </a:t>
            </a:r>
          </a:p>
          <a:p>
            <a:pPr marL="666746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Branding is just a way for big businesses to exploit the customer? To what extent do you agree or disagree with this statement? (You might want to link this in with a taste test) 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D4F582-B0BE-0CDD-C835-F699B51E4C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701" y="5210904"/>
            <a:ext cx="7998597" cy="1585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651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619</Words>
  <Application>Microsoft Office PowerPoint</Application>
  <PresentationFormat>Widescreen</PresentationFormat>
  <Paragraphs>61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6.1 summer preparation work</vt:lpstr>
      <vt:lpstr>Profile an entrepreneur who inspires you</vt:lpstr>
      <vt:lpstr>Business Case Study &amp; Market Analysis</vt:lpstr>
      <vt:lpstr>Aldi vs. Lidl Supermarket Wars Activity </vt:lpstr>
      <vt:lpstr>Whilst watching, answer the following: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Jones</dc:creator>
  <cp:lastModifiedBy>Amy Jones</cp:lastModifiedBy>
  <cp:revision>6</cp:revision>
  <dcterms:created xsi:type="dcterms:W3CDTF">2026-04-24T11:26:32Z</dcterms:created>
  <dcterms:modified xsi:type="dcterms:W3CDTF">2026-06-11T12:00:19Z</dcterms:modified>
</cp:coreProperties>
</file>