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86" r:id="rId3"/>
    <p:sldId id="437" r:id="rId4"/>
    <p:sldId id="438" r:id="rId5"/>
    <p:sldId id="296" r:id="rId6"/>
    <p:sldId id="302" r:id="rId7"/>
    <p:sldId id="299" r:id="rId8"/>
    <p:sldId id="303" r:id="rId9"/>
    <p:sldId id="304" r:id="rId10"/>
    <p:sldId id="263" r:id="rId11"/>
    <p:sldId id="305" r:id="rId12"/>
    <p:sldId id="318" r:id="rId13"/>
    <p:sldId id="319" r:id="rId14"/>
    <p:sldId id="264" r:id="rId15"/>
    <p:sldId id="43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80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3349446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439481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199764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3145832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2918C2B-F415-44AA-AA53-AD97B6F9FD38}" type="datetimeFigureOut">
              <a:rPr lang="en-GB" smtClean="0"/>
              <a:t>17/06/2025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45945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6028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2918C2B-F415-44AA-AA53-AD97B6F9FD38}" type="datetimeFigureOut">
              <a:rPr lang="en-GB" smtClean="0"/>
              <a:t>17/06/2025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962350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2918C2B-F415-44AA-AA53-AD97B6F9FD38}" type="datetimeFigureOut">
              <a:rPr lang="en-GB" smtClean="0"/>
              <a:t>17/06/2025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29706642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918C2B-F415-44AA-AA53-AD97B6F9FD38}" type="datetimeFigureOut">
              <a:rPr lang="en-GB" smtClean="0"/>
              <a:t>17/06/2025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0070059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38298864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2918C2B-F415-44AA-AA53-AD97B6F9FD38}" type="datetimeFigureOut">
              <a:rPr lang="en-GB" smtClean="0"/>
              <a:t>17/06/2025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CCEC18E-DDB3-47B8-B7F4-149867A48EDC}" type="slidenum">
              <a:rPr lang="en-GB" smtClean="0"/>
              <a:t>‹#›</a:t>
            </a:fld>
            <a:endParaRPr lang="en-GB"/>
          </a:p>
        </p:txBody>
      </p:sp>
    </p:spTree>
    <p:extLst>
      <p:ext uri="{BB962C8B-B14F-4D97-AF65-F5344CB8AC3E}">
        <p14:creationId xmlns:p14="http://schemas.microsoft.com/office/powerpoint/2010/main" val="10479686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918C2B-F415-44AA-AA53-AD97B6F9FD38}" type="datetimeFigureOut">
              <a:rPr lang="en-GB" smtClean="0"/>
              <a:t>17/06/2025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EC18E-DDB3-47B8-B7F4-149867A48EDC}" type="slidenum">
              <a:rPr lang="en-GB" smtClean="0"/>
              <a:t>‹#›</a:t>
            </a:fld>
            <a:endParaRPr lang="en-GB"/>
          </a:p>
        </p:txBody>
      </p:sp>
    </p:spTree>
    <p:extLst>
      <p:ext uri="{BB962C8B-B14F-4D97-AF65-F5344CB8AC3E}">
        <p14:creationId xmlns:p14="http://schemas.microsoft.com/office/powerpoint/2010/main" val="40308557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chemguide.co.u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ocr.org.uk/Images/171750-specification-accredited-as-level-gce-chemistry-a-h032.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33848" y="2062521"/>
            <a:ext cx="9144000" cy="2387600"/>
          </a:xfrm>
        </p:spPr>
        <p:txBody>
          <a:bodyPr/>
          <a:lstStyle/>
          <a:p>
            <a:r>
              <a:rPr lang="en-GB" dirty="0"/>
              <a:t>Bridge the Gap </a:t>
            </a:r>
          </a:p>
        </p:txBody>
      </p:sp>
      <p:sp>
        <p:nvSpPr>
          <p:cNvPr id="3" name="Subtitle 2"/>
          <p:cNvSpPr>
            <a:spLocks noGrp="1"/>
          </p:cNvSpPr>
          <p:nvPr>
            <p:ph type="subTitle" idx="1"/>
          </p:nvPr>
        </p:nvSpPr>
        <p:spPr>
          <a:xfrm>
            <a:off x="1433848" y="4542196"/>
            <a:ext cx="9144000" cy="1655762"/>
          </a:xfrm>
        </p:spPr>
        <p:txBody>
          <a:bodyPr>
            <a:normAutofit/>
          </a:bodyPr>
          <a:lstStyle/>
          <a:p>
            <a:r>
              <a:rPr lang="en-GB" sz="3600" dirty="0"/>
              <a:t>TASKS</a:t>
            </a:r>
          </a:p>
        </p:txBody>
      </p:sp>
      <p:pic>
        <p:nvPicPr>
          <p:cNvPr id="4" name="Picture 3"/>
          <p:cNvPicPr>
            <a:picLocks noChangeAspect="1"/>
          </p:cNvPicPr>
          <p:nvPr/>
        </p:nvPicPr>
        <p:blipFill>
          <a:blip r:embed="rId2"/>
          <a:stretch>
            <a:fillRect/>
          </a:stretch>
        </p:blipFill>
        <p:spPr>
          <a:xfrm>
            <a:off x="2399763" y="1236372"/>
            <a:ext cx="7212169" cy="2498502"/>
          </a:xfrm>
          <a:prstGeom prst="rect">
            <a:avLst/>
          </a:prstGeom>
        </p:spPr>
      </p:pic>
    </p:spTree>
    <p:extLst>
      <p:ext uri="{BB962C8B-B14F-4D97-AF65-F5344CB8AC3E}">
        <p14:creationId xmlns:p14="http://schemas.microsoft.com/office/powerpoint/2010/main" val="2270751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Comic Sans MS" panose="030F0702030302020204" pitchFamily="66" charset="0"/>
              </a:rPr>
              <a:t>Task 7 - Reactivity of Group 1, 7 &amp; 0 Elements </a:t>
            </a:r>
          </a:p>
        </p:txBody>
      </p:sp>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Describe how the reactivity of the elements in groups 1, 7 and 0 changes with atomic number.  </a:t>
            </a:r>
            <a:br>
              <a:rPr lang="en-GB" dirty="0">
                <a:latin typeface="Comic Sans MS" panose="030F0702030302020204" pitchFamily="66" charset="0"/>
              </a:rPr>
            </a:br>
            <a:r>
              <a:rPr lang="en-GB" dirty="0">
                <a:latin typeface="Comic Sans MS" panose="030F0702030302020204" pitchFamily="66" charset="0"/>
              </a:rPr>
              <a:t>Use electronic structure/shielding and distance from the nucleus to help explain your answers.</a:t>
            </a:r>
          </a:p>
          <a:p>
            <a:endParaRPr lang="en-GB" dirty="0">
              <a:latin typeface="Comic Sans MS" panose="030F0702030302020204" pitchFamily="66" charset="0"/>
            </a:endParaRPr>
          </a:p>
          <a:p>
            <a:endParaRPr lang="en-GB" dirty="0">
              <a:latin typeface="Comic Sans MS" panose="030F0702030302020204" pitchFamily="66" charset="0"/>
            </a:endParaRPr>
          </a:p>
          <a:p>
            <a:r>
              <a:rPr lang="en-GB" b="1" dirty="0">
                <a:solidFill>
                  <a:srgbClr val="FF0000"/>
                </a:solidFill>
                <a:latin typeface="Comic Sans MS" panose="030F0702030302020204" pitchFamily="66" charset="0"/>
              </a:rPr>
              <a:t>RESOURCES</a:t>
            </a:r>
          </a:p>
          <a:p>
            <a:r>
              <a:rPr lang="en-GB" dirty="0">
                <a:latin typeface="Comic Sans MS" panose="030F0702030302020204" pitchFamily="66" charset="0"/>
                <a:hlinkClick r:id="rId2"/>
              </a:rPr>
              <a:t>https://www.chemguide.co.uk/</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5358691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06DC0-CE62-4BB6-A6C3-090A8D5CD56E}"/>
              </a:ext>
            </a:extLst>
          </p:cNvPr>
          <p:cNvSpPr>
            <a:spLocks noGrp="1"/>
          </p:cNvSpPr>
          <p:nvPr>
            <p:ph type="title"/>
          </p:nvPr>
        </p:nvSpPr>
        <p:spPr/>
        <p:txBody>
          <a:bodyPr/>
          <a:lstStyle/>
          <a:p>
            <a:r>
              <a:rPr lang="en-GB" dirty="0">
                <a:latin typeface="Comic Sans MS" panose="030F0702030302020204" pitchFamily="66" charset="0"/>
              </a:rPr>
              <a:t>Redox reactions</a:t>
            </a:r>
          </a:p>
        </p:txBody>
      </p:sp>
      <p:pic>
        <p:nvPicPr>
          <p:cNvPr id="4" name="Picture 3">
            <a:extLst>
              <a:ext uri="{FF2B5EF4-FFF2-40B4-BE49-F238E27FC236}">
                <a16:creationId xmlns:a16="http://schemas.microsoft.com/office/drawing/2014/main" id="{893C1E6E-5E4E-4DB1-ABE3-F451FA00E4E6}"/>
              </a:ext>
            </a:extLst>
          </p:cNvPr>
          <p:cNvPicPr>
            <a:picLocks noChangeAspect="1"/>
          </p:cNvPicPr>
          <p:nvPr/>
        </p:nvPicPr>
        <p:blipFill rotWithShape="1">
          <a:blip r:embed="rId2"/>
          <a:srcRect t="20194"/>
          <a:stretch/>
        </p:blipFill>
        <p:spPr>
          <a:xfrm>
            <a:off x="1778827" y="1690689"/>
            <a:ext cx="8363463" cy="5005928"/>
          </a:xfrm>
          <a:prstGeom prst="rect">
            <a:avLst/>
          </a:prstGeom>
        </p:spPr>
      </p:pic>
    </p:spTree>
    <p:extLst>
      <p:ext uri="{BB962C8B-B14F-4D97-AF65-F5344CB8AC3E}">
        <p14:creationId xmlns:p14="http://schemas.microsoft.com/office/powerpoint/2010/main" val="8884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9C6293F-3467-4321-9BDC-F2A4C28559F4}"/>
              </a:ext>
            </a:extLst>
          </p:cNvPr>
          <p:cNvPicPr>
            <a:picLocks noChangeAspect="1"/>
          </p:cNvPicPr>
          <p:nvPr/>
        </p:nvPicPr>
        <p:blipFill>
          <a:blip r:embed="rId2"/>
          <a:stretch>
            <a:fillRect/>
          </a:stretch>
        </p:blipFill>
        <p:spPr>
          <a:xfrm>
            <a:off x="2067370" y="1939385"/>
            <a:ext cx="7570697" cy="2313833"/>
          </a:xfrm>
          <a:prstGeom prst="rect">
            <a:avLst/>
          </a:prstGeom>
        </p:spPr>
      </p:pic>
    </p:spTree>
    <p:extLst>
      <p:ext uri="{BB962C8B-B14F-4D97-AF65-F5344CB8AC3E}">
        <p14:creationId xmlns:p14="http://schemas.microsoft.com/office/powerpoint/2010/main" val="33392519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E92ECE7-7C17-4011-981F-9B38AE6AF0CA}"/>
              </a:ext>
            </a:extLst>
          </p:cNvPr>
          <p:cNvPicPr>
            <a:picLocks noChangeAspect="1"/>
          </p:cNvPicPr>
          <p:nvPr/>
        </p:nvPicPr>
        <p:blipFill>
          <a:blip r:embed="rId2"/>
          <a:stretch>
            <a:fillRect/>
          </a:stretch>
        </p:blipFill>
        <p:spPr>
          <a:xfrm>
            <a:off x="1443948" y="536601"/>
            <a:ext cx="8994834" cy="5276969"/>
          </a:xfrm>
          <a:prstGeom prst="rect">
            <a:avLst/>
          </a:prstGeom>
        </p:spPr>
      </p:pic>
    </p:spTree>
    <p:extLst>
      <p:ext uri="{BB962C8B-B14F-4D97-AF65-F5344CB8AC3E}">
        <p14:creationId xmlns:p14="http://schemas.microsoft.com/office/powerpoint/2010/main" val="37850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latin typeface="Comic Sans MS" panose="030F0702030302020204" pitchFamily="66" charset="0"/>
              </a:rPr>
              <a:t>Task 8 - Oxidation &amp; Reduction</a:t>
            </a:r>
            <a:br>
              <a:rPr lang="en-GB" dirty="0">
                <a:latin typeface="Comic Sans MS" panose="030F0702030302020204" pitchFamily="66" charset="0"/>
              </a:rPr>
            </a:br>
            <a:endParaRPr lang="en-GB" dirty="0">
              <a:latin typeface="Comic Sans MS" panose="030F0702030302020204" pitchFamily="66" charset="0"/>
            </a:endParaRPr>
          </a:p>
        </p:txBody>
      </p:sp>
      <p:sp>
        <p:nvSpPr>
          <p:cNvPr id="3" name="Content Placeholder 2"/>
          <p:cNvSpPr>
            <a:spLocks noGrp="1"/>
          </p:cNvSpPr>
          <p:nvPr>
            <p:ph idx="1"/>
          </p:nvPr>
        </p:nvSpPr>
        <p:spPr>
          <a:xfrm>
            <a:off x="838200" y="1120462"/>
            <a:ext cx="10515600" cy="5473521"/>
          </a:xfrm>
        </p:spPr>
        <p:txBody>
          <a:bodyPr>
            <a:normAutofit fontScale="70000" lnSpcReduction="20000"/>
          </a:bodyPr>
          <a:lstStyle/>
          <a:p>
            <a:pPr marL="514350" indent="-514350">
              <a:buFont typeface="+mj-lt"/>
              <a:buAutoNum type="arabicPeriod"/>
            </a:pPr>
            <a:r>
              <a:rPr lang="en-GB" dirty="0">
                <a:latin typeface="Comic Sans MS" panose="030F0702030302020204" pitchFamily="66" charset="0"/>
              </a:rPr>
              <a:t>Write a definition for the terms </a:t>
            </a:r>
            <a:r>
              <a:rPr lang="en-GB" b="1" dirty="0">
                <a:latin typeface="Comic Sans MS" panose="030F0702030302020204" pitchFamily="66" charset="0"/>
              </a:rPr>
              <a:t>oxidation </a:t>
            </a:r>
            <a:r>
              <a:rPr lang="en-GB" dirty="0">
                <a:latin typeface="Comic Sans MS" panose="030F0702030302020204" pitchFamily="66" charset="0"/>
              </a:rPr>
              <a:t>and</a:t>
            </a:r>
            <a:r>
              <a:rPr lang="en-GB" b="1" dirty="0">
                <a:latin typeface="Comic Sans MS" panose="030F0702030302020204" pitchFamily="66" charset="0"/>
              </a:rPr>
              <a:t> reduction</a:t>
            </a:r>
            <a:r>
              <a:rPr lang="en-GB" dirty="0">
                <a:latin typeface="Comic Sans MS" panose="030F0702030302020204" pitchFamily="66" charset="0"/>
              </a:rPr>
              <a:t>. </a:t>
            </a:r>
          </a:p>
          <a:p>
            <a:pPr marL="514350" indent="-514350">
              <a:buFont typeface="+mj-lt"/>
              <a:buAutoNum type="arabicPeriod"/>
            </a:pPr>
            <a:r>
              <a:rPr lang="en-GB" dirty="0">
                <a:latin typeface="Comic Sans MS" panose="030F0702030302020204" pitchFamily="66" charset="0"/>
              </a:rPr>
              <a:t>Complete the exercise to identify oxidising and reducing agents. </a:t>
            </a:r>
          </a:p>
          <a:p>
            <a:pPr marL="0" indent="0">
              <a:buNone/>
            </a:pPr>
            <a:r>
              <a:rPr lang="en-GB" dirty="0">
                <a:latin typeface="Comic Sans MS" panose="030F0702030302020204" pitchFamily="66" charset="0"/>
              </a:rPr>
              <a:t>For each example below state;</a:t>
            </a:r>
          </a:p>
          <a:p>
            <a:pPr lvl="0"/>
            <a:r>
              <a:rPr lang="en-GB" dirty="0">
                <a:latin typeface="Comic Sans MS" panose="030F0702030302020204" pitchFamily="66" charset="0"/>
              </a:rPr>
              <a:t>the </a:t>
            </a:r>
            <a:r>
              <a:rPr lang="en-GB" b="1" dirty="0">
                <a:latin typeface="Comic Sans MS" panose="030F0702030302020204" pitchFamily="66" charset="0"/>
              </a:rPr>
              <a:t>oxidising agent</a:t>
            </a:r>
            <a:r>
              <a:rPr lang="en-GB" dirty="0">
                <a:latin typeface="Comic Sans MS" panose="030F0702030302020204" pitchFamily="66" charset="0"/>
              </a:rPr>
              <a:t> </a:t>
            </a:r>
          </a:p>
          <a:p>
            <a:pPr lvl="0"/>
            <a:r>
              <a:rPr lang="en-GB" dirty="0">
                <a:latin typeface="Comic Sans MS" panose="030F0702030302020204" pitchFamily="66" charset="0"/>
              </a:rPr>
              <a:t>the </a:t>
            </a:r>
            <a:r>
              <a:rPr lang="en-GB" b="1" dirty="0">
                <a:latin typeface="Comic Sans MS" panose="030F0702030302020204" pitchFamily="66" charset="0"/>
              </a:rPr>
              <a:t>reducing agent</a:t>
            </a:r>
            <a:endParaRPr lang="en-GB" dirty="0">
              <a:latin typeface="Comic Sans MS" panose="030F0702030302020204" pitchFamily="66" charset="0"/>
            </a:endParaRPr>
          </a:p>
          <a:p>
            <a:pPr lvl="0"/>
            <a:r>
              <a:rPr lang="en-GB" dirty="0">
                <a:latin typeface="Comic Sans MS" panose="030F0702030302020204" pitchFamily="66" charset="0"/>
              </a:rPr>
              <a:t>what has been </a:t>
            </a:r>
            <a:r>
              <a:rPr lang="en-GB" b="1" dirty="0">
                <a:latin typeface="Comic Sans MS" panose="030F0702030302020204" pitchFamily="66" charset="0"/>
              </a:rPr>
              <a:t>reduced</a:t>
            </a:r>
            <a:r>
              <a:rPr lang="en-GB" dirty="0">
                <a:latin typeface="Comic Sans MS" panose="030F0702030302020204" pitchFamily="66" charset="0"/>
              </a:rPr>
              <a:t> </a:t>
            </a:r>
          </a:p>
          <a:p>
            <a:pPr lvl="0"/>
            <a:r>
              <a:rPr lang="en-GB" dirty="0">
                <a:latin typeface="Comic Sans MS" panose="030F0702030302020204" pitchFamily="66" charset="0"/>
              </a:rPr>
              <a:t>what has been </a:t>
            </a:r>
            <a:r>
              <a:rPr lang="en-GB" b="1" dirty="0">
                <a:latin typeface="Comic Sans MS" panose="030F0702030302020204" pitchFamily="66" charset="0"/>
              </a:rPr>
              <a:t>oxidised</a:t>
            </a:r>
            <a:r>
              <a:rPr lang="en-GB" dirty="0">
                <a:latin typeface="Comic Sans MS" panose="030F0702030302020204" pitchFamily="66" charset="0"/>
              </a:rPr>
              <a:t> </a:t>
            </a:r>
          </a:p>
          <a:p>
            <a:pPr lvl="0"/>
            <a:endParaRPr lang="en-GB" dirty="0">
              <a:latin typeface="Comic Sans MS" panose="030F0702030302020204" pitchFamily="66" charset="0"/>
            </a:endParaRPr>
          </a:p>
          <a:p>
            <a:pPr marL="0" indent="0">
              <a:buNone/>
            </a:pPr>
            <a:r>
              <a:rPr lang="en-GB" b="1" dirty="0">
                <a:latin typeface="Comic Sans MS" panose="030F0702030302020204" pitchFamily="66" charset="0"/>
              </a:rPr>
              <a:t>a) the thermite reaction</a:t>
            </a:r>
            <a:endParaRPr lang="en-GB" dirty="0">
              <a:latin typeface="Comic Sans MS" panose="030F0702030302020204" pitchFamily="66" charset="0"/>
            </a:endParaRPr>
          </a:p>
          <a:p>
            <a:pPr marL="0" indent="0">
              <a:buNone/>
            </a:pPr>
            <a:r>
              <a:rPr lang="en-GB" dirty="0">
                <a:latin typeface="Comic Sans MS" panose="030F0702030302020204" pitchFamily="66" charset="0"/>
              </a:rPr>
              <a:t>aluminium + iron oxide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iron + aluminium oxide</a:t>
            </a:r>
          </a:p>
          <a:p>
            <a:pPr marL="0" indent="0">
              <a:buNone/>
            </a:pPr>
            <a:r>
              <a:rPr lang="en-GB" b="1" dirty="0">
                <a:latin typeface="Comic Sans MS" panose="030F0702030302020204" pitchFamily="66" charset="0"/>
              </a:rPr>
              <a:t>b) roasting the ore tin sulphide in air</a:t>
            </a:r>
            <a:endParaRPr lang="en-GB" dirty="0">
              <a:latin typeface="Comic Sans MS" panose="030F0702030302020204" pitchFamily="66" charset="0"/>
            </a:endParaRPr>
          </a:p>
          <a:p>
            <a:pPr marL="0" indent="0">
              <a:buNone/>
            </a:pPr>
            <a:r>
              <a:rPr lang="en-GB" dirty="0">
                <a:latin typeface="Comic Sans MS" panose="030F0702030302020204" pitchFamily="66" charset="0"/>
              </a:rPr>
              <a:t>tin sulphide + oxygen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tin oxide + sulphur dioxide</a:t>
            </a:r>
          </a:p>
          <a:p>
            <a:pPr marL="0" indent="0">
              <a:buNone/>
            </a:pPr>
            <a:r>
              <a:rPr lang="en-GB" b="1" dirty="0">
                <a:latin typeface="Comic Sans MS" panose="030F0702030302020204" pitchFamily="66" charset="0"/>
              </a:rPr>
              <a:t>c) smelting tin oxide with coke</a:t>
            </a:r>
            <a:endParaRPr lang="en-GB" dirty="0">
              <a:latin typeface="Comic Sans MS" panose="030F0702030302020204" pitchFamily="66" charset="0"/>
            </a:endParaRPr>
          </a:p>
          <a:p>
            <a:pPr marL="0" indent="0">
              <a:buNone/>
            </a:pPr>
            <a:r>
              <a:rPr lang="en-GB" dirty="0">
                <a:latin typeface="Comic Sans MS" panose="030F0702030302020204" pitchFamily="66" charset="0"/>
              </a:rPr>
              <a:t>tin oxide + carbon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tin + carbon monoxide</a:t>
            </a:r>
          </a:p>
          <a:p>
            <a:pPr marL="0" indent="0">
              <a:buNone/>
            </a:pPr>
            <a:r>
              <a:rPr lang="en-GB" b="1" dirty="0">
                <a:latin typeface="Comic Sans MS" panose="030F0702030302020204" pitchFamily="66" charset="0"/>
              </a:rPr>
              <a:t>d) roasting the ore copper sulphide in air</a:t>
            </a:r>
            <a:endParaRPr lang="en-GB" dirty="0">
              <a:latin typeface="Comic Sans MS" panose="030F0702030302020204" pitchFamily="66" charset="0"/>
            </a:endParaRPr>
          </a:p>
          <a:p>
            <a:pPr marL="0" indent="0">
              <a:buNone/>
            </a:pPr>
            <a:r>
              <a:rPr lang="en-GB" dirty="0">
                <a:latin typeface="Comic Sans MS" panose="030F0702030302020204" pitchFamily="66" charset="0"/>
              </a:rPr>
              <a:t>2CuS(s) + 3O</a:t>
            </a:r>
            <a:r>
              <a:rPr lang="en-GB" baseline="-25000" dirty="0">
                <a:latin typeface="Comic Sans MS" panose="030F0702030302020204" pitchFamily="66" charset="0"/>
              </a:rPr>
              <a:t>2</a:t>
            </a:r>
            <a:r>
              <a:rPr lang="en-GB" dirty="0">
                <a:latin typeface="Comic Sans MS" panose="030F0702030302020204" pitchFamily="66" charset="0"/>
              </a:rPr>
              <a:t>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2CuO(s) + 2SO</a:t>
            </a:r>
            <a:r>
              <a:rPr lang="en-GB" baseline="-25000" dirty="0">
                <a:latin typeface="Comic Sans MS" panose="030F0702030302020204" pitchFamily="66" charset="0"/>
              </a:rPr>
              <a:t>2</a:t>
            </a:r>
            <a:r>
              <a:rPr lang="en-GB" dirty="0">
                <a:latin typeface="Comic Sans MS" panose="030F0702030302020204" pitchFamily="66" charset="0"/>
              </a:rPr>
              <a:t>(g)</a:t>
            </a:r>
          </a:p>
          <a:p>
            <a:pPr marL="514350" indent="-514350">
              <a:buFont typeface="+mj-lt"/>
              <a:buAutoNum type="arabicPeriod"/>
            </a:pPr>
            <a:endParaRPr lang="en-GB" dirty="0">
              <a:latin typeface="Comic Sans MS" panose="030F0702030302020204" pitchFamily="66" charset="0"/>
            </a:endParaRPr>
          </a:p>
        </p:txBody>
      </p:sp>
      <p:sp>
        <p:nvSpPr>
          <p:cNvPr id="4" name="TextBox 3"/>
          <p:cNvSpPr txBox="1"/>
          <p:nvPr/>
        </p:nvSpPr>
        <p:spPr>
          <a:xfrm>
            <a:off x="8100811" y="2859110"/>
            <a:ext cx="3451538" cy="923330"/>
          </a:xfrm>
          <a:prstGeom prst="rect">
            <a:avLst/>
          </a:prstGeom>
          <a:noFill/>
        </p:spPr>
        <p:txBody>
          <a:bodyPr wrap="square" rtlCol="0">
            <a:spAutoFit/>
          </a:bodyPr>
          <a:lstStyle/>
          <a:p>
            <a:r>
              <a:rPr lang="en-GB" b="1" dirty="0">
                <a:solidFill>
                  <a:srgbClr val="FF0000"/>
                </a:solidFill>
              </a:rPr>
              <a:t>RESOURCES</a:t>
            </a:r>
          </a:p>
          <a:p>
            <a:r>
              <a:rPr lang="en-GB" dirty="0">
                <a:hlinkClick r:id="rId2"/>
              </a:rPr>
              <a:t>https://www.chemguide.co.uk/</a:t>
            </a:r>
            <a:endParaRPr lang="en-GB" dirty="0"/>
          </a:p>
          <a:p>
            <a:endParaRPr lang="en-GB" dirty="0"/>
          </a:p>
        </p:txBody>
      </p:sp>
    </p:spTree>
    <p:extLst>
      <p:ext uri="{BB962C8B-B14F-4D97-AF65-F5344CB8AC3E}">
        <p14:creationId xmlns:p14="http://schemas.microsoft.com/office/powerpoint/2010/main" val="3878950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BAFC0-1499-B816-1D39-C14D6F61902B}"/>
              </a:ext>
            </a:extLst>
          </p:cNvPr>
          <p:cNvSpPr>
            <a:spLocks noGrp="1"/>
          </p:cNvSpPr>
          <p:nvPr>
            <p:ph type="title"/>
          </p:nvPr>
        </p:nvSpPr>
        <p:spPr/>
        <p:txBody>
          <a:bodyPr/>
          <a:lstStyle/>
          <a:p>
            <a:r>
              <a:rPr lang="en-GB" dirty="0">
                <a:highlight>
                  <a:srgbClr val="FFFF00"/>
                </a:highlight>
              </a:rPr>
              <a:t>Oxidising agent </a:t>
            </a:r>
            <a:r>
              <a:rPr lang="en-GB" dirty="0">
                <a:highlight>
                  <a:srgbClr val="FF00FF"/>
                </a:highlight>
              </a:rPr>
              <a:t>reducing agent </a:t>
            </a:r>
          </a:p>
        </p:txBody>
      </p:sp>
      <p:sp>
        <p:nvSpPr>
          <p:cNvPr id="3" name="Content Placeholder 2">
            <a:extLst>
              <a:ext uri="{FF2B5EF4-FFF2-40B4-BE49-F238E27FC236}">
                <a16:creationId xmlns:a16="http://schemas.microsoft.com/office/drawing/2014/main" id="{769E3494-AFFC-4419-4FE2-16E54735723E}"/>
              </a:ext>
            </a:extLst>
          </p:cNvPr>
          <p:cNvSpPr>
            <a:spLocks noGrp="1"/>
          </p:cNvSpPr>
          <p:nvPr>
            <p:ph idx="1"/>
          </p:nvPr>
        </p:nvSpPr>
        <p:spPr/>
        <p:txBody>
          <a:bodyPr/>
          <a:lstStyle/>
          <a:p>
            <a:pPr marL="0" indent="0">
              <a:buNone/>
            </a:pPr>
            <a:r>
              <a:rPr lang="en-GB" b="1" dirty="0">
                <a:latin typeface="Comic Sans MS" panose="030F0702030302020204" pitchFamily="66" charset="0"/>
              </a:rPr>
              <a:t>a) the thermite reaction</a:t>
            </a:r>
            <a:endParaRPr lang="en-GB" dirty="0">
              <a:latin typeface="Comic Sans MS" panose="030F0702030302020204" pitchFamily="66" charset="0"/>
            </a:endParaRPr>
          </a:p>
          <a:p>
            <a:pPr marL="0" indent="0">
              <a:buNone/>
            </a:pPr>
            <a:r>
              <a:rPr lang="en-GB" dirty="0">
                <a:highlight>
                  <a:srgbClr val="FF00FF"/>
                </a:highlight>
                <a:latin typeface="Comic Sans MS" panose="030F0702030302020204" pitchFamily="66" charset="0"/>
              </a:rPr>
              <a:t>aluminium </a:t>
            </a:r>
            <a:r>
              <a:rPr lang="en-GB" dirty="0">
                <a:latin typeface="Comic Sans MS" panose="030F0702030302020204" pitchFamily="66" charset="0"/>
              </a:rPr>
              <a:t>+ </a:t>
            </a:r>
            <a:r>
              <a:rPr lang="en-GB" dirty="0">
                <a:highlight>
                  <a:srgbClr val="FFFF00"/>
                </a:highlight>
                <a:latin typeface="Comic Sans MS" panose="030F0702030302020204" pitchFamily="66" charset="0"/>
              </a:rPr>
              <a:t>iron </a:t>
            </a:r>
            <a:r>
              <a:rPr lang="en-GB" dirty="0">
                <a:latin typeface="Comic Sans MS" panose="030F0702030302020204" pitchFamily="66" charset="0"/>
              </a:rPr>
              <a:t>oxide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iron + aluminium oxide</a:t>
            </a:r>
          </a:p>
          <a:p>
            <a:pPr marL="0" indent="0">
              <a:buNone/>
            </a:pPr>
            <a:r>
              <a:rPr lang="en-GB" b="1" dirty="0">
                <a:latin typeface="Comic Sans MS" panose="030F0702030302020204" pitchFamily="66" charset="0"/>
              </a:rPr>
              <a:t>b) roasting the ore tin sulphide in air</a:t>
            </a:r>
            <a:endParaRPr lang="en-GB" dirty="0">
              <a:latin typeface="Comic Sans MS" panose="030F0702030302020204" pitchFamily="66" charset="0"/>
            </a:endParaRPr>
          </a:p>
          <a:p>
            <a:pPr marL="0" indent="0">
              <a:buNone/>
            </a:pPr>
            <a:r>
              <a:rPr lang="en-GB" dirty="0">
                <a:highlight>
                  <a:srgbClr val="FF00FF"/>
                </a:highlight>
                <a:latin typeface="Comic Sans MS" panose="030F0702030302020204" pitchFamily="66" charset="0"/>
              </a:rPr>
              <a:t>tin </a:t>
            </a:r>
            <a:r>
              <a:rPr lang="en-GB" dirty="0">
                <a:latin typeface="Comic Sans MS" panose="030F0702030302020204" pitchFamily="66" charset="0"/>
              </a:rPr>
              <a:t>sulphide + </a:t>
            </a:r>
            <a:r>
              <a:rPr lang="en-GB" dirty="0">
                <a:highlight>
                  <a:srgbClr val="FFFF00"/>
                </a:highlight>
                <a:latin typeface="Comic Sans MS" panose="030F0702030302020204" pitchFamily="66" charset="0"/>
              </a:rPr>
              <a:t>oxygen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tin oxide + sulphur dioxide</a:t>
            </a:r>
          </a:p>
          <a:p>
            <a:pPr marL="0" indent="0">
              <a:buNone/>
            </a:pPr>
            <a:r>
              <a:rPr lang="en-GB" b="1" dirty="0">
                <a:latin typeface="Comic Sans MS" panose="030F0702030302020204" pitchFamily="66" charset="0"/>
              </a:rPr>
              <a:t>c) smelting tin oxide with coke</a:t>
            </a:r>
            <a:endParaRPr lang="en-GB" dirty="0">
              <a:latin typeface="Comic Sans MS" panose="030F0702030302020204" pitchFamily="66" charset="0"/>
            </a:endParaRPr>
          </a:p>
          <a:p>
            <a:pPr marL="0" indent="0">
              <a:buNone/>
            </a:pPr>
            <a:r>
              <a:rPr lang="en-GB" dirty="0">
                <a:highlight>
                  <a:srgbClr val="FF00FF"/>
                </a:highlight>
                <a:latin typeface="Comic Sans MS" panose="030F0702030302020204" pitchFamily="66" charset="0"/>
              </a:rPr>
              <a:t>tin</a:t>
            </a:r>
            <a:r>
              <a:rPr lang="en-GB" dirty="0">
                <a:latin typeface="Comic Sans MS" panose="030F0702030302020204" pitchFamily="66" charset="0"/>
              </a:rPr>
              <a:t> oxide + </a:t>
            </a:r>
            <a:r>
              <a:rPr lang="en-GB" dirty="0">
                <a:highlight>
                  <a:srgbClr val="FFFF00"/>
                </a:highlight>
                <a:latin typeface="Comic Sans MS" panose="030F0702030302020204" pitchFamily="66" charset="0"/>
              </a:rPr>
              <a:t>carbon</a:t>
            </a:r>
            <a:r>
              <a:rPr lang="en-GB" dirty="0">
                <a:latin typeface="Comic Sans MS" panose="030F0702030302020204" pitchFamily="66" charset="0"/>
              </a:rPr>
              <a:t>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tin + carbon monoxide</a:t>
            </a:r>
          </a:p>
          <a:p>
            <a:pPr marL="0" indent="0">
              <a:buNone/>
            </a:pPr>
            <a:r>
              <a:rPr lang="en-GB" b="1" dirty="0">
                <a:latin typeface="Comic Sans MS" panose="030F0702030302020204" pitchFamily="66" charset="0"/>
              </a:rPr>
              <a:t>d) roasting the ore copper sulphide in air</a:t>
            </a:r>
            <a:endParaRPr lang="en-GB" dirty="0">
              <a:latin typeface="Comic Sans MS" panose="030F0702030302020204" pitchFamily="66" charset="0"/>
            </a:endParaRPr>
          </a:p>
          <a:p>
            <a:pPr marL="0" indent="0">
              <a:buNone/>
            </a:pPr>
            <a:r>
              <a:rPr lang="en-GB" dirty="0">
                <a:latin typeface="Comic Sans MS" panose="030F0702030302020204" pitchFamily="66" charset="0"/>
              </a:rPr>
              <a:t>2</a:t>
            </a:r>
            <a:r>
              <a:rPr lang="en-GB" dirty="0">
                <a:highlight>
                  <a:srgbClr val="FF00FF"/>
                </a:highlight>
                <a:latin typeface="Comic Sans MS" panose="030F0702030302020204" pitchFamily="66" charset="0"/>
              </a:rPr>
              <a:t>Cu</a:t>
            </a:r>
            <a:r>
              <a:rPr lang="en-GB" dirty="0">
                <a:latin typeface="Comic Sans MS" panose="030F0702030302020204" pitchFamily="66" charset="0"/>
              </a:rPr>
              <a:t>S(s) + 3</a:t>
            </a:r>
            <a:r>
              <a:rPr lang="en-GB" dirty="0">
                <a:highlight>
                  <a:srgbClr val="FFFF00"/>
                </a:highlight>
                <a:latin typeface="Comic Sans MS" panose="030F0702030302020204" pitchFamily="66" charset="0"/>
              </a:rPr>
              <a:t>O</a:t>
            </a:r>
            <a:r>
              <a:rPr lang="en-GB" baseline="-25000" dirty="0">
                <a:highlight>
                  <a:srgbClr val="FFFF00"/>
                </a:highlight>
                <a:latin typeface="Comic Sans MS" panose="030F0702030302020204" pitchFamily="66" charset="0"/>
              </a:rPr>
              <a:t>2</a:t>
            </a:r>
            <a:r>
              <a:rPr lang="en-GB" dirty="0">
                <a:latin typeface="Comic Sans MS" panose="030F0702030302020204" pitchFamily="66" charset="0"/>
              </a:rPr>
              <a:t> </a:t>
            </a:r>
            <a:r>
              <a:rPr lang="en-GB" dirty="0">
                <a:latin typeface="Comic Sans MS" panose="030F0702030302020204" pitchFamily="66" charset="0"/>
                <a:sym typeface="Wingdings" panose="05000000000000000000" pitchFamily="2" charset="2"/>
              </a:rPr>
              <a:t> </a:t>
            </a:r>
            <a:r>
              <a:rPr lang="en-GB" dirty="0">
                <a:latin typeface="Comic Sans MS" panose="030F0702030302020204" pitchFamily="66" charset="0"/>
              </a:rPr>
              <a:t>2CuO(s) + 2SO</a:t>
            </a:r>
            <a:r>
              <a:rPr lang="en-GB" baseline="-25000" dirty="0">
                <a:latin typeface="Comic Sans MS" panose="030F0702030302020204" pitchFamily="66" charset="0"/>
              </a:rPr>
              <a:t>2</a:t>
            </a:r>
            <a:r>
              <a:rPr lang="en-GB" dirty="0">
                <a:latin typeface="Comic Sans MS" panose="030F0702030302020204" pitchFamily="66" charset="0"/>
              </a:rPr>
              <a:t>(g)</a:t>
            </a:r>
          </a:p>
          <a:p>
            <a:endParaRPr lang="en-GB" dirty="0"/>
          </a:p>
        </p:txBody>
      </p:sp>
    </p:spTree>
    <p:extLst>
      <p:ext uri="{BB962C8B-B14F-4D97-AF65-F5344CB8AC3E}">
        <p14:creationId xmlns:p14="http://schemas.microsoft.com/office/powerpoint/2010/main" val="1121384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66670"/>
            <a:ext cx="10515600" cy="5610293"/>
          </a:xfrm>
        </p:spPr>
        <p:txBody>
          <a:bodyPr>
            <a:normAutofit fontScale="85000" lnSpcReduction="20000"/>
          </a:bodyPr>
          <a:lstStyle/>
          <a:p>
            <a:pPr marL="0" indent="0">
              <a:buNone/>
            </a:pPr>
            <a:r>
              <a:rPr lang="en-GB" b="1" dirty="0">
                <a:latin typeface="Comic Sans MS" panose="030F0702030302020204" pitchFamily="66" charset="0"/>
              </a:rPr>
              <a:t>Dear Y11 student,</a:t>
            </a:r>
            <a:endParaRPr lang="en-GB" dirty="0">
              <a:latin typeface="Comic Sans MS" panose="030F0702030302020204" pitchFamily="66" charset="0"/>
            </a:endParaRPr>
          </a:p>
          <a:p>
            <a:pPr marL="0" indent="0">
              <a:buNone/>
            </a:pPr>
            <a:r>
              <a:rPr lang="en-GB" b="1" dirty="0">
                <a:latin typeface="Comic Sans MS" panose="030F0702030302020204" pitchFamily="66" charset="0"/>
              </a:rPr>
              <a:t>Well-done on completing all of your exams. To make sure you are ready and prepared for your A-levels please work through the following tasks in the bridging work </a:t>
            </a:r>
            <a:endParaRPr lang="en-GB" dirty="0">
              <a:latin typeface="Comic Sans MS" panose="030F0702030302020204" pitchFamily="66" charset="0"/>
            </a:endParaRPr>
          </a:p>
          <a:p>
            <a:pPr marL="0" indent="0">
              <a:buNone/>
            </a:pPr>
            <a:r>
              <a:rPr lang="en-GB" b="1" dirty="0">
                <a:latin typeface="Comic Sans MS" panose="030F0702030302020204" pitchFamily="66" charset="0"/>
              </a:rPr>
              <a:t>The 4 units you will study in the first year of A level Chemistry are:</a:t>
            </a:r>
            <a:endParaRPr lang="en-GB" dirty="0">
              <a:latin typeface="Comic Sans MS" panose="030F0702030302020204" pitchFamily="66" charset="0"/>
            </a:endParaRPr>
          </a:p>
          <a:p>
            <a:r>
              <a:rPr lang="en-GB" dirty="0">
                <a:latin typeface="Comic Sans MS" panose="030F0702030302020204" pitchFamily="66" charset="0"/>
              </a:rPr>
              <a:t>Module 1 – Development of practical skills in chemistry </a:t>
            </a:r>
          </a:p>
          <a:p>
            <a:r>
              <a:rPr lang="en-GB" dirty="0">
                <a:latin typeface="Comic Sans MS" panose="030F0702030302020204" pitchFamily="66" charset="0"/>
              </a:rPr>
              <a:t>Module 2 – Foundations in chemistry </a:t>
            </a:r>
          </a:p>
          <a:p>
            <a:r>
              <a:rPr lang="en-GB" dirty="0">
                <a:latin typeface="Comic Sans MS" panose="030F0702030302020204" pitchFamily="66" charset="0"/>
              </a:rPr>
              <a:t>Module 3 – Periodic table and energy </a:t>
            </a:r>
          </a:p>
          <a:p>
            <a:r>
              <a:rPr lang="en-GB" dirty="0">
                <a:latin typeface="Comic Sans MS" panose="030F0702030302020204" pitchFamily="66" charset="0"/>
              </a:rPr>
              <a:t>Module 4 – Core organic chemistry</a:t>
            </a:r>
          </a:p>
          <a:p>
            <a:endParaRPr lang="en-GB" dirty="0">
              <a:latin typeface="Comic Sans MS" panose="030F0702030302020204" pitchFamily="66" charset="0"/>
            </a:endParaRPr>
          </a:p>
          <a:p>
            <a:pPr marL="0" indent="0">
              <a:buNone/>
            </a:pPr>
            <a:r>
              <a:rPr lang="en-GB" dirty="0">
                <a:latin typeface="Comic Sans MS" panose="030F0702030302020204" pitchFamily="66" charset="0"/>
              </a:rPr>
              <a:t>You can find out more about the A level specification using the link below:</a:t>
            </a:r>
          </a:p>
          <a:p>
            <a:endParaRPr lang="en-GB" dirty="0">
              <a:latin typeface="Comic Sans MS" panose="030F0702030302020204" pitchFamily="66" charset="0"/>
            </a:endParaRPr>
          </a:p>
          <a:p>
            <a:pPr marL="0" indent="0">
              <a:buNone/>
            </a:pPr>
            <a:r>
              <a:rPr lang="en-GB" u="sng" dirty="0">
                <a:latin typeface="Comic Sans MS" panose="030F0702030302020204" pitchFamily="66" charset="0"/>
                <a:hlinkClick r:id="rId2"/>
              </a:rPr>
              <a:t>https://www.ocr.org.uk/Images/171750-specification-accredited-as-level-gce-chemistry-a-h032.pdf</a:t>
            </a:r>
            <a:endParaRPr lang="en-GB" dirty="0">
              <a:latin typeface="Comic Sans MS" panose="030F0702030302020204" pitchFamily="66" charset="0"/>
            </a:endParaRPr>
          </a:p>
          <a:p>
            <a:endParaRPr lang="en-GB" dirty="0">
              <a:latin typeface="Comic Sans MS" panose="030F0702030302020204" pitchFamily="66" charset="0"/>
            </a:endParaRPr>
          </a:p>
        </p:txBody>
      </p:sp>
    </p:spTree>
    <p:extLst>
      <p:ext uri="{BB962C8B-B14F-4D97-AF65-F5344CB8AC3E}">
        <p14:creationId xmlns:p14="http://schemas.microsoft.com/office/powerpoint/2010/main" val="3018717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latin typeface="Comic Sans MS" panose="030F0702030302020204" pitchFamily="66" charset="0"/>
              </a:rPr>
              <a:t>Between now and the start of Sixth Form in September, you should aim to complete the pack of tasks below.  After completing this pack you will have refreshed your knowledge and understanding of the basic concepts of Chemistry that you covered during your GCSE programme so you will be more confident tackling the Advanced course.</a:t>
            </a:r>
          </a:p>
          <a:p>
            <a:pPr marL="0" indent="0">
              <a:buNone/>
            </a:pPr>
            <a:endParaRPr lang="en-GB" dirty="0">
              <a:latin typeface="Comic Sans MS" panose="030F0702030302020204" pitchFamily="66" charset="0"/>
            </a:endParaRPr>
          </a:p>
        </p:txBody>
      </p:sp>
    </p:spTree>
    <p:extLst>
      <p:ext uri="{BB962C8B-B14F-4D97-AF65-F5344CB8AC3E}">
        <p14:creationId xmlns:p14="http://schemas.microsoft.com/office/powerpoint/2010/main" val="36975532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82580"/>
            <a:ext cx="10515600" cy="5494383"/>
          </a:xfrm>
        </p:spPr>
        <p:txBody>
          <a:bodyPr>
            <a:normAutofit fontScale="92500" lnSpcReduction="20000"/>
          </a:bodyPr>
          <a:lstStyle/>
          <a:p>
            <a:pPr marL="0" indent="0">
              <a:buNone/>
            </a:pPr>
            <a:r>
              <a:rPr lang="en-GB" b="1" dirty="0">
                <a:latin typeface="Comic Sans MS" panose="030F0702030302020204" pitchFamily="66" charset="0"/>
              </a:rPr>
              <a:t>Assessment Objectives</a:t>
            </a:r>
            <a:endParaRPr lang="en-GB" dirty="0">
              <a:latin typeface="Comic Sans MS" panose="030F0702030302020204" pitchFamily="66" charset="0"/>
            </a:endParaRPr>
          </a:p>
          <a:p>
            <a:r>
              <a:rPr lang="en-GB" dirty="0">
                <a:latin typeface="Comic Sans MS" panose="030F0702030302020204" pitchFamily="66" charset="0"/>
              </a:rPr>
              <a:t>You should be able to:</a:t>
            </a:r>
          </a:p>
          <a:p>
            <a:pPr lvl="0"/>
            <a:r>
              <a:rPr lang="en-GB" dirty="0">
                <a:latin typeface="Comic Sans MS" panose="030F0702030302020204" pitchFamily="66" charset="0"/>
              </a:rPr>
              <a:t>write balanced chemical equations for reactions</a:t>
            </a:r>
          </a:p>
          <a:p>
            <a:pPr lvl="0"/>
            <a:r>
              <a:rPr lang="en-GB" dirty="0">
                <a:latin typeface="Comic Sans MS" panose="030F0702030302020204" pitchFamily="66" charset="0"/>
              </a:rPr>
              <a:t>carry out mole calculations to work out relative atomic mass, molar volumes, concentrations</a:t>
            </a:r>
          </a:p>
          <a:p>
            <a:pPr lvl="0"/>
            <a:r>
              <a:rPr lang="en-GB" dirty="0">
                <a:latin typeface="Comic Sans MS" panose="030F0702030302020204" pitchFamily="66" charset="0"/>
              </a:rPr>
              <a:t>describe the arrangement of particles in the atom</a:t>
            </a:r>
          </a:p>
          <a:p>
            <a:pPr lvl="0"/>
            <a:r>
              <a:rPr lang="en-GB" dirty="0">
                <a:latin typeface="Comic Sans MS" panose="030F0702030302020204" pitchFamily="66" charset="0"/>
              </a:rPr>
              <a:t>describe the trends of reactions of groups in the periodic table</a:t>
            </a:r>
          </a:p>
          <a:p>
            <a:pPr lvl="0"/>
            <a:r>
              <a:rPr lang="en-GB" dirty="0">
                <a:latin typeface="Comic Sans MS" panose="030F0702030302020204" pitchFamily="66" charset="0"/>
              </a:rPr>
              <a:t>identify oxidation and reduction reactions</a:t>
            </a:r>
          </a:p>
          <a:p>
            <a:pPr lvl="0"/>
            <a:r>
              <a:rPr lang="en-GB" dirty="0">
                <a:latin typeface="Comic Sans MS" panose="030F0702030302020204" pitchFamily="66" charset="0"/>
              </a:rPr>
              <a:t>recognise simple organic molecules and be able to draw structures of alkanes and alkenes</a:t>
            </a:r>
          </a:p>
          <a:p>
            <a:pPr lvl="0"/>
            <a:r>
              <a:rPr lang="en-GB" dirty="0">
                <a:latin typeface="Comic Sans MS" panose="030F0702030302020204" pitchFamily="66" charset="0"/>
              </a:rPr>
              <a:t>describe chemical reactions as endothermic or exothermic and draw energy level diagrams</a:t>
            </a:r>
          </a:p>
          <a:p>
            <a:pPr lvl="0"/>
            <a:r>
              <a:rPr lang="en-GB" dirty="0">
                <a:latin typeface="Comic Sans MS" panose="030F0702030302020204" pitchFamily="66" charset="0"/>
              </a:rPr>
              <a:t>explain the difference between ionic and covalent bonding and draw dot and cross diagrams</a:t>
            </a:r>
          </a:p>
          <a:p>
            <a:endParaRPr lang="en-GB" dirty="0">
              <a:latin typeface="Comic Sans MS" panose="030F0702030302020204" pitchFamily="66" charset="0"/>
            </a:endParaRPr>
          </a:p>
        </p:txBody>
      </p:sp>
    </p:spTree>
    <p:extLst>
      <p:ext uri="{BB962C8B-B14F-4D97-AF65-F5344CB8AC3E}">
        <p14:creationId xmlns:p14="http://schemas.microsoft.com/office/powerpoint/2010/main" val="30756756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B7940F3D-4558-4DFD-ABAF-69A0A01B1AD2}"/>
              </a:ext>
            </a:extLst>
          </p:cNvPr>
          <p:cNvSpPr>
            <a:spLocks noGrp="1" noChangeArrowheads="1"/>
          </p:cNvSpPr>
          <p:nvPr>
            <p:ph type="title"/>
          </p:nvPr>
        </p:nvSpPr>
        <p:spPr/>
        <p:txBody>
          <a:bodyPr/>
          <a:lstStyle/>
          <a:p>
            <a:r>
              <a:rPr lang="en-US" altLang="en-US" dirty="0">
                <a:latin typeface="Comic Sans MS" panose="030F0702030302020204" pitchFamily="66" charset="0"/>
              </a:rPr>
              <a:t>Group 1</a:t>
            </a:r>
            <a:endParaRPr lang="en-GB" altLang="en-US" dirty="0">
              <a:latin typeface="Comic Sans MS" panose="030F0702030302020204" pitchFamily="66" charset="0"/>
            </a:endParaRPr>
          </a:p>
        </p:txBody>
      </p:sp>
      <p:sp>
        <p:nvSpPr>
          <p:cNvPr id="17411" name="Content Placeholder 2">
            <a:extLst>
              <a:ext uri="{FF2B5EF4-FFF2-40B4-BE49-F238E27FC236}">
                <a16:creationId xmlns:a16="http://schemas.microsoft.com/office/drawing/2014/main" id="{669B3CB1-F4AF-4A97-9CB5-3F6F5F93CC1E}"/>
              </a:ext>
            </a:extLst>
          </p:cNvPr>
          <p:cNvSpPr>
            <a:spLocks noGrp="1" noChangeArrowheads="1"/>
          </p:cNvSpPr>
          <p:nvPr>
            <p:ph idx="1"/>
          </p:nvPr>
        </p:nvSpPr>
        <p:spPr/>
        <p:txBody>
          <a:bodyPr/>
          <a:lstStyle/>
          <a:p>
            <a:pPr marL="0" indent="0">
              <a:buNone/>
            </a:pPr>
            <a:r>
              <a:rPr lang="en-US" altLang="en-US" dirty="0">
                <a:latin typeface="Comic Sans MS" panose="030F0702030302020204" pitchFamily="66" charset="0"/>
              </a:rPr>
              <a:t>Increase </a:t>
            </a:r>
            <a:r>
              <a:rPr lang="en-GB" altLang="en-US" dirty="0">
                <a:latin typeface="Comic Sans MS" panose="030F0702030302020204" pitchFamily="66" charset="0"/>
              </a:rPr>
              <a:t>in reactivity</a:t>
            </a:r>
          </a:p>
          <a:p>
            <a:pPr marL="0" indent="0">
              <a:buNone/>
            </a:pPr>
            <a:endParaRPr lang="en-GB" altLang="en-US" dirty="0">
              <a:latin typeface="Comic Sans MS" panose="030F0702030302020204" pitchFamily="66" charset="0"/>
            </a:endParaRPr>
          </a:p>
          <a:p>
            <a:pPr marL="0" indent="0">
              <a:buNone/>
            </a:pPr>
            <a:endParaRPr lang="en-GB" altLang="en-US" dirty="0">
              <a:latin typeface="Comic Sans MS" panose="030F0702030302020204" pitchFamily="66" charset="0"/>
            </a:endParaRPr>
          </a:p>
          <a:p>
            <a:pPr marL="0" indent="0">
              <a:buNone/>
            </a:pPr>
            <a:endParaRPr lang="en-GB" altLang="en-US" dirty="0">
              <a:latin typeface="Comic Sans MS" panose="030F0702030302020204" pitchFamily="66" charset="0"/>
            </a:endParaRPr>
          </a:p>
          <a:p>
            <a:pPr marL="0" indent="0">
              <a:buNone/>
            </a:pPr>
            <a:endParaRPr lang="en-GB" altLang="en-US" dirty="0">
              <a:latin typeface="Comic Sans MS" panose="030F0702030302020204" pitchFamily="66" charset="0"/>
            </a:endParaRPr>
          </a:p>
          <a:p>
            <a:pPr marL="0" indent="0">
              <a:buNone/>
            </a:pPr>
            <a:endParaRPr lang="en-GB" altLang="en-US" dirty="0">
              <a:latin typeface="Comic Sans MS" panose="030F0702030302020204" pitchFamily="66" charset="0"/>
            </a:endParaRPr>
          </a:p>
          <a:p>
            <a:pPr marL="0" indent="0">
              <a:buNone/>
            </a:pPr>
            <a:endParaRPr lang="en-GB" altLang="en-US" dirty="0">
              <a:latin typeface="Comic Sans MS" panose="030F0702030302020204" pitchFamily="66" charset="0"/>
            </a:endParaRPr>
          </a:p>
          <a:p>
            <a:pPr marL="0" indent="0">
              <a:buNone/>
            </a:pPr>
            <a:r>
              <a:rPr lang="en-GB" altLang="en-US" dirty="0">
                <a:latin typeface="Comic Sans MS" panose="030F0702030302020204" pitchFamily="66" charset="0"/>
              </a:rPr>
              <a:t>Why do they increase in reactivity?</a:t>
            </a:r>
            <a:endParaRPr lang="en-US" altLang="en-US" dirty="0">
              <a:latin typeface="Comic Sans MS" panose="030F0702030302020204" pitchFamily="66" charset="0"/>
            </a:endParaRPr>
          </a:p>
        </p:txBody>
      </p:sp>
      <p:pic>
        <p:nvPicPr>
          <p:cNvPr id="17412" name="Picture 3">
            <a:extLst>
              <a:ext uri="{FF2B5EF4-FFF2-40B4-BE49-F238E27FC236}">
                <a16:creationId xmlns:a16="http://schemas.microsoft.com/office/drawing/2014/main" id="{7F9F4E6F-11FD-43AB-A51D-C68E954280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r="18294"/>
          <a:stretch>
            <a:fillRect/>
          </a:stretch>
        </p:blipFill>
        <p:spPr bwMode="auto">
          <a:xfrm>
            <a:off x="6291526" y="949530"/>
            <a:ext cx="4824412" cy="442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Arrow Connector 5">
            <a:extLst>
              <a:ext uri="{FF2B5EF4-FFF2-40B4-BE49-F238E27FC236}">
                <a16:creationId xmlns:a16="http://schemas.microsoft.com/office/drawing/2014/main" id="{DB341228-2452-4B9A-960C-E00A62E3D772}"/>
              </a:ext>
            </a:extLst>
          </p:cNvPr>
          <p:cNvCxnSpPr/>
          <p:nvPr/>
        </p:nvCxnSpPr>
        <p:spPr>
          <a:xfrm>
            <a:off x="1846292" y="3160918"/>
            <a:ext cx="0" cy="1800225"/>
          </a:xfrm>
          <a:prstGeom prst="straightConnector1">
            <a:avLst/>
          </a:prstGeom>
          <a:ln w="38100">
            <a:solidFill>
              <a:schemeClr val="tx1"/>
            </a:solidFill>
            <a:tailEnd type="triangle"/>
          </a:ln>
        </p:spPr>
        <p:style>
          <a:lnRef idx="1">
            <a:schemeClr val="dk1"/>
          </a:lnRef>
          <a:fillRef idx="0">
            <a:schemeClr val="dk1"/>
          </a:fillRef>
          <a:effectRef idx="0">
            <a:schemeClr val="dk1"/>
          </a:effectRef>
          <a:fontRef idx="minor">
            <a:schemeClr val="tx1"/>
          </a:fontRef>
        </p:style>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Content Placeholder 2">
            <a:extLst>
              <a:ext uri="{FF2B5EF4-FFF2-40B4-BE49-F238E27FC236}">
                <a16:creationId xmlns:a16="http://schemas.microsoft.com/office/drawing/2014/main" id="{4C8C5E14-491F-412B-BB82-51A856BA865C}"/>
              </a:ext>
            </a:extLst>
          </p:cNvPr>
          <p:cNvSpPr>
            <a:spLocks noGrp="1" noChangeArrowheads="1"/>
          </p:cNvSpPr>
          <p:nvPr>
            <p:ph idx="1"/>
          </p:nvPr>
        </p:nvSpPr>
        <p:spPr>
          <a:xfrm>
            <a:off x="83890" y="562572"/>
            <a:ext cx="2902591" cy="5732856"/>
          </a:xfrm>
        </p:spPr>
        <p:txBody>
          <a:bodyPr>
            <a:normAutofit fontScale="92500" lnSpcReduction="20000"/>
          </a:bodyPr>
          <a:lstStyle/>
          <a:p>
            <a:r>
              <a:rPr lang="en-US" altLang="en-US" dirty="0">
                <a:latin typeface="Comic Sans MS" panose="030F0702030302020204" pitchFamily="66" charset="0"/>
              </a:rPr>
              <a:t>The larger the atom is the further the outer electron is from the nucleus</a:t>
            </a:r>
          </a:p>
          <a:p>
            <a:endParaRPr lang="en-US" altLang="en-US" dirty="0">
              <a:latin typeface="Comic Sans MS" panose="030F0702030302020204" pitchFamily="66" charset="0"/>
            </a:endParaRPr>
          </a:p>
          <a:p>
            <a:endParaRPr lang="en-US" altLang="en-US" dirty="0">
              <a:latin typeface="Comic Sans MS" panose="030F0702030302020204" pitchFamily="66" charset="0"/>
            </a:endParaRPr>
          </a:p>
          <a:p>
            <a:r>
              <a:rPr lang="en-US" altLang="en-US" dirty="0">
                <a:latin typeface="Comic Sans MS" panose="030F0702030302020204" pitchFamily="66" charset="0"/>
              </a:rPr>
              <a:t>It is easier to lose the outer electron as the attraction between the positive nucleus and the outer electron is weaker (more shielding)</a:t>
            </a:r>
          </a:p>
        </p:txBody>
      </p:sp>
      <p:pic>
        <p:nvPicPr>
          <p:cNvPr id="18436" name="Picture 3">
            <a:extLst>
              <a:ext uri="{FF2B5EF4-FFF2-40B4-BE49-F238E27FC236}">
                <a16:creationId xmlns:a16="http://schemas.microsoft.com/office/drawing/2014/main" id="{A587DC5E-462E-429C-8F93-64C9CF0A98D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46CADBB2-8DFA-40FB-A591-8EEC148C9385}"/>
              </a:ext>
            </a:extLst>
          </p:cNvPr>
          <p:cNvSpPr>
            <a:spLocks noGrp="1" noChangeArrowheads="1"/>
          </p:cNvSpPr>
          <p:nvPr>
            <p:ph type="title"/>
          </p:nvPr>
        </p:nvSpPr>
        <p:spPr/>
        <p:txBody>
          <a:bodyPr/>
          <a:lstStyle/>
          <a:p>
            <a:r>
              <a:rPr lang="en-US" altLang="en-US" dirty="0">
                <a:latin typeface="Comic Sans MS" panose="030F0702030302020204" pitchFamily="66" charset="0"/>
              </a:rPr>
              <a:t>Group 7</a:t>
            </a:r>
            <a:endParaRPr lang="en-GB" altLang="en-US" dirty="0">
              <a:latin typeface="Comic Sans MS" panose="030F0702030302020204" pitchFamily="66" charset="0"/>
            </a:endParaRPr>
          </a:p>
        </p:txBody>
      </p:sp>
      <p:sp>
        <p:nvSpPr>
          <p:cNvPr id="21507" name="Content Placeholder 2">
            <a:extLst>
              <a:ext uri="{FF2B5EF4-FFF2-40B4-BE49-F238E27FC236}">
                <a16:creationId xmlns:a16="http://schemas.microsoft.com/office/drawing/2014/main" id="{B64A9734-F97E-47BC-B0CF-71806553B623}"/>
              </a:ext>
            </a:extLst>
          </p:cNvPr>
          <p:cNvSpPr>
            <a:spLocks noGrp="1" noChangeArrowheads="1"/>
          </p:cNvSpPr>
          <p:nvPr>
            <p:ph idx="1"/>
          </p:nvPr>
        </p:nvSpPr>
        <p:spPr>
          <a:xfrm>
            <a:off x="6291743" y="3604359"/>
            <a:ext cx="5330505" cy="2641382"/>
          </a:xfrm>
        </p:spPr>
        <p:txBody>
          <a:bodyPr/>
          <a:lstStyle/>
          <a:p>
            <a:r>
              <a:rPr lang="en-US" altLang="en-US" dirty="0">
                <a:latin typeface="Comic Sans MS" panose="030F0702030302020204" pitchFamily="66" charset="0"/>
              </a:rPr>
              <a:t>7 electrons in their outer shell</a:t>
            </a:r>
          </a:p>
          <a:p>
            <a:endParaRPr lang="en-US" altLang="en-US" dirty="0">
              <a:latin typeface="Comic Sans MS" panose="030F0702030302020204" pitchFamily="66" charset="0"/>
            </a:endParaRPr>
          </a:p>
          <a:p>
            <a:r>
              <a:rPr lang="en-US" altLang="en-US" dirty="0">
                <a:latin typeface="Comic Sans MS" panose="030F0702030302020204" pitchFamily="66" charset="0"/>
              </a:rPr>
              <a:t>Highly reactive non-metals</a:t>
            </a:r>
            <a:endParaRPr lang="en-GB" altLang="en-US" dirty="0">
              <a:latin typeface="Comic Sans MS" panose="030F0702030302020204" pitchFamily="66" charset="0"/>
            </a:endParaRPr>
          </a:p>
        </p:txBody>
      </p:sp>
      <p:pic>
        <p:nvPicPr>
          <p:cNvPr id="21508" name="Picture 3">
            <a:extLst>
              <a:ext uri="{FF2B5EF4-FFF2-40B4-BE49-F238E27FC236}">
                <a16:creationId xmlns:a16="http://schemas.microsoft.com/office/drawing/2014/main" id="{52465FEF-7717-44C9-B1DC-82DF2F68557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0335" y="275336"/>
            <a:ext cx="5573465" cy="3120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a:extLst>
              <a:ext uri="{FF2B5EF4-FFF2-40B4-BE49-F238E27FC236}">
                <a16:creationId xmlns:a16="http://schemas.microsoft.com/office/drawing/2014/main" id="{55A84FC6-84F4-4859-B4E9-1D9E56EBC3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1892" y="3521965"/>
            <a:ext cx="23177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5">
            <a:extLst>
              <a:ext uri="{FF2B5EF4-FFF2-40B4-BE49-F238E27FC236}">
                <a16:creationId xmlns:a16="http://schemas.microsoft.com/office/drawing/2014/main" id="{117A7448-91FC-4177-8641-C3CA9345E97D}"/>
              </a:ext>
            </a:extLst>
          </p:cNvPr>
          <p:cNvSpPr txBox="1">
            <a:spLocks noChangeArrowheads="1"/>
          </p:cNvSpPr>
          <p:nvPr/>
        </p:nvSpPr>
        <p:spPr bwMode="auto">
          <a:xfrm>
            <a:off x="385487" y="2460089"/>
            <a:ext cx="5906256"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Comic Sans MS" panose="030F0702030302020204" pitchFamily="66" charset="0"/>
                <a:cs typeface="Arial" panose="020B0604020202020204" pitchFamily="34" charset="0"/>
              </a:defRPr>
            </a:lvl1pPr>
            <a:lvl2pPr marL="742950" indent="-285750">
              <a:spcBef>
                <a:spcPct val="20000"/>
              </a:spcBef>
              <a:buChar char="–"/>
              <a:defRPr sz="2800">
                <a:solidFill>
                  <a:schemeClr val="tx1"/>
                </a:solidFill>
                <a:latin typeface="Comic Sans MS" panose="030F0702030302020204" pitchFamily="66" charset="0"/>
                <a:cs typeface="Arial" panose="020B0604020202020204" pitchFamily="34" charset="0"/>
              </a:defRPr>
            </a:lvl2pPr>
            <a:lvl3pPr marL="1143000" indent="-228600">
              <a:spcBef>
                <a:spcPct val="20000"/>
              </a:spcBef>
              <a:buChar char="•"/>
              <a:defRPr sz="2400">
                <a:solidFill>
                  <a:schemeClr val="tx1"/>
                </a:solidFill>
                <a:latin typeface="Comic Sans MS" panose="030F0702030302020204" pitchFamily="66" charset="0"/>
                <a:cs typeface="Arial" panose="020B0604020202020204" pitchFamily="34" charset="0"/>
              </a:defRPr>
            </a:lvl3pPr>
            <a:lvl4pPr marL="1600200" indent="-228600">
              <a:spcBef>
                <a:spcPct val="20000"/>
              </a:spcBef>
              <a:buChar char="–"/>
              <a:defRPr sz="2000">
                <a:solidFill>
                  <a:schemeClr val="tx1"/>
                </a:solidFill>
                <a:latin typeface="Comic Sans MS" panose="030F0702030302020204" pitchFamily="66" charset="0"/>
                <a:cs typeface="Arial" panose="020B0604020202020204" pitchFamily="34" charset="0"/>
              </a:defRPr>
            </a:lvl4pPr>
            <a:lvl5pPr marL="2057400" indent="-228600">
              <a:spcBef>
                <a:spcPct val="20000"/>
              </a:spcBef>
              <a:buChar char="»"/>
              <a:defRPr sz="2000">
                <a:solidFill>
                  <a:schemeClr val="tx1"/>
                </a:solidFill>
                <a:latin typeface="Comic Sans MS" panose="030F0702030302020204" pitchFamily="66"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Comic Sans MS" panose="030F0702030302020204" pitchFamily="66" charset="0"/>
                <a:cs typeface="Arial" panose="020B0604020202020204" pitchFamily="34" charset="0"/>
              </a:defRPr>
            </a:lvl9pPr>
          </a:lstStyle>
          <a:p>
            <a:pPr>
              <a:spcBef>
                <a:spcPct val="0"/>
              </a:spcBef>
              <a:buFontTx/>
              <a:buNone/>
            </a:pPr>
            <a:r>
              <a:rPr lang="en-US" altLang="en-US" sz="2400" dirty="0"/>
              <a:t>Decrease in reactivity</a:t>
            </a:r>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endParaRPr lang="en-US" altLang="en-US" sz="2400" dirty="0"/>
          </a:p>
          <a:p>
            <a:pPr>
              <a:spcBef>
                <a:spcPct val="0"/>
              </a:spcBef>
              <a:buFontTx/>
              <a:buNone/>
            </a:pPr>
            <a:r>
              <a:rPr lang="en-US" altLang="en-US" sz="2400" dirty="0"/>
              <a:t>Why do they decrease in reactivity</a:t>
            </a:r>
            <a:endParaRPr lang="en-GB" alt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Content Placeholder 2">
            <a:extLst>
              <a:ext uri="{FF2B5EF4-FFF2-40B4-BE49-F238E27FC236}">
                <a16:creationId xmlns:a16="http://schemas.microsoft.com/office/drawing/2014/main" id="{E795B45C-B2AA-4E53-ADE1-28787778C5A5}"/>
              </a:ext>
            </a:extLst>
          </p:cNvPr>
          <p:cNvSpPr>
            <a:spLocks noGrp="1" noChangeArrowheads="1"/>
          </p:cNvSpPr>
          <p:nvPr>
            <p:ph idx="1"/>
          </p:nvPr>
        </p:nvSpPr>
        <p:spPr>
          <a:xfrm>
            <a:off x="151002" y="617610"/>
            <a:ext cx="2810312" cy="5867080"/>
          </a:xfrm>
        </p:spPr>
        <p:txBody>
          <a:bodyPr>
            <a:normAutofit lnSpcReduction="10000"/>
          </a:bodyPr>
          <a:lstStyle/>
          <a:p>
            <a:r>
              <a:rPr lang="en-US" altLang="en-US" dirty="0">
                <a:latin typeface="Comic Sans MS" panose="030F0702030302020204" pitchFamily="66" charset="0"/>
              </a:rPr>
              <a:t>As the atoms get bigger the outer shell is further away from the nucleus</a:t>
            </a:r>
          </a:p>
          <a:p>
            <a:endParaRPr lang="en-US" altLang="en-US" dirty="0">
              <a:latin typeface="Comic Sans MS" panose="030F0702030302020204" pitchFamily="66" charset="0"/>
            </a:endParaRPr>
          </a:p>
          <a:p>
            <a:r>
              <a:rPr lang="en-US" altLang="en-US" dirty="0">
                <a:latin typeface="Comic Sans MS" panose="030F0702030302020204" pitchFamily="66" charset="0"/>
              </a:rPr>
              <a:t>It is harder to pull in another electron as there is less pull from the positive nucleus</a:t>
            </a:r>
          </a:p>
        </p:txBody>
      </p:sp>
      <p:pic>
        <p:nvPicPr>
          <p:cNvPr id="22532" name="Picture 4">
            <a:extLst>
              <a:ext uri="{FF2B5EF4-FFF2-40B4-BE49-F238E27FC236}">
                <a16:creationId xmlns:a16="http://schemas.microsoft.com/office/drawing/2014/main" id="{2853DD8A-35F5-4D4B-BBD6-54E39386A97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7FEE059D-16D5-49C1-911D-659F7AD29D4A}"/>
              </a:ext>
            </a:extLst>
          </p:cNvPr>
          <p:cNvSpPr>
            <a:spLocks noGrp="1" noChangeArrowheads="1"/>
          </p:cNvSpPr>
          <p:nvPr>
            <p:ph type="title"/>
          </p:nvPr>
        </p:nvSpPr>
        <p:spPr/>
        <p:txBody>
          <a:bodyPr/>
          <a:lstStyle/>
          <a:p>
            <a:endParaRPr lang="en-US" altLang="en-US"/>
          </a:p>
        </p:txBody>
      </p:sp>
      <p:sp>
        <p:nvSpPr>
          <p:cNvPr id="24579" name="Content Placeholder 2">
            <a:extLst>
              <a:ext uri="{FF2B5EF4-FFF2-40B4-BE49-F238E27FC236}">
                <a16:creationId xmlns:a16="http://schemas.microsoft.com/office/drawing/2014/main" id="{0DEA0E69-A2E6-4A8A-9B5C-3D3942250A77}"/>
              </a:ext>
            </a:extLst>
          </p:cNvPr>
          <p:cNvSpPr>
            <a:spLocks noGrp="1" noChangeArrowheads="1"/>
          </p:cNvSpPr>
          <p:nvPr>
            <p:ph idx="1"/>
          </p:nvPr>
        </p:nvSpPr>
        <p:spPr/>
        <p:txBody>
          <a:bodyPr/>
          <a:lstStyle/>
          <a:p>
            <a:endParaRPr lang="en-US" altLang="en-US"/>
          </a:p>
        </p:txBody>
      </p:sp>
      <p:pic>
        <p:nvPicPr>
          <p:cNvPr id="24580" name="Picture 3">
            <a:extLst>
              <a:ext uri="{FF2B5EF4-FFF2-40B4-BE49-F238E27FC236}">
                <a16:creationId xmlns:a16="http://schemas.microsoft.com/office/drawing/2014/main" id="{B84FCE61-41B7-4C87-A4CF-6F3B2749B6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142</TotalTime>
  <Words>635</Words>
  <Application>Microsoft Office PowerPoint</Application>
  <PresentationFormat>Widescreen</PresentationFormat>
  <Paragraphs>89</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Bridge the Gap </vt:lpstr>
      <vt:lpstr>PowerPoint Presentation</vt:lpstr>
      <vt:lpstr>PowerPoint Presentation</vt:lpstr>
      <vt:lpstr>PowerPoint Presentation</vt:lpstr>
      <vt:lpstr>Group 1</vt:lpstr>
      <vt:lpstr>PowerPoint Presentation</vt:lpstr>
      <vt:lpstr>Group 7</vt:lpstr>
      <vt:lpstr>PowerPoint Presentation</vt:lpstr>
      <vt:lpstr>PowerPoint Presentation</vt:lpstr>
      <vt:lpstr>Task 7 - Reactivity of Group 1, 7 &amp; 0 Elements </vt:lpstr>
      <vt:lpstr>Redox reactions</vt:lpstr>
      <vt:lpstr>PowerPoint Presentation</vt:lpstr>
      <vt:lpstr>PowerPoint Presentation</vt:lpstr>
      <vt:lpstr>Task 8 - Oxidation &amp; Reduction </vt:lpstr>
      <vt:lpstr>Oxidising agent reducing agent </vt:lpstr>
    </vt:vector>
  </TitlesOfParts>
  <Company>Thomas Telford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Bridge the Gap</dc:title>
  <dc:creator>lisa</dc:creator>
  <cp:lastModifiedBy>Olivia Butler</cp:lastModifiedBy>
  <cp:revision>24</cp:revision>
  <dcterms:created xsi:type="dcterms:W3CDTF">2020-04-20T13:06:13Z</dcterms:created>
  <dcterms:modified xsi:type="dcterms:W3CDTF">2025-06-17T13:48:37Z</dcterms:modified>
</cp:coreProperties>
</file>