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86" r:id="rId3"/>
    <p:sldId id="437" r:id="rId4"/>
    <p:sldId id="438" r:id="rId5"/>
    <p:sldId id="434" r:id="rId6"/>
    <p:sldId id="360" r:id="rId7"/>
    <p:sldId id="366" r:id="rId8"/>
    <p:sldId id="370" r:id="rId9"/>
    <p:sldId id="429" r:id="rId10"/>
    <p:sldId id="431" r:id="rId11"/>
    <p:sldId id="391" r:id="rId12"/>
    <p:sldId id="435" r:id="rId13"/>
    <p:sldId id="436" r:id="rId14"/>
    <p:sldId id="265" r:id="rId15"/>
    <p:sldId id="377" r:id="rId16"/>
    <p:sldId id="392" r:id="rId17"/>
    <p:sldId id="395" r:id="rId18"/>
    <p:sldId id="432" r:id="rId19"/>
    <p:sldId id="439" r:id="rId20"/>
    <p:sldId id="398" r:id="rId21"/>
    <p:sldId id="399" r:id="rId22"/>
    <p:sldId id="433" r:id="rId23"/>
    <p:sldId id="266"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80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CE71D-AE11-4371-A327-E0D0CA6B46A4}" type="datetimeFigureOut">
              <a:rPr lang="en-GB" smtClean="0"/>
              <a:t>17/06/2025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C29F0B-831A-4435-851C-E2446022286E}" type="slidenum">
              <a:rPr lang="en-GB" smtClean="0"/>
              <a:t>‹#›</a:t>
            </a:fld>
            <a:endParaRPr lang="en-GB"/>
          </a:p>
        </p:txBody>
      </p:sp>
    </p:spTree>
    <p:extLst>
      <p:ext uri="{BB962C8B-B14F-4D97-AF65-F5344CB8AC3E}">
        <p14:creationId xmlns:p14="http://schemas.microsoft.com/office/powerpoint/2010/main" val="938673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063ADD3-D793-4431-B44A-50649CE52BA7}"/>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4C942E6E-8C82-4374-83C9-4E01D662F5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8" name="Slide Number Placeholder 3">
            <a:extLst>
              <a:ext uri="{FF2B5EF4-FFF2-40B4-BE49-F238E27FC236}">
                <a16:creationId xmlns:a16="http://schemas.microsoft.com/office/drawing/2014/main" id="{9A2061AD-06D7-4BBC-BD4F-1DBDD59699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A66B0A-E12B-40E0-81E0-775261BDEAC4}" type="slidenum">
              <a:rPr lang="en-GB" altLang="en-US"/>
              <a:pPr/>
              <a:t>8</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2918C2B-F415-44AA-AA53-AD97B6F9FD38}" type="datetimeFigureOut">
              <a:rPr lang="en-GB" smtClean="0"/>
              <a:t>17/06/2025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1334944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18C2B-F415-44AA-AA53-AD97B6F9FD38}" type="datetimeFigureOut">
              <a:rPr lang="en-GB" smtClean="0"/>
              <a:t>17/06/2025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439481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18C2B-F415-44AA-AA53-AD97B6F9FD38}" type="datetimeFigureOut">
              <a:rPr lang="en-GB" smtClean="0"/>
              <a:t>17/06/2025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199764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18C2B-F415-44AA-AA53-AD97B6F9FD38}" type="datetimeFigureOut">
              <a:rPr lang="en-GB" smtClean="0"/>
              <a:t>17/06/2025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31458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918C2B-F415-44AA-AA53-AD97B6F9FD38}" type="datetimeFigureOut">
              <a:rPr lang="en-GB" smtClean="0"/>
              <a:t>17/06/2025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045945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2918C2B-F415-44AA-AA53-AD97B6F9FD38}" type="datetimeFigureOut">
              <a:rPr lang="en-GB" smtClean="0"/>
              <a:t>17/06/2025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06028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2918C2B-F415-44AA-AA53-AD97B6F9FD38}" type="datetimeFigureOut">
              <a:rPr lang="en-GB" smtClean="0"/>
              <a:t>17/06/2025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962350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2918C2B-F415-44AA-AA53-AD97B6F9FD38}" type="datetimeFigureOut">
              <a:rPr lang="en-GB" smtClean="0"/>
              <a:t>17/06/2025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2970664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18C2B-F415-44AA-AA53-AD97B6F9FD38}" type="datetimeFigureOut">
              <a:rPr lang="en-GB" smtClean="0"/>
              <a:t>17/06/2025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00700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918C2B-F415-44AA-AA53-AD97B6F9FD38}" type="datetimeFigureOut">
              <a:rPr lang="en-GB" smtClean="0"/>
              <a:t>17/06/2025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829886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918C2B-F415-44AA-AA53-AD97B6F9FD38}" type="datetimeFigureOut">
              <a:rPr lang="en-GB" smtClean="0"/>
              <a:t>17/06/2025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104796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18C2B-F415-44AA-AA53-AD97B6F9FD38}" type="datetimeFigureOut">
              <a:rPr lang="en-GB" smtClean="0"/>
              <a:t>17/06/2025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EC18E-DDB3-47B8-B7F4-149867A48EDC}" type="slidenum">
              <a:rPr lang="en-GB" smtClean="0"/>
              <a:t>‹#›</a:t>
            </a:fld>
            <a:endParaRPr lang="en-GB"/>
          </a:p>
        </p:txBody>
      </p:sp>
    </p:spTree>
    <p:extLst>
      <p:ext uri="{BB962C8B-B14F-4D97-AF65-F5344CB8AC3E}">
        <p14:creationId xmlns:p14="http://schemas.microsoft.com/office/powerpoint/2010/main" val="4030855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chemguide.co.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ocr.org.uk/Images/171750-specification-accredited-as-level-gce-chemistry-a-h032.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bbc.co.uk/schools/gcsebitesize/science/triple_aqa/calculating_energy_changes/energy_from_reactions/revision/7/" TargetMode="External"/><Relationship Id="rId2" Type="http://schemas.openxmlformats.org/officeDocument/2006/relationships/hyperlink" Target="https://www.bbc.co.uk/bitesize/guides/zwfr2nb/revision/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bbc.co.uk/schools/gcsebitesize/science/triple_aqa/calculating_energy_changes/energy_from_reactions/revision/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chemguide.co.u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bbc.co.uk/schools/gcsebitesize/science/aqa_pre_2011/oils/polymersrev2.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3848" y="2062521"/>
            <a:ext cx="9144000" cy="2387600"/>
          </a:xfrm>
        </p:spPr>
        <p:txBody>
          <a:bodyPr/>
          <a:lstStyle/>
          <a:p>
            <a:r>
              <a:rPr lang="en-GB" dirty="0"/>
              <a:t>Bridge the Gap </a:t>
            </a:r>
          </a:p>
        </p:txBody>
      </p:sp>
      <p:sp>
        <p:nvSpPr>
          <p:cNvPr id="3" name="Subtitle 2"/>
          <p:cNvSpPr>
            <a:spLocks noGrp="1"/>
          </p:cNvSpPr>
          <p:nvPr>
            <p:ph type="subTitle" idx="1"/>
          </p:nvPr>
        </p:nvSpPr>
        <p:spPr>
          <a:xfrm>
            <a:off x="1433848" y="4542196"/>
            <a:ext cx="9144000" cy="1655762"/>
          </a:xfrm>
        </p:spPr>
        <p:txBody>
          <a:bodyPr>
            <a:normAutofit/>
          </a:bodyPr>
          <a:lstStyle/>
          <a:p>
            <a:r>
              <a:rPr lang="en-GB" sz="3600" dirty="0"/>
              <a:t>TASKS</a:t>
            </a:r>
          </a:p>
        </p:txBody>
      </p:sp>
      <p:pic>
        <p:nvPicPr>
          <p:cNvPr id="4" name="Picture 3"/>
          <p:cNvPicPr>
            <a:picLocks noChangeAspect="1"/>
          </p:cNvPicPr>
          <p:nvPr/>
        </p:nvPicPr>
        <p:blipFill>
          <a:blip r:embed="rId2"/>
          <a:stretch>
            <a:fillRect/>
          </a:stretch>
        </p:blipFill>
        <p:spPr>
          <a:xfrm>
            <a:off x="2399763" y="1236372"/>
            <a:ext cx="7212169" cy="2498502"/>
          </a:xfrm>
          <a:prstGeom prst="rect">
            <a:avLst/>
          </a:prstGeom>
        </p:spPr>
      </p:pic>
    </p:spTree>
    <p:extLst>
      <p:ext uri="{BB962C8B-B14F-4D97-AF65-F5344CB8AC3E}">
        <p14:creationId xmlns:p14="http://schemas.microsoft.com/office/powerpoint/2010/main" val="2270751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7E16645-C086-4752-BD89-B08A0AE011B2}"/>
              </a:ext>
            </a:extLst>
          </p:cNvPr>
          <p:cNvSpPr>
            <a:spLocks noGrp="1" noChangeArrowheads="1"/>
          </p:cNvSpPr>
          <p:nvPr>
            <p:ph type="title"/>
          </p:nvPr>
        </p:nvSpPr>
        <p:spPr/>
        <p:txBody>
          <a:bodyPr/>
          <a:lstStyle/>
          <a:p>
            <a:r>
              <a:rPr lang="en-GB" altLang="en-US" u="sng">
                <a:latin typeface="Comic Sans MS" panose="030F0702030302020204" pitchFamily="66" charset="0"/>
              </a:rPr>
              <a:t>The first 4 alkenes</a:t>
            </a:r>
          </a:p>
        </p:txBody>
      </p:sp>
      <p:pic>
        <p:nvPicPr>
          <p:cNvPr id="9219" name="Content Placeholder 5">
            <a:extLst>
              <a:ext uri="{FF2B5EF4-FFF2-40B4-BE49-F238E27FC236}">
                <a16:creationId xmlns:a16="http://schemas.microsoft.com/office/drawing/2014/main" id="{4808FF65-664A-49A3-9008-36778214F9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228138" y="1949450"/>
            <a:ext cx="2595562" cy="1541463"/>
          </a:xfrm>
        </p:spPr>
      </p:pic>
      <p:pic>
        <p:nvPicPr>
          <p:cNvPr id="9220" name="Picture 3">
            <a:extLst>
              <a:ext uri="{FF2B5EF4-FFF2-40B4-BE49-F238E27FC236}">
                <a16:creationId xmlns:a16="http://schemas.microsoft.com/office/drawing/2014/main" id="{0B080739-FA6F-4B82-9861-C5319D900C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1935163"/>
            <a:ext cx="19240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a:extLst>
              <a:ext uri="{FF2B5EF4-FFF2-40B4-BE49-F238E27FC236}">
                <a16:creationId xmlns:a16="http://schemas.microsoft.com/office/drawing/2014/main" id="{459FB0E3-F04C-4A2F-8E07-F391553E586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75438" y="1965325"/>
            <a:ext cx="2157412"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a:extLst>
              <a:ext uri="{FF2B5EF4-FFF2-40B4-BE49-F238E27FC236}">
                <a16:creationId xmlns:a16="http://schemas.microsoft.com/office/drawing/2014/main" id="{F8787708-934C-4F10-A087-2D26EA4CF7BB}"/>
              </a:ext>
            </a:extLst>
          </p:cNvPr>
          <p:cNvPicPr>
            <a:picLocks noChangeAspect="1"/>
          </p:cNvPicPr>
          <p:nvPr/>
        </p:nvPicPr>
        <p:blipFill>
          <a:blip r:embed="rId5">
            <a:extLst>
              <a:ext uri="{28A0092B-C50C-407E-A947-70E740481C1C}">
                <a14:useLocalDpi xmlns:a14="http://schemas.microsoft.com/office/drawing/2010/main" val="0"/>
              </a:ext>
            </a:extLst>
          </a:blip>
          <a:srcRect l="16798" t="21201" r="11803" b="20000"/>
          <a:stretch>
            <a:fillRect/>
          </a:stretch>
        </p:blipFill>
        <p:spPr bwMode="auto">
          <a:xfrm>
            <a:off x="4430713" y="1965325"/>
            <a:ext cx="1871662"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88788A30-C2DB-4126-9348-9A6B124D7D1C}"/>
              </a:ext>
            </a:extLst>
          </p:cNvPr>
          <p:cNvSpPr txBox="1"/>
          <p:nvPr/>
        </p:nvSpPr>
        <p:spPr>
          <a:xfrm>
            <a:off x="992421" y="5217602"/>
            <a:ext cx="9769475" cy="1200329"/>
          </a:xfrm>
          <a:prstGeom prst="rect">
            <a:avLst/>
          </a:prstGeom>
          <a:solidFill>
            <a:srgbClr val="92D050"/>
          </a:solidFill>
        </p:spPr>
        <p:txBody>
          <a:bodyPr>
            <a:spAutoFit/>
          </a:bodyPr>
          <a:lstStyle/>
          <a:p>
            <a:pPr marL="342900" indent="-342900">
              <a:buFontTx/>
              <a:buAutoNum type="arabicPeriod"/>
              <a:defRPr/>
            </a:pPr>
            <a:r>
              <a:rPr lang="en-GB" sz="2400" dirty="0">
                <a:latin typeface="Comic Sans MS" panose="030F0702030302020204" pitchFamily="66" charset="0"/>
              </a:rPr>
              <a:t>Name the second alkene</a:t>
            </a:r>
          </a:p>
          <a:p>
            <a:pPr marL="342900" indent="-342900">
              <a:buFontTx/>
              <a:buAutoNum type="arabicPeriod"/>
              <a:defRPr/>
            </a:pPr>
            <a:r>
              <a:rPr lang="en-GB" sz="2400" dirty="0">
                <a:latin typeface="Comic Sans MS" panose="030F0702030302020204" pitchFamily="66" charset="0"/>
              </a:rPr>
              <a:t>Write the chemical formula for each alkene</a:t>
            </a:r>
          </a:p>
          <a:p>
            <a:pPr marL="342900" indent="-342900">
              <a:buFontTx/>
              <a:buAutoNum type="arabicPeriod"/>
              <a:defRPr/>
            </a:pPr>
            <a:r>
              <a:rPr lang="en-GB" sz="2400" dirty="0">
                <a:latin typeface="Comic Sans MS" panose="030F0702030302020204" pitchFamily="66" charset="0"/>
              </a:rPr>
              <a:t>Draw the structure of C</a:t>
            </a:r>
            <a:r>
              <a:rPr lang="en-GB" sz="1400" dirty="0">
                <a:latin typeface="Comic Sans MS" panose="030F0702030302020204" pitchFamily="66" charset="0"/>
              </a:rPr>
              <a:t>6</a:t>
            </a:r>
            <a:r>
              <a:rPr lang="en-GB" sz="2400" dirty="0">
                <a:latin typeface="Comic Sans MS" panose="030F0702030302020204" pitchFamily="66" charset="0"/>
              </a:rPr>
              <a:t>H</a:t>
            </a:r>
            <a:r>
              <a:rPr lang="en-GB" sz="1400" dirty="0">
                <a:latin typeface="Comic Sans MS" panose="030F0702030302020204" pitchFamily="66" charset="0"/>
              </a:rPr>
              <a:t>12</a:t>
            </a:r>
            <a:r>
              <a:rPr lang="en-GB" sz="2400" dirty="0">
                <a:latin typeface="Comic Sans MS" panose="030F0702030302020204" pitchFamily="66" charset="0"/>
              </a:rPr>
              <a:t> (hexene)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08AFC64-6D98-4F27-9C53-A74BED2CFC3F}"/>
              </a:ext>
            </a:extLst>
          </p:cNvPr>
          <p:cNvSpPr>
            <a:spLocks noGrp="1"/>
          </p:cNvSpPr>
          <p:nvPr>
            <p:ph type="title" idx="4294967295"/>
          </p:nvPr>
        </p:nvSpPr>
        <p:spPr>
          <a:xfrm>
            <a:off x="0" y="0"/>
            <a:ext cx="10272713" cy="1143000"/>
          </a:xfrm>
        </p:spPr>
        <p:txBody>
          <a:bodyPr/>
          <a:lstStyle/>
          <a:p>
            <a:pPr eaLnBrk="1" hangingPunct="1"/>
            <a:r>
              <a:rPr lang="en-US" altLang="en-US" u="sng" dirty="0">
                <a:latin typeface="Comic Sans MS" panose="030F0702030302020204" pitchFamily="66" charset="0"/>
              </a:rPr>
              <a:t>Complete combustion</a:t>
            </a:r>
          </a:p>
        </p:txBody>
      </p:sp>
      <p:sp>
        <p:nvSpPr>
          <p:cNvPr id="11267" name="Content Placeholder 2">
            <a:extLst>
              <a:ext uri="{FF2B5EF4-FFF2-40B4-BE49-F238E27FC236}">
                <a16:creationId xmlns:a16="http://schemas.microsoft.com/office/drawing/2014/main" id="{9981C932-4E60-49E4-B5C7-9B2B7A97AD68}"/>
              </a:ext>
            </a:extLst>
          </p:cNvPr>
          <p:cNvSpPr>
            <a:spLocks noGrp="1"/>
          </p:cNvSpPr>
          <p:nvPr>
            <p:ph idx="4294967295"/>
          </p:nvPr>
        </p:nvSpPr>
        <p:spPr>
          <a:xfrm>
            <a:off x="238125" y="2286000"/>
            <a:ext cx="11953875" cy="4572000"/>
          </a:xfrm>
        </p:spPr>
        <p:txBody>
          <a:bodyPr/>
          <a:lstStyle/>
          <a:p>
            <a:pPr eaLnBrk="1" hangingPunct="1">
              <a:lnSpc>
                <a:spcPct val="90000"/>
              </a:lnSpc>
            </a:pPr>
            <a:r>
              <a:rPr lang="en-US" altLang="en-US" sz="2700" dirty="0">
                <a:latin typeface="Comic Sans MS" panose="030F0702030302020204" pitchFamily="66" charset="0"/>
              </a:rPr>
              <a:t>Complete combustion occurs when there is plenty of oxygen – for example when the hole is open on a Bunsen burner.</a:t>
            </a:r>
          </a:p>
          <a:p>
            <a:pPr eaLnBrk="1" hangingPunct="1">
              <a:lnSpc>
                <a:spcPct val="90000"/>
              </a:lnSpc>
            </a:pPr>
            <a:endParaRPr lang="en-US" altLang="en-US" sz="2700" dirty="0">
              <a:latin typeface="Comic Sans MS" panose="030F0702030302020204" pitchFamily="66" charset="0"/>
            </a:endParaRPr>
          </a:p>
          <a:p>
            <a:pPr eaLnBrk="1" hangingPunct="1">
              <a:lnSpc>
                <a:spcPct val="90000"/>
              </a:lnSpc>
            </a:pPr>
            <a:r>
              <a:rPr lang="en-US" altLang="en-US" sz="2700" dirty="0">
                <a:latin typeface="Comic Sans MS" panose="030F0702030302020204" pitchFamily="66" charset="0"/>
              </a:rPr>
              <a:t>The products of complete combustion are carbon dioxide and water.</a:t>
            </a:r>
          </a:p>
          <a:p>
            <a:pPr eaLnBrk="1" hangingPunct="1">
              <a:lnSpc>
                <a:spcPct val="90000"/>
              </a:lnSpc>
            </a:pPr>
            <a:endParaRPr lang="en-US" altLang="en-US" sz="2700" dirty="0">
              <a:latin typeface="Comic Sans MS" panose="030F0702030302020204" pitchFamily="66" charset="0"/>
            </a:endParaRPr>
          </a:p>
          <a:p>
            <a:pPr eaLnBrk="1" hangingPunct="1">
              <a:lnSpc>
                <a:spcPct val="90000"/>
              </a:lnSpc>
              <a:buFontTx/>
              <a:buNone/>
            </a:pPr>
            <a:r>
              <a:rPr lang="en-US" altLang="en-US" sz="2700" dirty="0">
                <a:latin typeface="Comic Sans MS" panose="030F0702030302020204" pitchFamily="66" charset="0"/>
              </a:rPr>
              <a:t>    methane + oxygen                  carbon dioxide + water</a:t>
            </a:r>
          </a:p>
          <a:p>
            <a:pPr eaLnBrk="1" hangingPunct="1">
              <a:lnSpc>
                <a:spcPct val="90000"/>
              </a:lnSpc>
              <a:buFontTx/>
              <a:buNone/>
            </a:pPr>
            <a:r>
              <a:rPr lang="en-US" altLang="en-US" sz="2700" dirty="0">
                <a:latin typeface="Comic Sans MS" panose="030F0702030302020204" pitchFamily="66" charset="0"/>
              </a:rPr>
              <a:t>   </a:t>
            </a:r>
          </a:p>
          <a:p>
            <a:pPr eaLnBrk="1" hangingPunct="1">
              <a:lnSpc>
                <a:spcPct val="90000"/>
              </a:lnSpc>
              <a:buFontTx/>
              <a:buNone/>
            </a:pPr>
            <a:endParaRPr lang="en-US" altLang="en-US" sz="2700" dirty="0">
              <a:latin typeface="Comic Sans MS" panose="030F0702030302020204" pitchFamily="66" charset="0"/>
            </a:endParaRPr>
          </a:p>
          <a:p>
            <a:pPr eaLnBrk="1" hangingPunct="1">
              <a:lnSpc>
                <a:spcPct val="90000"/>
              </a:lnSpc>
              <a:buFontTx/>
              <a:buNone/>
            </a:pPr>
            <a:endParaRPr lang="en-US" altLang="en-US" sz="2700" b="1" dirty="0">
              <a:solidFill>
                <a:srgbClr val="FF0000"/>
              </a:solidFill>
              <a:latin typeface="Comic Sans MS" panose="030F0702030302020204" pitchFamily="66" charset="0"/>
            </a:endParaRPr>
          </a:p>
        </p:txBody>
      </p:sp>
      <p:pic>
        <p:nvPicPr>
          <p:cNvPr id="11268" name="Picture 3">
            <a:extLst>
              <a:ext uri="{FF2B5EF4-FFF2-40B4-BE49-F238E27FC236}">
                <a16:creationId xmlns:a16="http://schemas.microsoft.com/office/drawing/2014/main" id="{ED225BA4-BA86-452A-B00D-D8FFE0FE7D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188913"/>
            <a:ext cx="34417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F13D8D10-A165-45F4-A252-58E9E0FBF916}"/>
              </a:ext>
            </a:extLst>
          </p:cNvPr>
          <p:cNvCxnSpPr/>
          <p:nvPr/>
        </p:nvCxnSpPr>
        <p:spPr>
          <a:xfrm>
            <a:off x="3770940" y="4900569"/>
            <a:ext cx="10810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EAB165-069D-417F-9E64-11BAB7B1ED8D}"/>
              </a:ext>
            </a:extLst>
          </p:cNvPr>
          <p:cNvSpPr/>
          <p:nvPr/>
        </p:nvSpPr>
        <p:spPr>
          <a:xfrm>
            <a:off x="766195" y="1322770"/>
            <a:ext cx="8864366" cy="3416320"/>
          </a:xfrm>
          <a:prstGeom prst="rect">
            <a:avLst/>
          </a:prstGeom>
        </p:spPr>
        <p:txBody>
          <a:bodyPr wrap="square">
            <a:spAutoFit/>
          </a:bodyPr>
          <a:lstStyle/>
          <a:p>
            <a:pPr marL="457200" indent="-457200">
              <a:buAutoNum type="arabicPeriod"/>
              <a:defRPr/>
            </a:pPr>
            <a:r>
              <a:rPr lang="en-GB" sz="2400" dirty="0">
                <a:solidFill>
                  <a:srgbClr val="000000"/>
                </a:solidFill>
                <a:latin typeface="Comic Sans MS" panose="030F0702030302020204" pitchFamily="66" charset="0"/>
              </a:rPr>
              <a:t>ethane (C</a:t>
            </a:r>
            <a:r>
              <a:rPr lang="en-GB" sz="2400" baseline="-25000" dirty="0">
                <a:solidFill>
                  <a:srgbClr val="000000"/>
                </a:solidFill>
                <a:latin typeface="Comic Sans MS" panose="030F0702030302020204" pitchFamily="66" charset="0"/>
              </a:rPr>
              <a:t>2</a:t>
            </a:r>
            <a:r>
              <a:rPr lang="en-GB" sz="2400" dirty="0">
                <a:solidFill>
                  <a:srgbClr val="000000"/>
                </a:solidFill>
                <a:latin typeface="Comic Sans MS" panose="030F0702030302020204" pitchFamily="66" charset="0"/>
              </a:rPr>
              <a:t>H</a:t>
            </a:r>
            <a:r>
              <a:rPr lang="en-GB" sz="2400" baseline="-25000" dirty="0">
                <a:solidFill>
                  <a:srgbClr val="000000"/>
                </a:solidFill>
                <a:latin typeface="Comic Sans MS" panose="030F0702030302020204" pitchFamily="66" charset="0"/>
              </a:rPr>
              <a:t>6</a:t>
            </a:r>
            <a:r>
              <a:rPr lang="en-GB" sz="2400" dirty="0">
                <a:solidFill>
                  <a:srgbClr val="000000"/>
                </a:solidFill>
                <a:latin typeface="Comic Sans MS" panose="030F0702030302020204" pitchFamily="66" charset="0"/>
              </a:rPr>
              <a:t>) + oxygen</a:t>
            </a:r>
          </a:p>
          <a:p>
            <a:pPr marL="457200" indent="-457200">
              <a:buAutoNum type="arabicPeriod"/>
              <a:defRPr/>
            </a:pPr>
            <a:endParaRPr lang="en-GB" sz="2400" dirty="0">
              <a:solidFill>
                <a:srgbClr val="000000"/>
              </a:solidFill>
              <a:latin typeface="Comic Sans MS" panose="030F0702030302020204" pitchFamily="66" charset="0"/>
            </a:endParaRPr>
          </a:p>
          <a:p>
            <a:pPr>
              <a:defRPr/>
            </a:pPr>
            <a:r>
              <a:rPr lang="en-GB" sz="2400" dirty="0">
                <a:solidFill>
                  <a:srgbClr val="000000"/>
                </a:solidFill>
                <a:latin typeface="Comic Sans MS" panose="030F0702030302020204" pitchFamily="66" charset="0"/>
              </a:rPr>
              <a:t> </a:t>
            </a:r>
          </a:p>
          <a:p>
            <a:pPr>
              <a:defRPr/>
            </a:pPr>
            <a:r>
              <a:rPr lang="en-GB" sz="2400" dirty="0">
                <a:solidFill>
                  <a:srgbClr val="000000"/>
                </a:solidFill>
                <a:latin typeface="Comic Sans MS" panose="030F0702030302020204" pitchFamily="66" charset="0"/>
              </a:rPr>
              <a:t> </a:t>
            </a:r>
          </a:p>
          <a:p>
            <a:pPr>
              <a:defRPr/>
            </a:pPr>
            <a:r>
              <a:rPr lang="pt-BR" sz="2400" dirty="0">
                <a:solidFill>
                  <a:srgbClr val="000000"/>
                </a:solidFill>
                <a:latin typeface="Comic Sans MS" panose="030F0702030302020204" pitchFamily="66" charset="0"/>
              </a:rPr>
              <a:t>2. propane (C</a:t>
            </a:r>
            <a:r>
              <a:rPr lang="pt-BR" sz="2400" baseline="-25000" dirty="0">
                <a:solidFill>
                  <a:srgbClr val="000000"/>
                </a:solidFill>
                <a:latin typeface="Comic Sans MS" panose="030F0702030302020204" pitchFamily="66" charset="0"/>
              </a:rPr>
              <a:t>3</a:t>
            </a:r>
            <a:r>
              <a:rPr lang="pt-BR" sz="2400" dirty="0">
                <a:solidFill>
                  <a:srgbClr val="000000"/>
                </a:solidFill>
                <a:latin typeface="Comic Sans MS" panose="030F0702030302020204" pitchFamily="66" charset="0"/>
              </a:rPr>
              <a:t>H</a:t>
            </a:r>
            <a:r>
              <a:rPr lang="pt-BR" sz="2400" baseline="-25000" dirty="0">
                <a:solidFill>
                  <a:srgbClr val="000000"/>
                </a:solidFill>
                <a:latin typeface="Comic Sans MS" panose="030F0702030302020204" pitchFamily="66" charset="0"/>
              </a:rPr>
              <a:t>8</a:t>
            </a:r>
            <a:r>
              <a:rPr lang="pt-BR" sz="2400" dirty="0">
                <a:solidFill>
                  <a:srgbClr val="000000"/>
                </a:solidFill>
                <a:latin typeface="Comic Sans MS" panose="030F0702030302020204" pitchFamily="66" charset="0"/>
              </a:rPr>
              <a:t>) + oxygen</a:t>
            </a:r>
          </a:p>
          <a:p>
            <a:pPr>
              <a:defRPr/>
            </a:pPr>
            <a:endParaRPr lang="pt-BR" sz="2400" dirty="0">
              <a:solidFill>
                <a:srgbClr val="000000"/>
              </a:solidFill>
              <a:latin typeface="Comic Sans MS" panose="030F0702030302020204" pitchFamily="66" charset="0"/>
            </a:endParaRPr>
          </a:p>
          <a:p>
            <a:pPr>
              <a:defRPr/>
            </a:pPr>
            <a:endParaRPr lang="pt-BR" sz="2400" dirty="0">
              <a:solidFill>
                <a:srgbClr val="000000"/>
              </a:solidFill>
              <a:latin typeface="Comic Sans MS" panose="030F0702030302020204" pitchFamily="66" charset="0"/>
            </a:endParaRPr>
          </a:p>
          <a:p>
            <a:pPr>
              <a:defRPr/>
            </a:pPr>
            <a:r>
              <a:rPr lang="pt-BR" sz="2400" dirty="0">
                <a:solidFill>
                  <a:srgbClr val="000000"/>
                </a:solidFill>
                <a:latin typeface="Comic Sans MS" panose="030F0702030302020204" pitchFamily="66" charset="0"/>
              </a:rPr>
              <a:t>  </a:t>
            </a:r>
          </a:p>
          <a:p>
            <a:pPr>
              <a:defRPr/>
            </a:pPr>
            <a:r>
              <a:rPr lang="en-GB" sz="2400" dirty="0">
                <a:solidFill>
                  <a:srgbClr val="000000"/>
                </a:solidFill>
                <a:latin typeface="Comic Sans MS" panose="030F0702030302020204" pitchFamily="66" charset="0"/>
              </a:rPr>
              <a:t>3. butane (C</a:t>
            </a:r>
            <a:r>
              <a:rPr lang="en-GB" sz="2400" baseline="-25000" dirty="0">
                <a:solidFill>
                  <a:srgbClr val="000000"/>
                </a:solidFill>
                <a:latin typeface="Comic Sans MS" panose="030F0702030302020204" pitchFamily="66" charset="0"/>
              </a:rPr>
              <a:t>4</a:t>
            </a:r>
            <a:r>
              <a:rPr lang="en-GB" sz="2400" dirty="0">
                <a:solidFill>
                  <a:srgbClr val="000000"/>
                </a:solidFill>
                <a:latin typeface="Comic Sans MS" panose="030F0702030302020204" pitchFamily="66" charset="0"/>
              </a:rPr>
              <a:t>H</a:t>
            </a:r>
            <a:r>
              <a:rPr lang="en-GB" sz="2400" baseline="-25000" dirty="0">
                <a:solidFill>
                  <a:srgbClr val="000000"/>
                </a:solidFill>
                <a:latin typeface="Comic Sans MS" panose="030F0702030302020204" pitchFamily="66" charset="0"/>
              </a:rPr>
              <a:t>10</a:t>
            </a:r>
            <a:r>
              <a:rPr lang="en-GB" sz="2400" dirty="0">
                <a:solidFill>
                  <a:srgbClr val="000000"/>
                </a:solidFill>
                <a:latin typeface="Comic Sans MS" panose="030F0702030302020204" pitchFamily="66" charset="0"/>
              </a:rPr>
              <a:t>) + oxygen  </a:t>
            </a:r>
          </a:p>
        </p:txBody>
      </p:sp>
    </p:spTree>
    <p:extLst>
      <p:ext uri="{BB962C8B-B14F-4D97-AF65-F5344CB8AC3E}">
        <p14:creationId xmlns:p14="http://schemas.microsoft.com/office/powerpoint/2010/main" val="4018093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294B57C-2A93-426D-A923-9CA40C4815B8}"/>
              </a:ext>
            </a:extLst>
          </p:cNvPr>
          <p:cNvSpPr>
            <a:spLocks noGrp="1"/>
          </p:cNvSpPr>
          <p:nvPr>
            <p:ph type="title" idx="4294967295"/>
          </p:nvPr>
        </p:nvSpPr>
        <p:spPr>
          <a:xfrm>
            <a:off x="0" y="404813"/>
            <a:ext cx="10272713" cy="1143000"/>
          </a:xfrm>
        </p:spPr>
        <p:txBody>
          <a:bodyPr/>
          <a:lstStyle/>
          <a:p>
            <a:pPr eaLnBrk="1" hangingPunct="1"/>
            <a:r>
              <a:rPr lang="en-US" altLang="en-US" sz="4000" u="sng">
                <a:latin typeface="Comic Sans MS" panose="030F0702030302020204" pitchFamily="66" charset="0"/>
              </a:rPr>
              <a:t>Incomplete combustion</a:t>
            </a:r>
          </a:p>
        </p:txBody>
      </p:sp>
      <p:sp>
        <p:nvSpPr>
          <p:cNvPr id="13315" name="Content Placeholder 2">
            <a:extLst>
              <a:ext uri="{FF2B5EF4-FFF2-40B4-BE49-F238E27FC236}">
                <a16:creationId xmlns:a16="http://schemas.microsoft.com/office/drawing/2014/main" id="{F4978FA8-10CF-491D-BA5F-E8FC2740EAAB}"/>
              </a:ext>
            </a:extLst>
          </p:cNvPr>
          <p:cNvSpPr>
            <a:spLocks noGrp="1"/>
          </p:cNvSpPr>
          <p:nvPr>
            <p:ph idx="4294967295"/>
          </p:nvPr>
        </p:nvSpPr>
        <p:spPr>
          <a:xfrm>
            <a:off x="523875" y="2393950"/>
            <a:ext cx="11463993" cy="4464050"/>
          </a:xfrm>
        </p:spPr>
        <p:txBody>
          <a:bodyPr/>
          <a:lstStyle/>
          <a:p>
            <a:pPr eaLnBrk="1" hangingPunct="1">
              <a:lnSpc>
                <a:spcPct val="80000"/>
              </a:lnSpc>
            </a:pPr>
            <a:r>
              <a:rPr lang="en-US" altLang="en-US" sz="2500" dirty="0">
                <a:latin typeface="Comic Sans MS" panose="030F0702030302020204" pitchFamily="66" charset="0"/>
              </a:rPr>
              <a:t>Incomplete combustion occurs when there is not enough oxygen for complete combustion – for example when the hole is closed on a Bunsen burner.</a:t>
            </a:r>
          </a:p>
          <a:p>
            <a:pPr eaLnBrk="1" hangingPunct="1">
              <a:lnSpc>
                <a:spcPct val="80000"/>
              </a:lnSpc>
            </a:pPr>
            <a:endParaRPr lang="en-US" altLang="en-US" sz="2500" dirty="0">
              <a:latin typeface="Comic Sans MS" panose="030F0702030302020204" pitchFamily="66" charset="0"/>
            </a:endParaRPr>
          </a:p>
          <a:p>
            <a:pPr eaLnBrk="1" hangingPunct="1">
              <a:lnSpc>
                <a:spcPct val="80000"/>
              </a:lnSpc>
            </a:pPr>
            <a:r>
              <a:rPr lang="en-US" altLang="en-US" sz="2500" dirty="0">
                <a:latin typeface="Comic Sans MS" panose="030F0702030302020204" pitchFamily="66" charset="0"/>
              </a:rPr>
              <a:t>The products of incomplete combustion include carbon monoxide and carbon (soot). It is often called a sooty flame.</a:t>
            </a:r>
          </a:p>
          <a:p>
            <a:pPr eaLnBrk="1" hangingPunct="1">
              <a:lnSpc>
                <a:spcPct val="80000"/>
              </a:lnSpc>
            </a:pPr>
            <a:endParaRPr lang="en-US" altLang="en-US" sz="2500" dirty="0">
              <a:latin typeface="Comic Sans MS" panose="030F0702030302020204" pitchFamily="66" charset="0"/>
            </a:endParaRPr>
          </a:p>
          <a:p>
            <a:pPr marL="0" indent="0" eaLnBrk="1" hangingPunct="1">
              <a:lnSpc>
                <a:spcPct val="80000"/>
              </a:lnSpc>
              <a:buNone/>
            </a:pPr>
            <a:r>
              <a:rPr lang="en-US" altLang="en-US" sz="2500" dirty="0">
                <a:latin typeface="Comic Sans MS" panose="030F0702030302020204" pitchFamily="66" charset="0"/>
              </a:rPr>
              <a:t>Methane + oxygen                      carbon dioxide  + carbon  monoxide + carbon  + water </a:t>
            </a:r>
          </a:p>
          <a:p>
            <a:pPr eaLnBrk="1" hangingPunct="1">
              <a:lnSpc>
                <a:spcPct val="80000"/>
              </a:lnSpc>
              <a:buFontTx/>
              <a:buNone/>
            </a:pPr>
            <a:endParaRPr lang="en-US" altLang="en-US" sz="2500" dirty="0">
              <a:latin typeface="Comic Sans MS" panose="030F0702030302020204" pitchFamily="66" charset="0"/>
            </a:endParaRPr>
          </a:p>
          <a:p>
            <a:pPr marL="0" indent="0" eaLnBrk="1" hangingPunct="1">
              <a:lnSpc>
                <a:spcPct val="80000"/>
              </a:lnSpc>
              <a:buNone/>
            </a:pPr>
            <a:endParaRPr lang="en-US" altLang="en-US" sz="2500" dirty="0">
              <a:latin typeface="Comic Sans MS" panose="030F0702030302020204" pitchFamily="66" charset="0"/>
            </a:endParaRPr>
          </a:p>
        </p:txBody>
      </p:sp>
      <p:pic>
        <p:nvPicPr>
          <p:cNvPr id="13316" name="Picture 4">
            <a:extLst>
              <a:ext uri="{FF2B5EF4-FFF2-40B4-BE49-F238E27FC236}">
                <a16:creationId xmlns:a16="http://schemas.microsoft.com/office/drawing/2014/main" id="{42837AA4-635E-462C-8407-75DDE1B105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56700" y="0"/>
            <a:ext cx="30353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37A8A7E4-6FC9-49ED-8383-EF283582754D}"/>
              </a:ext>
            </a:extLst>
          </p:cNvPr>
          <p:cNvCxnSpPr/>
          <p:nvPr/>
        </p:nvCxnSpPr>
        <p:spPr>
          <a:xfrm>
            <a:off x="3122103" y="4932989"/>
            <a:ext cx="122396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Task 5 - Hydrocarbons</a:t>
            </a: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GB" dirty="0">
                <a:latin typeface="Comic Sans MS" panose="030F0702030302020204" pitchFamily="66" charset="0"/>
              </a:rPr>
              <a:t>What is a hydrocarbon? Explain this in one sentence</a:t>
            </a:r>
          </a:p>
          <a:p>
            <a:pPr marL="514350" indent="-514350">
              <a:buFont typeface="+mj-lt"/>
              <a:buAutoNum type="arabicPeriod"/>
            </a:pPr>
            <a:r>
              <a:rPr lang="en-GB" dirty="0">
                <a:latin typeface="Comic Sans MS" panose="030F0702030302020204" pitchFamily="66" charset="0"/>
              </a:rPr>
              <a:t>Draw the structures of methane, ethane, </a:t>
            </a:r>
            <a:r>
              <a:rPr lang="en-GB" dirty="0" err="1">
                <a:latin typeface="Comic Sans MS" panose="030F0702030302020204" pitchFamily="66" charset="0"/>
              </a:rPr>
              <a:t>ethene</a:t>
            </a:r>
            <a:r>
              <a:rPr lang="en-GB" dirty="0">
                <a:latin typeface="Comic Sans MS" panose="030F0702030302020204" pitchFamily="66" charset="0"/>
              </a:rPr>
              <a:t>.  </a:t>
            </a:r>
          </a:p>
          <a:p>
            <a:pPr marL="514350" indent="-514350">
              <a:buFont typeface="+mj-lt"/>
              <a:buAutoNum type="arabicPeriod"/>
            </a:pPr>
            <a:r>
              <a:rPr lang="en-GB" dirty="0">
                <a:latin typeface="Comic Sans MS" panose="030F0702030302020204" pitchFamily="66" charset="0"/>
              </a:rPr>
              <a:t>Explain which are </a:t>
            </a:r>
            <a:r>
              <a:rPr lang="en-GB" b="1" dirty="0">
                <a:latin typeface="Comic Sans MS" panose="030F0702030302020204" pitchFamily="66" charset="0"/>
              </a:rPr>
              <a:t>saturated</a:t>
            </a:r>
            <a:r>
              <a:rPr lang="en-GB" dirty="0">
                <a:latin typeface="Comic Sans MS" panose="030F0702030302020204" pitchFamily="66" charset="0"/>
              </a:rPr>
              <a:t> and which are </a:t>
            </a:r>
            <a:r>
              <a:rPr lang="en-GB" b="1" dirty="0">
                <a:latin typeface="Comic Sans MS" panose="030F0702030302020204" pitchFamily="66" charset="0"/>
              </a:rPr>
              <a:t>unsaturated</a:t>
            </a:r>
            <a:r>
              <a:rPr lang="en-GB" dirty="0">
                <a:latin typeface="Comic Sans MS" panose="030F0702030302020204" pitchFamily="66" charset="0"/>
              </a:rPr>
              <a:t>.</a:t>
            </a:r>
          </a:p>
          <a:p>
            <a:pPr marL="514350" indent="-514350">
              <a:buFont typeface="+mj-lt"/>
              <a:buAutoNum type="arabicPeriod"/>
            </a:pPr>
            <a:r>
              <a:rPr lang="en-GB" dirty="0">
                <a:latin typeface="Comic Sans MS" panose="030F0702030302020204" pitchFamily="66" charset="0"/>
              </a:rPr>
              <a:t>Describe the difference between complete and incomplete combustion</a:t>
            </a:r>
          </a:p>
          <a:p>
            <a:pPr marL="514350" indent="-514350">
              <a:buFont typeface="+mj-lt"/>
              <a:buAutoNum type="arabicPeriod"/>
            </a:pPr>
            <a:r>
              <a:rPr lang="en-GB" dirty="0">
                <a:latin typeface="Comic Sans MS" panose="030F0702030302020204" pitchFamily="66" charset="0"/>
              </a:rPr>
              <a:t>Write word and balanced symbol equations for the complete and incomplete combustion of methane and ethane</a:t>
            </a:r>
          </a:p>
          <a:p>
            <a:pPr marL="514350" indent="-514350">
              <a:buFont typeface="+mj-lt"/>
              <a:buAutoNum type="arabicPeriod"/>
            </a:pPr>
            <a:endParaRPr lang="en-GB" dirty="0">
              <a:latin typeface="Comic Sans MS" panose="030F0702030302020204" pitchFamily="66" charset="0"/>
            </a:endParaRPr>
          </a:p>
          <a:p>
            <a:pPr marL="0" indent="0">
              <a:buNone/>
            </a:pPr>
            <a:r>
              <a:rPr lang="en-GB" dirty="0">
                <a:solidFill>
                  <a:srgbClr val="FF0000"/>
                </a:solidFill>
                <a:latin typeface="Comic Sans MS" panose="030F0702030302020204" pitchFamily="66" charset="0"/>
              </a:rPr>
              <a:t>RESOURCES</a:t>
            </a:r>
          </a:p>
          <a:p>
            <a:pPr marL="0" indent="0">
              <a:buNone/>
            </a:pPr>
            <a:r>
              <a:rPr lang="en-GB" dirty="0">
                <a:latin typeface="Comic Sans MS" panose="030F0702030302020204" pitchFamily="66" charset="0"/>
                <a:hlinkClick r:id="rId2"/>
              </a:rPr>
              <a:t>https://www.chemguide.co.uk/</a:t>
            </a:r>
            <a:endParaRPr lang="en-GB" dirty="0">
              <a:latin typeface="Comic Sans MS" panose="030F0702030302020204" pitchFamily="66" charset="0"/>
            </a:endParaRPr>
          </a:p>
        </p:txBody>
      </p:sp>
    </p:spTree>
    <p:extLst>
      <p:ext uri="{BB962C8B-B14F-4D97-AF65-F5344CB8AC3E}">
        <p14:creationId xmlns:p14="http://schemas.microsoft.com/office/powerpoint/2010/main" val="2269408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912822-C114-4DB7-9B90-E6517910979F}"/>
              </a:ext>
            </a:extLst>
          </p:cNvPr>
          <p:cNvSpPr>
            <a:spLocks noGrp="1" noChangeArrowheads="1"/>
          </p:cNvSpPr>
          <p:nvPr>
            <p:ph type="title"/>
          </p:nvPr>
        </p:nvSpPr>
        <p:spPr>
          <a:xfrm>
            <a:off x="1487488" y="188913"/>
            <a:ext cx="10272712" cy="576262"/>
          </a:xfrm>
        </p:spPr>
        <p:txBody>
          <a:bodyPr>
            <a:normAutofit fontScale="90000"/>
          </a:bodyPr>
          <a:lstStyle/>
          <a:p>
            <a:r>
              <a:rPr lang="en-GB" altLang="en-US" u="sng">
                <a:latin typeface="Comic Sans MS" panose="030F0702030302020204" pitchFamily="66" charset="0"/>
              </a:rPr>
              <a:t>Energy change reactions</a:t>
            </a:r>
          </a:p>
        </p:txBody>
      </p:sp>
      <p:sp>
        <p:nvSpPr>
          <p:cNvPr id="4" name="Content Placeholder 3">
            <a:extLst>
              <a:ext uri="{FF2B5EF4-FFF2-40B4-BE49-F238E27FC236}">
                <a16:creationId xmlns:a16="http://schemas.microsoft.com/office/drawing/2014/main" id="{748308E3-155A-49B0-9C96-E17747E6E4BE}"/>
              </a:ext>
            </a:extLst>
          </p:cNvPr>
          <p:cNvSpPr>
            <a:spLocks noGrp="1"/>
          </p:cNvSpPr>
          <p:nvPr>
            <p:ph idx="1"/>
          </p:nvPr>
        </p:nvSpPr>
        <p:spPr>
          <a:xfrm>
            <a:off x="1487488" y="1341438"/>
            <a:ext cx="10272712" cy="5472112"/>
          </a:xfrm>
        </p:spPr>
        <p:txBody>
          <a:bodyPr>
            <a:normAutofit/>
          </a:bodyPr>
          <a:lstStyle/>
          <a:p>
            <a:pPr marL="0" indent="0">
              <a:buFontTx/>
              <a:buNone/>
              <a:defRPr/>
            </a:pPr>
            <a:r>
              <a:rPr lang="en-GB" altLang="en-US" sz="2800" dirty="0">
                <a:latin typeface="Comic Sans MS" panose="030F0702030302020204" pitchFamily="66" charset="0"/>
              </a:rPr>
              <a:t>An </a:t>
            </a:r>
            <a:r>
              <a:rPr lang="en-GB" altLang="en-US" sz="2800" b="1" u="sng" dirty="0">
                <a:latin typeface="Comic Sans MS" panose="030F0702030302020204" pitchFamily="66" charset="0"/>
              </a:rPr>
              <a:t>Exothermic reaction </a:t>
            </a:r>
            <a:r>
              <a:rPr lang="en-GB" altLang="en-US" sz="2800" dirty="0">
                <a:latin typeface="Comic Sans MS" panose="030F0702030302020204" pitchFamily="66" charset="0"/>
              </a:rPr>
              <a:t>- </a:t>
            </a:r>
            <a:r>
              <a:rPr lang="en-GB" altLang="en-US" sz="2800" b="1" dirty="0">
                <a:latin typeface="Comic Sans MS" panose="030F0702030302020204" pitchFamily="66" charset="0"/>
              </a:rPr>
              <a:t>energy</a:t>
            </a:r>
            <a:r>
              <a:rPr lang="en-GB" altLang="en-US" sz="2800" dirty="0">
                <a:latin typeface="Comic Sans MS" panose="030F0702030302020204" pitchFamily="66" charset="0"/>
              </a:rPr>
              <a:t> is given out to the surroundings, usually in the form of heat, light or sound. </a:t>
            </a:r>
          </a:p>
          <a:p>
            <a:pPr marL="0" indent="0">
              <a:buFontTx/>
              <a:buNone/>
              <a:defRPr/>
            </a:pPr>
            <a:r>
              <a:rPr lang="en-GB" altLang="en-US" sz="2800" dirty="0">
                <a:solidFill>
                  <a:srgbClr val="FF0000"/>
                </a:solidFill>
                <a:latin typeface="Comic Sans MS" panose="030F0702030302020204" pitchFamily="66" charset="0"/>
              </a:rPr>
              <a:t>The temperature usually increases.</a:t>
            </a:r>
          </a:p>
          <a:p>
            <a:pPr marL="0" indent="0">
              <a:buFontTx/>
              <a:buNone/>
              <a:defRPr/>
            </a:pPr>
            <a:r>
              <a:rPr lang="en-GB" altLang="en-US" sz="2800" dirty="0" err="1">
                <a:solidFill>
                  <a:schemeClr val="accent2"/>
                </a:solidFill>
                <a:latin typeface="Comic Sans MS" panose="030F0702030302020204" pitchFamily="66" charset="0"/>
              </a:rPr>
              <a:t>e.g</a:t>
            </a:r>
            <a:r>
              <a:rPr lang="en-GB" altLang="en-US" sz="2800" dirty="0">
                <a:solidFill>
                  <a:schemeClr val="accent2"/>
                </a:solidFill>
                <a:latin typeface="Comic Sans MS" panose="030F0702030302020204" pitchFamily="66" charset="0"/>
              </a:rPr>
              <a:t> fireworks, combustion, oxidation</a:t>
            </a:r>
          </a:p>
          <a:p>
            <a:pPr marL="0" indent="0">
              <a:buFontTx/>
              <a:buNone/>
              <a:defRPr/>
            </a:pPr>
            <a:endParaRPr lang="en-GB" altLang="en-US" sz="2800" dirty="0">
              <a:latin typeface="Comic Sans MS" panose="030F0702030302020204" pitchFamily="66" charset="0"/>
            </a:endParaRPr>
          </a:p>
          <a:p>
            <a:pPr marL="0" indent="0">
              <a:buFontTx/>
              <a:buNone/>
              <a:defRPr/>
            </a:pPr>
            <a:r>
              <a:rPr lang="en-GB" altLang="en-US" sz="2800" dirty="0">
                <a:latin typeface="Comic Sans MS" panose="030F0702030302020204" pitchFamily="66" charset="0"/>
              </a:rPr>
              <a:t>An </a:t>
            </a:r>
            <a:r>
              <a:rPr lang="en-GB" altLang="en-US" sz="2800" b="1" u="sng" dirty="0">
                <a:latin typeface="Comic Sans MS" panose="030F0702030302020204" pitchFamily="66" charset="0"/>
              </a:rPr>
              <a:t>Endothermic reaction </a:t>
            </a:r>
            <a:r>
              <a:rPr lang="en-GB" altLang="en-US" sz="2800" dirty="0">
                <a:latin typeface="Comic Sans MS" panose="030F0702030302020204" pitchFamily="66" charset="0"/>
              </a:rPr>
              <a:t>- </a:t>
            </a:r>
            <a:r>
              <a:rPr lang="en-GB" altLang="en-US" sz="2800" b="1" dirty="0">
                <a:latin typeface="Comic Sans MS" panose="030F0702030302020204" pitchFamily="66" charset="0"/>
              </a:rPr>
              <a:t>energy</a:t>
            </a:r>
            <a:r>
              <a:rPr lang="en-GB" altLang="en-US" sz="2800" dirty="0">
                <a:latin typeface="Comic Sans MS" panose="030F0702030302020204" pitchFamily="66" charset="0"/>
              </a:rPr>
              <a:t> is taken in by the reaction from the surroundings, usually (but not always) means that the surroundings get colder.</a:t>
            </a:r>
          </a:p>
          <a:p>
            <a:pPr marL="0" indent="0">
              <a:buFontTx/>
              <a:buNone/>
              <a:defRPr/>
            </a:pPr>
            <a:r>
              <a:rPr lang="en-GB" altLang="en-US" sz="2800" dirty="0" err="1">
                <a:solidFill>
                  <a:schemeClr val="accent2"/>
                </a:solidFill>
                <a:latin typeface="Comic Sans MS" panose="030F0702030302020204" pitchFamily="66" charset="0"/>
              </a:rPr>
              <a:t>e.g</a:t>
            </a:r>
            <a:r>
              <a:rPr lang="en-GB" altLang="en-US" sz="2800" dirty="0">
                <a:solidFill>
                  <a:schemeClr val="accent2"/>
                </a:solidFill>
                <a:latin typeface="Comic Sans MS" panose="030F0702030302020204" pitchFamily="66" charset="0"/>
              </a:rPr>
              <a:t> Photosynthesis,  thermal decomposition</a:t>
            </a:r>
          </a:p>
          <a:p>
            <a:pPr>
              <a:buFontTx/>
              <a:buNone/>
              <a:defRPr/>
            </a:pPr>
            <a:endParaRPr lang="en-GB" altLang="en-US" sz="2800" dirty="0">
              <a:solidFill>
                <a:srgbClr val="FF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2C29D0E-A5E3-42FF-89EF-B3EC0AB33D72}"/>
              </a:ext>
            </a:extLst>
          </p:cNvPr>
          <p:cNvSpPr>
            <a:spLocks noGrp="1" noChangeArrowheads="1"/>
          </p:cNvSpPr>
          <p:nvPr>
            <p:ph type="title"/>
          </p:nvPr>
        </p:nvSpPr>
        <p:spPr>
          <a:xfrm>
            <a:off x="1271588" y="0"/>
            <a:ext cx="10272712" cy="982663"/>
          </a:xfrm>
        </p:spPr>
        <p:txBody>
          <a:bodyPr/>
          <a:lstStyle/>
          <a:p>
            <a:r>
              <a:rPr lang="en-US" altLang="en-US" u="sng" dirty="0">
                <a:latin typeface="Comic Sans MS" panose="030F0702030302020204" pitchFamily="66" charset="0"/>
              </a:rPr>
              <a:t>Energy profile diagrams</a:t>
            </a:r>
          </a:p>
        </p:txBody>
      </p:sp>
      <p:pic>
        <p:nvPicPr>
          <p:cNvPr id="11267" name="Content Placeholder 3">
            <a:extLst>
              <a:ext uri="{FF2B5EF4-FFF2-40B4-BE49-F238E27FC236}">
                <a16:creationId xmlns:a16="http://schemas.microsoft.com/office/drawing/2014/main" id="{E5DC644D-C477-4B8C-B97A-E8C3C60AC7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52367"/>
          <a:stretch>
            <a:fillRect/>
          </a:stretch>
        </p:blipFill>
        <p:spPr>
          <a:xfrm>
            <a:off x="7391400" y="1936750"/>
            <a:ext cx="4248150" cy="4856163"/>
          </a:xfrm>
        </p:spPr>
      </p:pic>
      <p:sp>
        <p:nvSpPr>
          <p:cNvPr id="11268" name="Rectangle 1">
            <a:extLst>
              <a:ext uri="{FF2B5EF4-FFF2-40B4-BE49-F238E27FC236}">
                <a16:creationId xmlns:a16="http://schemas.microsoft.com/office/drawing/2014/main" id="{B831F8A7-7CA2-477E-9A20-F0EC921FAB13}"/>
              </a:ext>
            </a:extLst>
          </p:cNvPr>
          <p:cNvSpPr>
            <a:spLocks noChangeArrowheads="1"/>
          </p:cNvSpPr>
          <p:nvPr/>
        </p:nvSpPr>
        <p:spPr bwMode="auto">
          <a:xfrm>
            <a:off x="2135188" y="2486025"/>
            <a:ext cx="4497387"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spcBef>
                <a:spcPct val="0"/>
              </a:spcBef>
              <a:buFontTx/>
              <a:buNone/>
            </a:pPr>
            <a:r>
              <a:rPr lang="en-GB" altLang="en-US" sz="2800"/>
              <a:t>In </a:t>
            </a:r>
            <a:r>
              <a:rPr lang="en-GB" altLang="en-US" sz="2800" b="1" u="sng"/>
              <a:t>exothermic</a:t>
            </a:r>
            <a:r>
              <a:rPr lang="en-GB" altLang="en-US" sz="2800"/>
              <a:t> reactions the energy in the reactants is higher than in the products</a:t>
            </a:r>
          </a:p>
          <a:p>
            <a:pPr>
              <a:spcBef>
                <a:spcPct val="0"/>
              </a:spcBef>
              <a:buFontTx/>
              <a:buNone/>
            </a:pPr>
            <a:endParaRPr lang="en-GB" altLang="en-US" sz="2800"/>
          </a:p>
          <a:p>
            <a:pPr>
              <a:spcBef>
                <a:spcPct val="0"/>
              </a:spcBef>
              <a:buFontTx/>
              <a:buNone/>
            </a:pPr>
            <a:r>
              <a:rPr lang="en-GB" altLang="en-US" sz="2800"/>
              <a:t>This means </a:t>
            </a:r>
            <a:r>
              <a:rPr lang="en-GB" altLang="en-US" sz="2800">
                <a:solidFill>
                  <a:srgbClr val="FF0000"/>
                </a:solidFill>
              </a:rPr>
              <a:t>energy is released </a:t>
            </a:r>
            <a:r>
              <a:rPr lang="en-GB" altLang="en-US" sz="2800"/>
              <a:t>to the surroundings</a:t>
            </a:r>
          </a:p>
        </p:txBody>
      </p:sp>
      <p:sp>
        <p:nvSpPr>
          <p:cNvPr id="4" name="TextBox 3">
            <a:extLst>
              <a:ext uri="{FF2B5EF4-FFF2-40B4-BE49-F238E27FC236}">
                <a16:creationId xmlns:a16="http://schemas.microsoft.com/office/drawing/2014/main" id="{103CDDFE-3516-4CE0-84F4-FB286C6412F5}"/>
              </a:ext>
            </a:extLst>
          </p:cNvPr>
          <p:cNvSpPr txBox="1"/>
          <p:nvPr/>
        </p:nvSpPr>
        <p:spPr>
          <a:xfrm>
            <a:off x="4041775" y="1125538"/>
            <a:ext cx="5183188" cy="708025"/>
          </a:xfrm>
          <a:prstGeom prst="rect">
            <a:avLst/>
          </a:prstGeom>
          <a:solidFill>
            <a:schemeClr val="accent2">
              <a:lumMod val="60000"/>
              <a:lumOff val="40000"/>
            </a:schemeClr>
          </a:solidFill>
        </p:spPr>
        <p:txBody>
          <a:bodyPr>
            <a:spAutoFit/>
          </a:bodyPr>
          <a:lstStyle/>
          <a:p>
            <a:pPr>
              <a:defRPr/>
            </a:pPr>
            <a:r>
              <a:rPr lang="en-GB" sz="2000" dirty="0">
                <a:latin typeface="Comic Sans MS" panose="030F0702030302020204" pitchFamily="66" charset="0"/>
              </a:rPr>
              <a:t>Activation energy = the amount of energy needed to start a reaction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34648394-C567-4063-A4AA-14363809890E}"/>
              </a:ext>
            </a:extLst>
          </p:cNvPr>
          <p:cNvSpPr>
            <a:spLocks noGrp="1" noChangeArrowheads="1"/>
          </p:cNvSpPr>
          <p:nvPr>
            <p:ph type="title"/>
          </p:nvPr>
        </p:nvSpPr>
        <p:spPr/>
        <p:txBody>
          <a:bodyPr/>
          <a:lstStyle/>
          <a:p>
            <a:endParaRPr lang="en-US" altLang="en-US"/>
          </a:p>
        </p:txBody>
      </p:sp>
      <p:pic>
        <p:nvPicPr>
          <p:cNvPr id="12291" name="Picture 3">
            <a:extLst>
              <a:ext uri="{FF2B5EF4-FFF2-40B4-BE49-F238E27FC236}">
                <a16:creationId xmlns:a16="http://schemas.microsoft.com/office/drawing/2014/main" id="{47479DDA-8FFB-4096-A32D-9F3CA861A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6680"/>
          <a:stretch>
            <a:fillRect/>
          </a:stretch>
        </p:blipFill>
        <p:spPr bwMode="auto">
          <a:xfrm>
            <a:off x="7391400" y="1606550"/>
            <a:ext cx="4033838"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2">
            <a:extLst>
              <a:ext uri="{FF2B5EF4-FFF2-40B4-BE49-F238E27FC236}">
                <a16:creationId xmlns:a16="http://schemas.microsoft.com/office/drawing/2014/main" id="{0745B9CD-3E8A-4A70-8D9C-7A1EE889EC58}"/>
              </a:ext>
            </a:extLst>
          </p:cNvPr>
          <p:cNvSpPr>
            <a:spLocks noChangeArrowheads="1"/>
          </p:cNvSpPr>
          <p:nvPr/>
        </p:nvSpPr>
        <p:spPr bwMode="auto">
          <a:xfrm>
            <a:off x="1973263" y="2060575"/>
            <a:ext cx="46799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spcBef>
                <a:spcPct val="0"/>
              </a:spcBef>
              <a:buFontTx/>
              <a:buNone/>
            </a:pPr>
            <a:r>
              <a:rPr lang="en-GB" altLang="en-US" sz="2800"/>
              <a:t>In an </a:t>
            </a:r>
            <a:r>
              <a:rPr lang="en-GB" altLang="en-US" sz="2800" b="1" u="sng"/>
              <a:t>endothermic</a:t>
            </a:r>
            <a:r>
              <a:rPr lang="en-GB" altLang="en-US" sz="2800"/>
              <a:t> reaction the products have more energy than the reactants</a:t>
            </a:r>
          </a:p>
          <a:p>
            <a:pPr>
              <a:spcBef>
                <a:spcPct val="0"/>
              </a:spcBef>
              <a:buFontTx/>
              <a:buNone/>
            </a:pPr>
            <a:endParaRPr lang="en-GB" altLang="en-US" sz="2800"/>
          </a:p>
          <a:p>
            <a:pPr>
              <a:spcBef>
                <a:spcPct val="0"/>
              </a:spcBef>
              <a:buFontTx/>
              <a:buNone/>
            </a:pPr>
            <a:r>
              <a:rPr lang="en-GB" altLang="en-US" sz="2800"/>
              <a:t>This means that </a:t>
            </a:r>
            <a:r>
              <a:rPr lang="en-GB" altLang="en-US" sz="2800">
                <a:solidFill>
                  <a:srgbClr val="FF0000"/>
                </a:solidFill>
              </a:rPr>
              <a:t>energy is absorbed</a:t>
            </a:r>
            <a:r>
              <a:rPr lang="en-GB" altLang="en-US" sz="2800"/>
              <a:t> from the surroundings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386C3-5661-463D-B032-D488B2BCA317}"/>
              </a:ext>
            </a:extLst>
          </p:cNvPr>
          <p:cNvSpPr>
            <a:spLocks noGrp="1"/>
          </p:cNvSpPr>
          <p:nvPr>
            <p:ph type="title"/>
          </p:nvPr>
        </p:nvSpPr>
        <p:spPr/>
        <p:txBody>
          <a:bodyPr/>
          <a:lstStyle/>
          <a:p>
            <a:r>
              <a:rPr lang="en-GB" dirty="0">
                <a:latin typeface="Comic Sans MS" panose="030F0702030302020204" pitchFamily="66" charset="0"/>
              </a:rPr>
              <a:t>Label the graphs below</a:t>
            </a:r>
          </a:p>
        </p:txBody>
      </p:sp>
      <p:pic>
        <p:nvPicPr>
          <p:cNvPr id="5" name="Content Placeholder 4">
            <a:extLst>
              <a:ext uri="{FF2B5EF4-FFF2-40B4-BE49-F238E27FC236}">
                <a16:creationId xmlns:a16="http://schemas.microsoft.com/office/drawing/2014/main" id="{DC8BCA53-D9A8-406D-A752-128362CD1E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10" y="1690688"/>
            <a:ext cx="5897250" cy="4055771"/>
          </a:xfrm>
        </p:spPr>
      </p:pic>
      <p:pic>
        <p:nvPicPr>
          <p:cNvPr id="7" name="Picture 6">
            <a:extLst>
              <a:ext uri="{FF2B5EF4-FFF2-40B4-BE49-F238E27FC236}">
                <a16:creationId xmlns:a16="http://schemas.microsoft.com/office/drawing/2014/main" id="{D716A189-8CC7-4C32-8278-1D365F908D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2160" y="1514314"/>
            <a:ext cx="5826297" cy="4411895"/>
          </a:xfrm>
          <a:prstGeom prst="rect">
            <a:avLst/>
          </a:prstGeom>
        </p:spPr>
      </p:pic>
    </p:spTree>
    <p:extLst>
      <p:ext uri="{BB962C8B-B14F-4D97-AF65-F5344CB8AC3E}">
        <p14:creationId xmlns:p14="http://schemas.microsoft.com/office/powerpoint/2010/main" val="1602520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2F6C0-4CF5-8CBB-D18F-10B373CA2A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CF0E14-AB18-6657-B0EE-4EDE7F594E73}"/>
              </a:ext>
            </a:extLst>
          </p:cNvPr>
          <p:cNvSpPr>
            <a:spLocks noGrp="1"/>
          </p:cNvSpPr>
          <p:nvPr>
            <p:ph type="title"/>
          </p:nvPr>
        </p:nvSpPr>
        <p:spPr/>
        <p:txBody>
          <a:bodyPr/>
          <a:lstStyle/>
          <a:p>
            <a:r>
              <a:rPr lang="en-GB" dirty="0">
                <a:latin typeface="Comic Sans MS" panose="030F0702030302020204" pitchFamily="66" charset="0"/>
              </a:rPr>
              <a:t>Label the graphs below</a:t>
            </a:r>
          </a:p>
        </p:txBody>
      </p:sp>
      <p:pic>
        <p:nvPicPr>
          <p:cNvPr id="5" name="Content Placeholder 4">
            <a:extLst>
              <a:ext uri="{FF2B5EF4-FFF2-40B4-BE49-F238E27FC236}">
                <a16:creationId xmlns:a16="http://schemas.microsoft.com/office/drawing/2014/main" id="{EA140E28-5849-58E7-39AD-0B54EA2672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10" y="1690688"/>
            <a:ext cx="5897250" cy="4055771"/>
          </a:xfrm>
        </p:spPr>
      </p:pic>
      <p:pic>
        <p:nvPicPr>
          <p:cNvPr id="7" name="Picture 6">
            <a:extLst>
              <a:ext uri="{FF2B5EF4-FFF2-40B4-BE49-F238E27FC236}">
                <a16:creationId xmlns:a16="http://schemas.microsoft.com/office/drawing/2014/main" id="{DA1BF947-D2EB-B77E-5932-85FA6F07C1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7613" y="1512625"/>
            <a:ext cx="5826297" cy="4411895"/>
          </a:xfrm>
          <a:prstGeom prst="rect">
            <a:avLst/>
          </a:prstGeom>
        </p:spPr>
      </p:pic>
      <p:sp>
        <p:nvSpPr>
          <p:cNvPr id="3" name="TextBox 2">
            <a:extLst>
              <a:ext uri="{FF2B5EF4-FFF2-40B4-BE49-F238E27FC236}">
                <a16:creationId xmlns:a16="http://schemas.microsoft.com/office/drawing/2014/main" id="{C96874F6-780D-AF38-E7E7-D15581AC5810}"/>
              </a:ext>
            </a:extLst>
          </p:cNvPr>
          <p:cNvSpPr txBox="1"/>
          <p:nvPr/>
        </p:nvSpPr>
        <p:spPr>
          <a:xfrm>
            <a:off x="2928730" y="2875722"/>
            <a:ext cx="2014331" cy="646331"/>
          </a:xfrm>
          <a:prstGeom prst="rect">
            <a:avLst/>
          </a:prstGeom>
          <a:noFill/>
        </p:spPr>
        <p:txBody>
          <a:bodyPr wrap="square" rtlCol="0">
            <a:spAutoFit/>
          </a:bodyPr>
          <a:lstStyle/>
          <a:p>
            <a:r>
              <a:rPr lang="en-GB" dirty="0">
                <a:latin typeface="Comic Sans MS" panose="030F0702030302020204" pitchFamily="66" charset="0"/>
              </a:rPr>
              <a:t>Activation energy </a:t>
            </a:r>
          </a:p>
        </p:txBody>
      </p:sp>
      <p:sp>
        <p:nvSpPr>
          <p:cNvPr id="4" name="TextBox 3">
            <a:extLst>
              <a:ext uri="{FF2B5EF4-FFF2-40B4-BE49-F238E27FC236}">
                <a16:creationId xmlns:a16="http://schemas.microsoft.com/office/drawing/2014/main" id="{EDBF3060-669B-E352-953E-4A51062BCFA3}"/>
              </a:ext>
            </a:extLst>
          </p:cNvPr>
          <p:cNvSpPr txBox="1"/>
          <p:nvPr/>
        </p:nvSpPr>
        <p:spPr>
          <a:xfrm>
            <a:off x="8815308" y="2875722"/>
            <a:ext cx="2316265" cy="369332"/>
          </a:xfrm>
          <a:prstGeom prst="rect">
            <a:avLst/>
          </a:prstGeom>
          <a:noFill/>
        </p:spPr>
        <p:txBody>
          <a:bodyPr wrap="square" rtlCol="0">
            <a:spAutoFit/>
          </a:bodyPr>
          <a:lstStyle/>
          <a:p>
            <a:r>
              <a:rPr lang="en-GB" dirty="0">
                <a:latin typeface="Comic Sans MS" panose="030F0702030302020204" pitchFamily="66" charset="0"/>
              </a:rPr>
              <a:t>Activation energy </a:t>
            </a:r>
          </a:p>
        </p:txBody>
      </p:sp>
      <p:sp>
        <p:nvSpPr>
          <p:cNvPr id="6" name="TextBox 5">
            <a:extLst>
              <a:ext uri="{FF2B5EF4-FFF2-40B4-BE49-F238E27FC236}">
                <a16:creationId xmlns:a16="http://schemas.microsoft.com/office/drawing/2014/main" id="{F2CB28EA-C05F-BD01-0006-53B7F2AB45A7}"/>
              </a:ext>
            </a:extLst>
          </p:cNvPr>
          <p:cNvSpPr txBox="1"/>
          <p:nvPr/>
        </p:nvSpPr>
        <p:spPr>
          <a:xfrm>
            <a:off x="838200" y="3942522"/>
            <a:ext cx="2014331" cy="369332"/>
          </a:xfrm>
          <a:prstGeom prst="rect">
            <a:avLst/>
          </a:prstGeom>
          <a:noFill/>
        </p:spPr>
        <p:txBody>
          <a:bodyPr wrap="square" rtlCol="0">
            <a:spAutoFit/>
          </a:bodyPr>
          <a:lstStyle/>
          <a:p>
            <a:r>
              <a:rPr lang="en-GB" dirty="0">
                <a:latin typeface="Comic Sans MS" panose="030F0702030302020204" pitchFamily="66" charset="0"/>
              </a:rPr>
              <a:t>Reactants </a:t>
            </a:r>
          </a:p>
        </p:txBody>
      </p:sp>
      <p:sp>
        <p:nvSpPr>
          <p:cNvPr id="8" name="TextBox 7">
            <a:extLst>
              <a:ext uri="{FF2B5EF4-FFF2-40B4-BE49-F238E27FC236}">
                <a16:creationId xmlns:a16="http://schemas.microsoft.com/office/drawing/2014/main" id="{BB32083E-1AC6-50F8-B8AA-BAE64A55CBB6}"/>
              </a:ext>
            </a:extLst>
          </p:cNvPr>
          <p:cNvSpPr txBox="1"/>
          <p:nvPr/>
        </p:nvSpPr>
        <p:spPr>
          <a:xfrm>
            <a:off x="2852531" y="4870130"/>
            <a:ext cx="2014331" cy="369332"/>
          </a:xfrm>
          <a:prstGeom prst="rect">
            <a:avLst/>
          </a:prstGeom>
          <a:noFill/>
        </p:spPr>
        <p:txBody>
          <a:bodyPr wrap="square" rtlCol="0">
            <a:spAutoFit/>
          </a:bodyPr>
          <a:lstStyle/>
          <a:p>
            <a:r>
              <a:rPr lang="en-GB" dirty="0">
                <a:latin typeface="Comic Sans MS" panose="030F0702030302020204" pitchFamily="66" charset="0"/>
              </a:rPr>
              <a:t>Products </a:t>
            </a:r>
          </a:p>
        </p:txBody>
      </p:sp>
      <p:sp>
        <p:nvSpPr>
          <p:cNvPr id="9" name="TextBox 8">
            <a:extLst>
              <a:ext uri="{FF2B5EF4-FFF2-40B4-BE49-F238E27FC236}">
                <a16:creationId xmlns:a16="http://schemas.microsoft.com/office/drawing/2014/main" id="{4518F386-9D6A-256B-F5B4-ECC2B6D191FB}"/>
              </a:ext>
            </a:extLst>
          </p:cNvPr>
          <p:cNvSpPr txBox="1"/>
          <p:nvPr/>
        </p:nvSpPr>
        <p:spPr>
          <a:xfrm>
            <a:off x="3408279" y="4060756"/>
            <a:ext cx="2014331" cy="369332"/>
          </a:xfrm>
          <a:prstGeom prst="rect">
            <a:avLst/>
          </a:prstGeom>
          <a:noFill/>
        </p:spPr>
        <p:txBody>
          <a:bodyPr wrap="square" rtlCol="0">
            <a:spAutoFit/>
          </a:bodyPr>
          <a:lstStyle/>
          <a:p>
            <a:r>
              <a:rPr lang="en-GB" dirty="0">
                <a:latin typeface="Comic Sans MS" panose="030F0702030302020204" pitchFamily="66" charset="0"/>
              </a:rPr>
              <a:t>Energy released </a:t>
            </a:r>
          </a:p>
        </p:txBody>
      </p:sp>
      <p:sp>
        <p:nvSpPr>
          <p:cNvPr id="10" name="TextBox 9">
            <a:extLst>
              <a:ext uri="{FF2B5EF4-FFF2-40B4-BE49-F238E27FC236}">
                <a16:creationId xmlns:a16="http://schemas.microsoft.com/office/drawing/2014/main" id="{B8A6E844-A540-906F-7DBC-AFAA81477D50}"/>
              </a:ext>
            </a:extLst>
          </p:cNvPr>
          <p:cNvSpPr txBox="1"/>
          <p:nvPr/>
        </p:nvSpPr>
        <p:spPr>
          <a:xfrm>
            <a:off x="6688225" y="4875892"/>
            <a:ext cx="2014331" cy="369332"/>
          </a:xfrm>
          <a:prstGeom prst="rect">
            <a:avLst/>
          </a:prstGeom>
          <a:noFill/>
        </p:spPr>
        <p:txBody>
          <a:bodyPr wrap="square" rtlCol="0">
            <a:spAutoFit/>
          </a:bodyPr>
          <a:lstStyle/>
          <a:p>
            <a:r>
              <a:rPr lang="en-GB" dirty="0">
                <a:latin typeface="Comic Sans MS" panose="030F0702030302020204" pitchFamily="66" charset="0"/>
              </a:rPr>
              <a:t>Reactants </a:t>
            </a:r>
          </a:p>
        </p:txBody>
      </p:sp>
      <p:sp>
        <p:nvSpPr>
          <p:cNvPr id="11" name="TextBox 10">
            <a:extLst>
              <a:ext uri="{FF2B5EF4-FFF2-40B4-BE49-F238E27FC236}">
                <a16:creationId xmlns:a16="http://schemas.microsoft.com/office/drawing/2014/main" id="{AC522436-16F4-23DB-A5F7-7B9A5743804E}"/>
              </a:ext>
            </a:extLst>
          </p:cNvPr>
          <p:cNvSpPr txBox="1"/>
          <p:nvPr/>
        </p:nvSpPr>
        <p:spPr>
          <a:xfrm>
            <a:off x="8815307" y="3757856"/>
            <a:ext cx="2014331" cy="369332"/>
          </a:xfrm>
          <a:prstGeom prst="rect">
            <a:avLst/>
          </a:prstGeom>
          <a:noFill/>
        </p:spPr>
        <p:txBody>
          <a:bodyPr wrap="square" rtlCol="0">
            <a:spAutoFit/>
          </a:bodyPr>
          <a:lstStyle/>
          <a:p>
            <a:r>
              <a:rPr lang="en-GB" dirty="0">
                <a:latin typeface="Comic Sans MS" panose="030F0702030302020204" pitchFamily="66" charset="0"/>
              </a:rPr>
              <a:t>Products </a:t>
            </a:r>
          </a:p>
        </p:txBody>
      </p:sp>
      <p:sp>
        <p:nvSpPr>
          <p:cNvPr id="12" name="TextBox 11">
            <a:extLst>
              <a:ext uri="{FF2B5EF4-FFF2-40B4-BE49-F238E27FC236}">
                <a16:creationId xmlns:a16="http://schemas.microsoft.com/office/drawing/2014/main" id="{B53D7C88-1205-5020-EC00-5A98647D3B97}"/>
              </a:ext>
            </a:extLst>
          </p:cNvPr>
          <p:cNvSpPr txBox="1"/>
          <p:nvPr/>
        </p:nvSpPr>
        <p:spPr>
          <a:xfrm>
            <a:off x="8980762" y="4245422"/>
            <a:ext cx="2014331" cy="369332"/>
          </a:xfrm>
          <a:prstGeom prst="rect">
            <a:avLst/>
          </a:prstGeom>
          <a:noFill/>
        </p:spPr>
        <p:txBody>
          <a:bodyPr wrap="square" rtlCol="0">
            <a:spAutoFit/>
          </a:bodyPr>
          <a:lstStyle/>
          <a:p>
            <a:r>
              <a:rPr lang="en-GB" dirty="0">
                <a:latin typeface="Comic Sans MS" panose="030F0702030302020204" pitchFamily="66" charset="0"/>
              </a:rPr>
              <a:t>Energy absorbed</a:t>
            </a:r>
          </a:p>
        </p:txBody>
      </p:sp>
    </p:spTree>
    <p:extLst>
      <p:ext uri="{BB962C8B-B14F-4D97-AF65-F5344CB8AC3E}">
        <p14:creationId xmlns:p14="http://schemas.microsoft.com/office/powerpoint/2010/main" val="723698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6670"/>
            <a:ext cx="10515600" cy="5610293"/>
          </a:xfrm>
        </p:spPr>
        <p:txBody>
          <a:bodyPr>
            <a:normAutofit fontScale="85000" lnSpcReduction="20000"/>
          </a:bodyPr>
          <a:lstStyle/>
          <a:p>
            <a:pPr marL="0" indent="0">
              <a:buNone/>
            </a:pPr>
            <a:r>
              <a:rPr lang="en-GB" b="1" dirty="0">
                <a:latin typeface="Comic Sans MS" panose="030F0702030302020204" pitchFamily="66" charset="0"/>
              </a:rPr>
              <a:t>Dear Y11 student,</a:t>
            </a:r>
            <a:endParaRPr lang="en-GB" dirty="0">
              <a:latin typeface="Comic Sans MS" panose="030F0702030302020204" pitchFamily="66" charset="0"/>
            </a:endParaRPr>
          </a:p>
          <a:p>
            <a:pPr marL="0" indent="0">
              <a:buNone/>
            </a:pPr>
            <a:r>
              <a:rPr lang="en-GB" b="1" dirty="0">
                <a:latin typeface="Comic Sans MS" panose="030F0702030302020204" pitchFamily="66" charset="0"/>
              </a:rPr>
              <a:t>Well-done on completing all of your exams. To make sure you are ready and prepared for your A-levels please work through the following tasks in the bridging work </a:t>
            </a:r>
            <a:endParaRPr lang="en-GB" dirty="0">
              <a:latin typeface="Comic Sans MS" panose="030F0702030302020204" pitchFamily="66" charset="0"/>
            </a:endParaRPr>
          </a:p>
          <a:p>
            <a:pPr marL="0" indent="0">
              <a:buNone/>
            </a:pPr>
            <a:r>
              <a:rPr lang="en-GB" b="1" dirty="0">
                <a:latin typeface="Comic Sans MS" panose="030F0702030302020204" pitchFamily="66" charset="0"/>
              </a:rPr>
              <a:t>The 4 units you will study in the first year of A level Chemistry are:</a:t>
            </a:r>
            <a:endParaRPr lang="en-GB" dirty="0">
              <a:latin typeface="Comic Sans MS" panose="030F0702030302020204" pitchFamily="66" charset="0"/>
            </a:endParaRPr>
          </a:p>
          <a:p>
            <a:r>
              <a:rPr lang="en-GB" dirty="0">
                <a:latin typeface="Comic Sans MS" panose="030F0702030302020204" pitchFamily="66" charset="0"/>
              </a:rPr>
              <a:t>Module 1 – Development of practical skills in chemistry </a:t>
            </a:r>
          </a:p>
          <a:p>
            <a:r>
              <a:rPr lang="en-GB" dirty="0">
                <a:latin typeface="Comic Sans MS" panose="030F0702030302020204" pitchFamily="66" charset="0"/>
              </a:rPr>
              <a:t>Module 2 – Foundations in chemistry </a:t>
            </a:r>
          </a:p>
          <a:p>
            <a:r>
              <a:rPr lang="en-GB" dirty="0">
                <a:latin typeface="Comic Sans MS" panose="030F0702030302020204" pitchFamily="66" charset="0"/>
              </a:rPr>
              <a:t>Module 3 – Periodic table and energy </a:t>
            </a:r>
          </a:p>
          <a:p>
            <a:r>
              <a:rPr lang="en-GB" dirty="0">
                <a:latin typeface="Comic Sans MS" panose="030F0702030302020204" pitchFamily="66" charset="0"/>
              </a:rPr>
              <a:t>Module 4 – Core organic chemistry</a:t>
            </a:r>
          </a:p>
          <a:p>
            <a:endParaRPr lang="en-GB" dirty="0">
              <a:latin typeface="Comic Sans MS" panose="030F0702030302020204" pitchFamily="66" charset="0"/>
            </a:endParaRPr>
          </a:p>
          <a:p>
            <a:pPr marL="0" indent="0">
              <a:buNone/>
            </a:pPr>
            <a:r>
              <a:rPr lang="en-GB" dirty="0">
                <a:latin typeface="Comic Sans MS" panose="030F0702030302020204" pitchFamily="66" charset="0"/>
              </a:rPr>
              <a:t>You can find out more about the A level specification using the link below:</a:t>
            </a:r>
          </a:p>
          <a:p>
            <a:endParaRPr lang="en-GB" dirty="0">
              <a:latin typeface="Comic Sans MS" panose="030F0702030302020204" pitchFamily="66" charset="0"/>
            </a:endParaRPr>
          </a:p>
          <a:p>
            <a:pPr marL="0" indent="0">
              <a:buNone/>
            </a:pPr>
            <a:r>
              <a:rPr lang="en-GB" u="sng" dirty="0">
                <a:latin typeface="Comic Sans MS" panose="030F0702030302020204" pitchFamily="66" charset="0"/>
                <a:hlinkClick r:id="rId2"/>
              </a:rPr>
              <a:t>https://www.ocr.org.uk/Images/171750-specification-accredited-as-level-gce-chemistry-a-h032.pdf</a:t>
            </a:r>
            <a:endParaRPr lang="en-GB" dirty="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3018717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F0BE23E6-2921-4A3E-BB4F-79D9624C58DA}"/>
              </a:ext>
            </a:extLst>
          </p:cNvPr>
          <p:cNvSpPr>
            <a:spLocks noGrp="1" noChangeArrowheads="1"/>
          </p:cNvSpPr>
          <p:nvPr>
            <p:ph type="title"/>
          </p:nvPr>
        </p:nvSpPr>
        <p:spPr>
          <a:xfrm>
            <a:off x="514524" y="535439"/>
            <a:ext cx="10572750" cy="1439862"/>
          </a:xfrm>
        </p:spPr>
        <p:txBody>
          <a:bodyPr>
            <a:normAutofit fontScale="90000"/>
          </a:bodyPr>
          <a:lstStyle/>
          <a:p>
            <a:r>
              <a:rPr lang="en-GB" altLang="en-US" u="sng" dirty="0">
                <a:latin typeface="Comic Sans MS" panose="030F0702030302020204" pitchFamily="66" charset="0"/>
              </a:rPr>
              <a:t>Bond energies</a:t>
            </a:r>
            <a:br>
              <a:rPr lang="en-GB" altLang="en-US" u="sng" dirty="0">
                <a:latin typeface="Comic Sans MS" panose="030F0702030302020204" pitchFamily="66" charset="0"/>
              </a:rPr>
            </a:br>
            <a:r>
              <a:rPr lang="en-GB" altLang="en-US" sz="3200" dirty="0">
                <a:latin typeface="Comic Sans MS" panose="030F0702030302020204" pitchFamily="66" charset="0"/>
              </a:rPr>
              <a:t>Calculate the overall energy change in the following:</a:t>
            </a:r>
            <a:br>
              <a:rPr lang="en-GB" altLang="en-US" sz="3200" dirty="0">
                <a:latin typeface="Comic Sans MS" panose="030F0702030302020204" pitchFamily="66" charset="0"/>
              </a:rPr>
            </a:br>
            <a:r>
              <a:rPr lang="en-GB" altLang="en-US" sz="3200" dirty="0">
                <a:latin typeface="Comic Sans MS" panose="030F0702030302020204" pitchFamily="66" charset="0"/>
              </a:rPr>
              <a:t>here is a link for support </a:t>
            </a:r>
            <a:r>
              <a:rPr lang="en-GB" sz="3200" dirty="0">
                <a:latin typeface="Comic Sans MS" panose="030F0702030302020204" pitchFamily="66" charset="0"/>
                <a:hlinkClick r:id="rId2"/>
              </a:rPr>
              <a:t>Calculating energy changes - Higher - Exothermic and endothermic reactions - AQA - GCSE Chemistry (Single Science) Revision - AQA - BBC Bitesize</a:t>
            </a:r>
            <a:endParaRPr lang="en-GB" altLang="en-US" sz="3200" dirty="0">
              <a:latin typeface="Comic Sans MS" panose="030F0702030302020204" pitchFamily="66" charset="0"/>
            </a:endParaRPr>
          </a:p>
        </p:txBody>
      </p:sp>
      <p:sp>
        <p:nvSpPr>
          <p:cNvPr id="13315" name="Content Placeholder 2">
            <a:extLst>
              <a:ext uri="{FF2B5EF4-FFF2-40B4-BE49-F238E27FC236}">
                <a16:creationId xmlns:a16="http://schemas.microsoft.com/office/drawing/2014/main" id="{62A858ED-1CBA-41AC-9C29-6A43756C98DD}"/>
              </a:ext>
            </a:extLst>
          </p:cNvPr>
          <p:cNvSpPr>
            <a:spLocks noGrp="1" noChangeArrowheads="1"/>
          </p:cNvSpPr>
          <p:nvPr>
            <p:ph idx="1"/>
          </p:nvPr>
        </p:nvSpPr>
        <p:spPr>
          <a:xfrm>
            <a:off x="514524" y="3121358"/>
            <a:ext cx="8940028" cy="2073494"/>
          </a:xfrm>
        </p:spPr>
        <p:txBody>
          <a:bodyPr/>
          <a:lstStyle/>
          <a:p>
            <a:r>
              <a:rPr lang="en-GB" altLang="en-US" sz="2400" dirty="0">
                <a:latin typeface="Comic Sans MS" panose="030F0702030302020204" pitchFamily="66" charset="0"/>
              </a:rPr>
              <a:t>Hydrogen bromide </a:t>
            </a:r>
            <a:r>
              <a:rPr lang="en-GB" altLang="en-US" sz="2400" dirty="0">
                <a:latin typeface="Comic Sans MS" panose="030F0702030302020204" pitchFamily="66" charset="0"/>
                <a:hlinkClick r:id="rId3"/>
              </a:rPr>
              <a:t>decomposes</a:t>
            </a:r>
            <a:r>
              <a:rPr lang="en-GB" altLang="en-US" sz="2400" dirty="0">
                <a:latin typeface="Comic Sans MS" panose="030F0702030302020204" pitchFamily="66" charset="0"/>
              </a:rPr>
              <a:t> to form hydrogen and bromine:</a:t>
            </a:r>
          </a:p>
          <a:p>
            <a:pPr marL="0" indent="0">
              <a:buNone/>
            </a:pPr>
            <a:endParaRPr lang="en-GB" altLang="en-US" sz="2400" dirty="0">
              <a:latin typeface="Comic Sans MS" panose="030F0702030302020204" pitchFamily="66" charset="0"/>
            </a:endParaRPr>
          </a:p>
          <a:p>
            <a:pPr marL="0" indent="0">
              <a:buNone/>
            </a:pPr>
            <a:r>
              <a:rPr lang="en-GB" altLang="en-US" sz="3600" dirty="0">
                <a:latin typeface="Comic Sans MS" panose="030F0702030302020204" pitchFamily="66" charset="0"/>
              </a:rPr>
              <a:t>2 HBr → H</a:t>
            </a:r>
            <a:r>
              <a:rPr lang="en-GB" altLang="en-US" sz="3600" baseline="-25000" dirty="0">
                <a:latin typeface="Comic Sans MS" panose="030F0702030302020204" pitchFamily="66" charset="0"/>
              </a:rPr>
              <a:t>2</a:t>
            </a:r>
            <a:r>
              <a:rPr lang="en-GB" altLang="en-US" sz="3600" dirty="0">
                <a:latin typeface="Comic Sans MS" panose="030F0702030302020204" pitchFamily="66" charset="0"/>
              </a:rPr>
              <a:t> + Br</a:t>
            </a:r>
            <a:r>
              <a:rPr lang="en-GB" altLang="en-US" sz="3600" baseline="-25000" dirty="0">
                <a:latin typeface="Comic Sans MS" panose="030F0702030302020204" pitchFamily="66" charset="0"/>
              </a:rPr>
              <a:t>2</a:t>
            </a:r>
          </a:p>
          <a:p>
            <a:endParaRPr lang="en-GB" altLang="en-US" sz="2400" dirty="0">
              <a:latin typeface="Comic Sans MS" panose="030F0702030302020204" pitchFamily="66" charset="0"/>
            </a:endParaRPr>
          </a:p>
          <a:p>
            <a:endParaRPr lang="en-GB" altLang="en-US" sz="2400" dirty="0">
              <a:latin typeface="Comic Sans MS" panose="030F0702030302020204" pitchFamily="66" charset="0"/>
            </a:endParaRPr>
          </a:p>
          <a:p>
            <a:endParaRPr lang="en-GB" altLang="en-US" dirty="0">
              <a:latin typeface="Comic Sans MS" panose="030F0702030302020204" pitchFamily="66" charset="0"/>
            </a:endParaRPr>
          </a:p>
        </p:txBody>
      </p:sp>
      <p:graphicFrame>
        <p:nvGraphicFramePr>
          <p:cNvPr id="4" name="Table 3">
            <a:extLst>
              <a:ext uri="{FF2B5EF4-FFF2-40B4-BE49-F238E27FC236}">
                <a16:creationId xmlns:a16="http://schemas.microsoft.com/office/drawing/2014/main" id="{44D29A07-E1FF-497C-A7F0-836EF880DDE2}"/>
              </a:ext>
            </a:extLst>
          </p:cNvPr>
          <p:cNvGraphicFramePr>
            <a:graphicFrameLocks noGrp="1"/>
          </p:cNvGraphicFramePr>
          <p:nvPr>
            <p:extLst>
              <p:ext uri="{D42A27DB-BD31-4B8C-83A1-F6EECF244321}">
                <p14:modId xmlns:p14="http://schemas.microsoft.com/office/powerpoint/2010/main" val="2430930488"/>
              </p:ext>
            </p:extLst>
          </p:nvPr>
        </p:nvGraphicFramePr>
        <p:xfrm>
          <a:off x="8853152" y="3511100"/>
          <a:ext cx="3338848" cy="1371600"/>
        </p:xfrm>
        <a:graphic>
          <a:graphicData uri="http://schemas.openxmlformats.org/drawingml/2006/table">
            <a:tbl>
              <a:tblPr/>
              <a:tblGrid>
                <a:gridCol w="1669424">
                  <a:extLst>
                    <a:ext uri="{9D8B030D-6E8A-4147-A177-3AD203B41FA5}">
                      <a16:colId xmlns:a16="http://schemas.microsoft.com/office/drawing/2014/main" val="20000"/>
                    </a:ext>
                  </a:extLst>
                </a:gridCol>
                <a:gridCol w="1669424">
                  <a:extLst>
                    <a:ext uri="{9D8B030D-6E8A-4147-A177-3AD203B41FA5}">
                      <a16:colId xmlns:a16="http://schemas.microsoft.com/office/drawing/2014/main" val="20001"/>
                    </a:ext>
                  </a:extLst>
                </a:gridCol>
              </a:tblGrid>
              <a:tr h="0">
                <a:tc>
                  <a:txBody>
                    <a:bodyPr/>
                    <a:lstStyle/>
                    <a:p>
                      <a:r>
                        <a:rPr lang="en-GB" b="1" dirty="0"/>
                        <a:t>Bond</a:t>
                      </a:r>
                    </a:p>
                  </a:txBody>
                  <a:tcPr marL="0" marR="0" marT="0" marB="0" anchor="ctr">
                    <a:lnL>
                      <a:noFill/>
                    </a:lnL>
                    <a:lnR>
                      <a:noFill/>
                    </a:lnR>
                    <a:lnT>
                      <a:noFill/>
                    </a:lnT>
                    <a:lnB>
                      <a:noFill/>
                    </a:lnB>
                    <a:solidFill>
                      <a:schemeClr val="accent1"/>
                    </a:solidFill>
                  </a:tcPr>
                </a:tc>
                <a:tc>
                  <a:txBody>
                    <a:bodyPr/>
                    <a:lstStyle/>
                    <a:p>
                      <a:r>
                        <a:rPr lang="en-GB" b="1" dirty="0"/>
                        <a:t>Bond Energy (kJ/mole)</a:t>
                      </a:r>
                    </a:p>
                  </a:txBody>
                  <a:tcPr marL="0" marR="0" marT="0" marB="0" anchor="ctr">
                    <a:lnL>
                      <a:noFill/>
                    </a:lnL>
                    <a:lnR>
                      <a:noFill/>
                    </a:lnR>
                    <a:lnT>
                      <a:noFill/>
                    </a:lnT>
                    <a:lnB>
                      <a:noFill/>
                    </a:lnB>
                    <a:solidFill>
                      <a:schemeClr val="accent1"/>
                    </a:solidFill>
                  </a:tcPr>
                </a:tc>
                <a:extLst>
                  <a:ext uri="{0D108BD9-81ED-4DB2-BD59-A6C34878D82A}">
                    <a16:rowId xmlns:a16="http://schemas.microsoft.com/office/drawing/2014/main" val="10000"/>
                  </a:ext>
                </a:extLst>
              </a:tr>
              <a:tr h="0">
                <a:tc>
                  <a:txBody>
                    <a:bodyPr/>
                    <a:lstStyle/>
                    <a:p>
                      <a:r>
                        <a:rPr lang="en-GB" dirty="0"/>
                        <a:t>H−Br</a:t>
                      </a:r>
                    </a:p>
                  </a:txBody>
                  <a:tcPr marL="0" marR="0" marT="0" marB="0" anchor="ctr">
                    <a:lnL>
                      <a:noFill/>
                    </a:lnL>
                    <a:lnR>
                      <a:noFill/>
                    </a:lnR>
                    <a:lnT>
                      <a:noFill/>
                    </a:lnT>
                    <a:lnB>
                      <a:noFill/>
                    </a:lnB>
                    <a:solidFill>
                      <a:schemeClr val="accent1"/>
                    </a:solidFill>
                  </a:tcPr>
                </a:tc>
                <a:tc>
                  <a:txBody>
                    <a:bodyPr/>
                    <a:lstStyle/>
                    <a:p>
                      <a:r>
                        <a:rPr lang="en-GB"/>
                        <a:t>366</a:t>
                      </a:r>
                    </a:p>
                  </a:txBody>
                  <a:tcPr marL="0" marR="0" marT="0" marB="0" anchor="ctr">
                    <a:lnL>
                      <a:noFill/>
                    </a:lnL>
                    <a:lnR>
                      <a:noFill/>
                    </a:lnR>
                    <a:lnT>
                      <a:noFill/>
                    </a:lnT>
                    <a:lnB>
                      <a:noFill/>
                    </a:lnB>
                    <a:solidFill>
                      <a:schemeClr val="accent1"/>
                    </a:solidFill>
                  </a:tcPr>
                </a:tc>
                <a:extLst>
                  <a:ext uri="{0D108BD9-81ED-4DB2-BD59-A6C34878D82A}">
                    <a16:rowId xmlns:a16="http://schemas.microsoft.com/office/drawing/2014/main" val="10001"/>
                  </a:ext>
                </a:extLst>
              </a:tr>
              <a:tr h="0">
                <a:tc>
                  <a:txBody>
                    <a:bodyPr/>
                    <a:lstStyle/>
                    <a:p>
                      <a:r>
                        <a:rPr lang="en-GB" dirty="0"/>
                        <a:t>H−H</a:t>
                      </a:r>
                    </a:p>
                  </a:txBody>
                  <a:tcPr marL="0" marR="0" marT="0" marB="0" anchor="ctr">
                    <a:lnL>
                      <a:noFill/>
                    </a:lnL>
                    <a:lnR>
                      <a:noFill/>
                    </a:lnR>
                    <a:lnT>
                      <a:noFill/>
                    </a:lnT>
                    <a:lnB>
                      <a:noFill/>
                    </a:lnB>
                    <a:solidFill>
                      <a:schemeClr val="accent1"/>
                    </a:solidFill>
                  </a:tcPr>
                </a:tc>
                <a:tc>
                  <a:txBody>
                    <a:bodyPr/>
                    <a:lstStyle/>
                    <a:p>
                      <a:r>
                        <a:rPr lang="en-GB"/>
                        <a:t>436</a:t>
                      </a:r>
                    </a:p>
                  </a:txBody>
                  <a:tcPr marL="0" marR="0" marT="0" marB="0" anchor="ctr">
                    <a:lnL>
                      <a:noFill/>
                    </a:lnL>
                    <a:lnR>
                      <a:noFill/>
                    </a:lnR>
                    <a:lnT>
                      <a:noFill/>
                    </a:lnT>
                    <a:lnB>
                      <a:noFill/>
                    </a:lnB>
                    <a:solidFill>
                      <a:schemeClr val="accent1"/>
                    </a:solidFill>
                  </a:tcPr>
                </a:tc>
                <a:extLst>
                  <a:ext uri="{0D108BD9-81ED-4DB2-BD59-A6C34878D82A}">
                    <a16:rowId xmlns:a16="http://schemas.microsoft.com/office/drawing/2014/main" val="10002"/>
                  </a:ext>
                </a:extLst>
              </a:tr>
              <a:tr h="0">
                <a:tc>
                  <a:txBody>
                    <a:bodyPr/>
                    <a:lstStyle/>
                    <a:p>
                      <a:r>
                        <a:rPr lang="en-GB"/>
                        <a:t>Br−Br</a:t>
                      </a:r>
                    </a:p>
                  </a:txBody>
                  <a:tcPr marL="0" marR="0" marT="0" marB="0" anchor="ctr">
                    <a:lnL>
                      <a:noFill/>
                    </a:lnL>
                    <a:lnR>
                      <a:noFill/>
                    </a:lnR>
                    <a:lnT>
                      <a:noFill/>
                    </a:lnT>
                    <a:lnB>
                      <a:noFill/>
                    </a:lnB>
                    <a:solidFill>
                      <a:schemeClr val="accent1"/>
                    </a:solidFill>
                  </a:tcPr>
                </a:tc>
                <a:tc>
                  <a:txBody>
                    <a:bodyPr/>
                    <a:lstStyle/>
                    <a:p>
                      <a:r>
                        <a:rPr lang="en-GB" dirty="0"/>
                        <a:t>193</a:t>
                      </a:r>
                    </a:p>
                  </a:txBody>
                  <a:tcPr marL="0" marR="0" marT="0" marB="0" anchor="ctr">
                    <a:lnL>
                      <a:noFill/>
                    </a:lnL>
                    <a:lnR>
                      <a:noFill/>
                    </a:lnR>
                    <a:lnT>
                      <a:noFill/>
                    </a:lnT>
                    <a:lnB>
                      <a:noFill/>
                    </a:lnB>
                    <a:solidFill>
                      <a:schemeClr val="accen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3C86E56-00AE-3A7F-9EA7-B5301547FCB8}"/>
              </a:ext>
            </a:extLst>
          </p:cNvPr>
          <p:cNvSpPr>
            <a:spLocks noGrp="1" noChangeArrowheads="1"/>
          </p:cNvSpPr>
          <p:nvPr>
            <p:ph type="title"/>
          </p:nvPr>
        </p:nvSpPr>
        <p:spPr/>
        <p:txBody>
          <a:bodyPr/>
          <a:lstStyle/>
          <a:p>
            <a:r>
              <a:rPr lang="en-GB" altLang="en-US" u="sng">
                <a:latin typeface="Comic Sans MS" panose="030F0702030302020204" pitchFamily="66" charset="0"/>
              </a:rPr>
              <a:t>Bond energies</a:t>
            </a:r>
          </a:p>
        </p:txBody>
      </p:sp>
      <p:sp>
        <p:nvSpPr>
          <p:cNvPr id="19459" name="Content Placeholder 2">
            <a:extLst>
              <a:ext uri="{FF2B5EF4-FFF2-40B4-BE49-F238E27FC236}">
                <a16:creationId xmlns:a16="http://schemas.microsoft.com/office/drawing/2014/main" id="{BE230E28-11A5-2F3F-5885-E9F459A83B8A}"/>
              </a:ext>
            </a:extLst>
          </p:cNvPr>
          <p:cNvSpPr>
            <a:spLocks noGrp="1"/>
          </p:cNvSpPr>
          <p:nvPr>
            <p:ph idx="1"/>
          </p:nvPr>
        </p:nvSpPr>
        <p:spPr>
          <a:xfrm>
            <a:off x="792162" y="1457117"/>
            <a:ext cx="6769100" cy="5357813"/>
          </a:xfrm>
        </p:spPr>
        <p:txBody>
          <a:bodyPr/>
          <a:lstStyle/>
          <a:p>
            <a:pPr>
              <a:defRPr/>
            </a:pPr>
            <a:r>
              <a:rPr lang="en-GB" altLang="en-US" sz="2400" dirty="0">
                <a:latin typeface="Comic Sans MS" panose="030F0702030302020204" pitchFamily="66" charset="0"/>
              </a:rPr>
              <a:t>Hydrogen bromide </a:t>
            </a:r>
            <a:r>
              <a:rPr lang="en-GB" altLang="en-US" sz="2400" dirty="0">
                <a:latin typeface="Comic Sans MS" panose="030F0702030302020204" pitchFamily="66" charset="0"/>
                <a:hlinkClick r:id="rId2"/>
              </a:rPr>
              <a:t>decomposes</a:t>
            </a:r>
            <a:r>
              <a:rPr lang="en-GB" altLang="en-US" sz="2400" dirty="0">
                <a:latin typeface="Comic Sans MS" panose="030F0702030302020204" pitchFamily="66" charset="0"/>
              </a:rPr>
              <a:t> to form hydrogen and bromine:</a:t>
            </a:r>
          </a:p>
          <a:p>
            <a:pPr>
              <a:defRPr/>
            </a:pPr>
            <a:r>
              <a:rPr lang="en-GB" altLang="en-US" sz="2400" dirty="0">
                <a:latin typeface="Comic Sans MS" panose="030F0702030302020204" pitchFamily="66" charset="0"/>
              </a:rPr>
              <a:t>2 × (H−Br) → H−H + Br−Br</a:t>
            </a:r>
          </a:p>
          <a:p>
            <a:pPr>
              <a:defRPr/>
            </a:pPr>
            <a:r>
              <a:rPr lang="en-GB" altLang="en-US" sz="2400" dirty="0">
                <a:latin typeface="Comic Sans MS" panose="030F0702030302020204" pitchFamily="66" charset="0"/>
              </a:rPr>
              <a:t>The table shows the bond energies relevant to this reaction.</a:t>
            </a:r>
          </a:p>
          <a:p>
            <a:pPr>
              <a:defRPr/>
            </a:pPr>
            <a:endParaRPr lang="en-GB" altLang="en-US" sz="2400" dirty="0">
              <a:latin typeface="Comic Sans MS" panose="030F0702030302020204" pitchFamily="66" charset="0"/>
            </a:endParaRPr>
          </a:p>
          <a:p>
            <a:pPr>
              <a:defRPr/>
            </a:pPr>
            <a:r>
              <a:rPr lang="en-GB" altLang="en-US" sz="2400" dirty="0">
                <a:latin typeface="Comic Sans MS" panose="030F0702030302020204" pitchFamily="66" charset="0"/>
              </a:rPr>
              <a:t>Energy in = 2 × 366 = 732 kJ/mole</a:t>
            </a:r>
          </a:p>
          <a:p>
            <a:pPr>
              <a:defRPr/>
            </a:pPr>
            <a:r>
              <a:rPr lang="en-GB" altLang="en-US" sz="2400" dirty="0">
                <a:latin typeface="Comic Sans MS" panose="030F0702030302020204" pitchFamily="66" charset="0"/>
              </a:rPr>
              <a:t>Energy out = 436 + 193 = 629 kJ/mole</a:t>
            </a:r>
          </a:p>
          <a:p>
            <a:pPr>
              <a:defRPr/>
            </a:pPr>
            <a:r>
              <a:rPr lang="en-GB" altLang="en-US" sz="2400" dirty="0">
                <a:latin typeface="Comic Sans MS" panose="030F0702030302020204" pitchFamily="66" charset="0"/>
              </a:rPr>
              <a:t>Energy change = in – out = 732 – 629 = +103 kJ/mole</a:t>
            </a:r>
          </a:p>
          <a:p>
            <a:pPr>
              <a:defRPr/>
            </a:pPr>
            <a:r>
              <a:rPr lang="en-GB" altLang="en-US" sz="2400" dirty="0">
                <a:latin typeface="Comic Sans MS" panose="030F0702030302020204" pitchFamily="66" charset="0"/>
              </a:rPr>
              <a:t>The energy change is </a:t>
            </a:r>
            <a:r>
              <a:rPr lang="en-GB" altLang="en-US" sz="2400" u="sng" dirty="0">
                <a:solidFill>
                  <a:schemeClr val="accent1">
                    <a:lumMod val="50000"/>
                  </a:schemeClr>
                </a:solidFill>
                <a:latin typeface="Comic Sans MS" panose="030F0702030302020204" pitchFamily="66" charset="0"/>
              </a:rPr>
              <a:t>positive</a:t>
            </a:r>
            <a:r>
              <a:rPr lang="en-GB" altLang="en-US" sz="2400" dirty="0">
                <a:latin typeface="Comic Sans MS" panose="030F0702030302020204" pitchFamily="66" charset="0"/>
              </a:rPr>
              <a:t>, showing that energy is </a:t>
            </a:r>
            <a:r>
              <a:rPr lang="en-GB" altLang="en-US" sz="2400" u="sng" dirty="0">
                <a:solidFill>
                  <a:schemeClr val="accent1">
                    <a:lumMod val="50000"/>
                  </a:schemeClr>
                </a:solidFill>
                <a:latin typeface="Comic Sans MS" panose="030F0702030302020204" pitchFamily="66" charset="0"/>
              </a:rPr>
              <a:t>taken in </a:t>
            </a:r>
            <a:r>
              <a:rPr lang="en-GB" altLang="en-US" sz="2400" dirty="0">
                <a:latin typeface="Comic Sans MS" panose="030F0702030302020204" pitchFamily="66" charset="0"/>
              </a:rPr>
              <a:t>from the surroundings in an </a:t>
            </a:r>
            <a:r>
              <a:rPr lang="en-GB" altLang="en-US" sz="2400" dirty="0">
                <a:latin typeface="Comic Sans MS" panose="030F0702030302020204" pitchFamily="66" charset="0"/>
                <a:hlinkClick r:id="rId2"/>
              </a:rPr>
              <a:t>endothermic</a:t>
            </a:r>
            <a:r>
              <a:rPr lang="en-GB" altLang="en-US" sz="2400" dirty="0">
                <a:latin typeface="Comic Sans MS" panose="030F0702030302020204" pitchFamily="66" charset="0"/>
              </a:rPr>
              <a:t> reaction.</a:t>
            </a:r>
          </a:p>
          <a:p>
            <a:pPr>
              <a:defRPr/>
            </a:pPr>
            <a:endParaRPr lang="en-GB" altLang="en-US" sz="2400" dirty="0">
              <a:latin typeface="Comic Sans MS" panose="030F0702030302020204" pitchFamily="66" charset="0"/>
            </a:endParaRPr>
          </a:p>
          <a:p>
            <a:pPr>
              <a:defRPr/>
            </a:pPr>
            <a:endParaRPr lang="en-GB" altLang="en-US" dirty="0">
              <a:latin typeface="Comic Sans MS" panose="030F0702030302020204" pitchFamily="66" charset="0"/>
            </a:endParaRPr>
          </a:p>
        </p:txBody>
      </p:sp>
      <p:graphicFrame>
        <p:nvGraphicFramePr>
          <p:cNvPr id="4" name="Table 3">
            <a:extLst>
              <a:ext uri="{FF2B5EF4-FFF2-40B4-BE49-F238E27FC236}">
                <a16:creationId xmlns:a16="http://schemas.microsoft.com/office/drawing/2014/main" id="{2F06A898-32E7-5EBE-CFAE-711176B99D5C}"/>
              </a:ext>
            </a:extLst>
          </p:cNvPr>
          <p:cNvGraphicFramePr>
            <a:graphicFrameLocks noGrp="1"/>
          </p:cNvGraphicFramePr>
          <p:nvPr/>
        </p:nvGraphicFramePr>
        <p:xfrm>
          <a:off x="8256588" y="1652588"/>
          <a:ext cx="3792538" cy="1371600"/>
        </p:xfrm>
        <a:graphic>
          <a:graphicData uri="http://schemas.openxmlformats.org/drawingml/2006/table">
            <a:tbl>
              <a:tblPr/>
              <a:tblGrid>
                <a:gridCol w="1896269">
                  <a:extLst>
                    <a:ext uri="{9D8B030D-6E8A-4147-A177-3AD203B41FA5}">
                      <a16:colId xmlns:a16="http://schemas.microsoft.com/office/drawing/2014/main" val="20000"/>
                    </a:ext>
                  </a:extLst>
                </a:gridCol>
                <a:gridCol w="1896269">
                  <a:extLst>
                    <a:ext uri="{9D8B030D-6E8A-4147-A177-3AD203B41FA5}">
                      <a16:colId xmlns:a16="http://schemas.microsoft.com/office/drawing/2014/main" val="20001"/>
                    </a:ext>
                  </a:extLst>
                </a:gridCol>
              </a:tblGrid>
              <a:tr h="0">
                <a:tc>
                  <a:txBody>
                    <a:bodyPr/>
                    <a:lstStyle/>
                    <a:p>
                      <a:r>
                        <a:rPr lang="en-GB"/>
                        <a:t>Bond</a:t>
                      </a:r>
                    </a:p>
                  </a:txBody>
                  <a:tcPr marL="0" marR="0" marT="0" marB="0" anchor="ctr">
                    <a:lnL>
                      <a:noFill/>
                    </a:lnL>
                    <a:lnR>
                      <a:noFill/>
                    </a:lnR>
                    <a:lnT>
                      <a:noFill/>
                    </a:lnT>
                    <a:lnB>
                      <a:noFill/>
                    </a:lnB>
                    <a:solidFill>
                      <a:schemeClr val="accent1"/>
                    </a:solidFill>
                  </a:tcPr>
                </a:tc>
                <a:tc>
                  <a:txBody>
                    <a:bodyPr/>
                    <a:lstStyle/>
                    <a:p>
                      <a:r>
                        <a:rPr lang="en-GB"/>
                        <a:t>Bond Energy (kJ/mole)</a:t>
                      </a:r>
                    </a:p>
                  </a:txBody>
                  <a:tcPr marL="0" marR="0" marT="0" marB="0" anchor="ctr">
                    <a:lnL>
                      <a:noFill/>
                    </a:lnL>
                    <a:lnR>
                      <a:noFill/>
                    </a:lnR>
                    <a:lnT>
                      <a:noFill/>
                    </a:lnT>
                    <a:lnB>
                      <a:noFill/>
                    </a:lnB>
                    <a:solidFill>
                      <a:schemeClr val="accent1"/>
                    </a:solidFill>
                  </a:tcPr>
                </a:tc>
                <a:extLst>
                  <a:ext uri="{0D108BD9-81ED-4DB2-BD59-A6C34878D82A}">
                    <a16:rowId xmlns:a16="http://schemas.microsoft.com/office/drawing/2014/main" val="10000"/>
                  </a:ext>
                </a:extLst>
              </a:tr>
              <a:tr h="0">
                <a:tc>
                  <a:txBody>
                    <a:bodyPr/>
                    <a:lstStyle/>
                    <a:p>
                      <a:r>
                        <a:rPr lang="en-GB"/>
                        <a:t>H−Br</a:t>
                      </a:r>
                    </a:p>
                  </a:txBody>
                  <a:tcPr marL="0" marR="0" marT="0" marB="0" anchor="ctr">
                    <a:lnL>
                      <a:noFill/>
                    </a:lnL>
                    <a:lnR>
                      <a:noFill/>
                    </a:lnR>
                    <a:lnT>
                      <a:noFill/>
                    </a:lnT>
                    <a:lnB>
                      <a:noFill/>
                    </a:lnB>
                    <a:solidFill>
                      <a:schemeClr val="accent1"/>
                    </a:solidFill>
                  </a:tcPr>
                </a:tc>
                <a:tc>
                  <a:txBody>
                    <a:bodyPr/>
                    <a:lstStyle/>
                    <a:p>
                      <a:r>
                        <a:rPr lang="en-GB"/>
                        <a:t>366</a:t>
                      </a:r>
                    </a:p>
                  </a:txBody>
                  <a:tcPr marL="0" marR="0" marT="0" marB="0" anchor="ctr">
                    <a:lnL>
                      <a:noFill/>
                    </a:lnL>
                    <a:lnR>
                      <a:noFill/>
                    </a:lnR>
                    <a:lnT>
                      <a:noFill/>
                    </a:lnT>
                    <a:lnB>
                      <a:noFill/>
                    </a:lnB>
                    <a:solidFill>
                      <a:schemeClr val="accent1"/>
                    </a:solidFill>
                  </a:tcPr>
                </a:tc>
                <a:extLst>
                  <a:ext uri="{0D108BD9-81ED-4DB2-BD59-A6C34878D82A}">
                    <a16:rowId xmlns:a16="http://schemas.microsoft.com/office/drawing/2014/main" val="10001"/>
                  </a:ext>
                </a:extLst>
              </a:tr>
              <a:tr h="0">
                <a:tc>
                  <a:txBody>
                    <a:bodyPr/>
                    <a:lstStyle/>
                    <a:p>
                      <a:r>
                        <a:rPr lang="en-GB"/>
                        <a:t>H−H</a:t>
                      </a:r>
                    </a:p>
                  </a:txBody>
                  <a:tcPr marL="0" marR="0" marT="0" marB="0" anchor="ctr">
                    <a:lnL>
                      <a:noFill/>
                    </a:lnL>
                    <a:lnR>
                      <a:noFill/>
                    </a:lnR>
                    <a:lnT>
                      <a:noFill/>
                    </a:lnT>
                    <a:lnB>
                      <a:noFill/>
                    </a:lnB>
                    <a:solidFill>
                      <a:schemeClr val="accent1"/>
                    </a:solidFill>
                  </a:tcPr>
                </a:tc>
                <a:tc>
                  <a:txBody>
                    <a:bodyPr/>
                    <a:lstStyle/>
                    <a:p>
                      <a:r>
                        <a:rPr lang="en-GB"/>
                        <a:t>436</a:t>
                      </a:r>
                    </a:p>
                  </a:txBody>
                  <a:tcPr marL="0" marR="0" marT="0" marB="0" anchor="ctr">
                    <a:lnL>
                      <a:noFill/>
                    </a:lnL>
                    <a:lnR>
                      <a:noFill/>
                    </a:lnR>
                    <a:lnT>
                      <a:noFill/>
                    </a:lnT>
                    <a:lnB>
                      <a:noFill/>
                    </a:lnB>
                    <a:solidFill>
                      <a:schemeClr val="accent1"/>
                    </a:solidFill>
                  </a:tcPr>
                </a:tc>
                <a:extLst>
                  <a:ext uri="{0D108BD9-81ED-4DB2-BD59-A6C34878D82A}">
                    <a16:rowId xmlns:a16="http://schemas.microsoft.com/office/drawing/2014/main" val="10002"/>
                  </a:ext>
                </a:extLst>
              </a:tr>
              <a:tr h="0">
                <a:tc>
                  <a:txBody>
                    <a:bodyPr/>
                    <a:lstStyle/>
                    <a:p>
                      <a:r>
                        <a:rPr lang="en-GB"/>
                        <a:t>Br−Br</a:t>
                      </a:r>
                    </a:p>
                  </a:txBody>
                  <a:tcPr marL="0" marR="0" marT="0" marB="0" anchor="ctr">
                    <a:lnL>
                      <a:noFill/>
                    </a:lnL>
                    <a:lnR>
                      <a:noFill/>
                    </a:lnR>
                    <a:lnT>
                      <a:noFill/>
                    </a:lnT>
                    <a:lnB>
                      <a:noFill/>
                    </a:lnB>
                    <a:solidFill>
                      <a:schemeClr val="accent1"/>
                    </a:solidFill>
                  </a:tcPr>
                </a:tc>
                <a:tc>
                  <a:txBody>
                    <a:bodyPr/>
                    <a:lstStyle/>
                    <a:p>
                      <a:r>
                        <a:rPr lang="en-GB" dirty="0"/>
                        <a:t>193</a:t>
                      </a:r>
                    </a:p>
                  </a:txBody>
                  <a:tcPr marL="0" marR="0" marT="0" marB="0" anchor="ctr">
                    <a:lnL>
                      <a:noFill/>
                    </a:lnL>
                    <a:lnR>
                      <a:noFill/>
                    </a:lnR>
                    <a:lnT>
                      <a:noFill/>
                    </a:lnT>
                    <a:lnB>
                      <a:noFill/>
                    </a:lnB>
                    <a:solidFill>
                      <a:schemeClr val="accent1"/>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E8CC8A4-0263-44B2-9B86-F21B987749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8313" y="0"/>
            <a:ext cx="7698583" cy="6946423"/>
          </a:xfrm>
        </p:spPr>
      </p:pic>
    </p:spTree>
    <p:extLst>
      <p:ext uri="{BB962C8B-B14F-4D97-AF65-F5344CB8AC3E}">
        <p14:creationId xmlns:p14="http://schemas.microsoft.com/office/powerpoint/2010/main" val="129019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Task 6 – Energy </a:t>
            </a:r>
          </a:p>
        </p:txBody>
      </p:sp>
      <p:sp>
        <p:nvSpPr>
          <p:cNvPr id="3" name="Content Placeholder 2"/>
          <p:cNvSpPr>
            <a:spLocks noGrp="1"/>
          </p:cNvSpPr>
          <p:nvPr>
            <p:ph idx="1"/>
          </p:nvPr>
        </p:nvSpPr>
        <p:spPr>
          <a:xfrm>
            <a:off x="838199" y="1825625"/>
            <a:ext cx="10822497" cy="4466118"/>
          </a:xfrm>
        </p:spPr>
        <p:txBody>
          <a:bodyPr>
            <a:normAutofit fontScale="92500" lnSpcReduction="20000"/>
          </a:bodyPr>
          <a:lstStyle/>
          <a:p>
            <a:pPr marL="514350" indent="-514350">
              <a:buAutoNum type="arabicPeriod"/>
            </a:pPr>
            <a:r>
              <a:rPr lang="en-GB" dirty="0">
                <a:latin typeface="Comic Sans MS" panose="030F0702030302020204" pitchFamily="66" charset="0"/>
              </a:rPr>
              <a:t>Give definitions and examples for exothermic and endothermic reactions.</a:t>
            </a:r>
          </a:p>
          <a:p>
            <a:pPr marL="514350" indent="-514350">
              <a:buAutoNum type="arabicPeriod"/>
            </a:pPr>
            <a:r>
              <a:rPr lang="en-GB" dirty="0">
                <a:latin typeface="Comic Sans MS" panose="030F0702030302020204" pitchFamily="66" charset="0"/>
              </a:rPr>
              <a:t>Draw energy level diagrams for both endothermic and exothermic reactions making sure that they have been labelled correctly. </a:t>
            </a:r>
            <a:br>
              <a:rPr lang="en-GB" dirty="0">
                <a:latin typeface="Comic Sans MS" panose="030F0702030302020204" pitchFamily="66" charset="0"/>
              </a:rPr>
            </a:br>
            <a:r>
              <a:rPr lang="en-GB" dirty="0">
                <a:latin typeface="Comic Sans MS" panose="030F0702030302020204" pitchFamily="66" charset="0"/>
              </a:rPr>
              <a:t>Label activation energy on your diagrams and explain this term.</a:t>
            </a:r>
          </a:p>
          <a:p>
            <a:pPr marL="514350" indent="-514350">
              <a:buAutoNum type="arabicPeriod"/>
            </a:pPr>
            <a:r>
              <a:rPr lang="en-GB" dirty="0">
                <a:latin typeface="Comic Sans MS" panose="030F0702030302020204" pitchFamily="66" charset="0"/>
              </a:rPr>
              <a:t>Calculate the overall energy change in the example on the next slide.</a:t>
            </a:r>
          </a:p>
          <a:p>
            <a:pPr marL="514350" indent="-514350">
              <a:buAutoNum type="arabicPeriod"/>
            </a:pPr>
            <a:endParaRPr lang="en-GB" dirty="0">
              <a:latin typeface="Comic Sans MS" panose="030F0702030302020204" pitchFamily="66" charset="0"/>
            </a:endParaRPr>
          </a:p>
          <a:p>
            <a:pPr marL="514350" indent="-514350">
              <a:buAutoNum type="arabicPeriod"/>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r>
              <a:rPr lang="en-GB" dirty="0">
                <a:solidFill>
                  <a:srgbClr val="FF0000"/>
                </a:solidFill>
                <a:latin typeface="Comic Sans MS" panose="030F0702030302020204" pitchFamily="66" charset="0"/>
              </a:rPr>
              <a:t>RESOURCES</a:t>
            </a:r>
          </a:p>
          <a:p>
            <a:pPr marL="0" indent="0">
              <a:buNone/>
            </a:pPr>
            <a:r>
              <a:rPr lang="en-GB" dirty="0">
                <a:latin typeface="Comic Sans MS" panose="030F0702030302020204" pitchFamily="66" charset="0"/>
                <a:hlinkClick r:id="rId2"/>
              </a:rPr>
              <a:t>https://www.chemguide.co.uk/</a:t>
            </a:r>
            <a:endParaRPr lang="en-GB"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833086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51674DA-DD6A-4E0A-8D4F-4EE8379F61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1983" y="-132522"/>
            <a:ext cx="6097318" cy="6973729"/>
          </a:xfrm>
        </p:spPr>
      </p:pic>
    </p:spTree>
    <p:extLst>
      <p:ext uri="{BB962C8B-B14F-4D97-AF65-F5344CB8AC3E}">
        <p14:creationId xmlns:p14="http://schemas.microsoft.com/office/powerpoint/2010/main" val="613719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latin typeface="Comic Sans MS" panose="030F0702030302020204" pitchFamily="66" charset="0"/>
              </a:rPr>
              <a:t>Between now and the start of Sixth Form in September, you should aim to complete the pack of tasks below.  After completing this pack you will have refreshed your knowledge and understanding of the basic concepts of Chemistry that you covered during your GCSE programme so you will be more confident tackling the Advanced course.</a:t>
            </a: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3697553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2580"/>
            <a:ext cx="10515600" cy="5494383"/>
          </a:xfrm>
        </p:spPr>
        <p:txBody>
          <a:bodyPr>
            <a:normAutofit fontScale="92500" lnSpcReduction="20000"/>
          </a:bodyPr>
          <a:lstStyle/>
          <a:p>
            <a:pPr marL="0" indent="0">
              <a:buNone/>
            </a:pPr>
            <a:r>
              <a:rPr lang="en-GB" b="1" dirty="0">
                <a:latin typeface="Comic Sans MS" panose="030F0702030302020204" pitchFamily="66" charset="0"/>
              </a:rPr>
              <a:t>Assessment Objectives</a:t>
            </a:r>
            <a:endParaRPr lang="en-GB" dirty="0">
              <a:latin typeface="Comic Sans MS" panose="030F0702030302020204" pitchFamily="66" charset="0"/>
            </a:endParaRPr>
          </a:p>
          <a:p>
            <a:r>
              <a:rPr lang="en-GB" dirty="0">
                <a:latin typeface="Comic Sans MS" panose="030F0702030302020204" pitchFamily="66" charset="0"/>
              </a:rPr>
              <a:t>You should be able to:</a:t>
            </a:r>
          </a:p>
          <a:p>
            <a:pPr lvl="0"/>
            <a:r>
              <a:rPr lang="en-GB" dirty="0">
                <a:latin typeface="Comic Sans MS" panose="030F0702030302020204" pitchFamily="66" charset="0"/>
              </a:rPr>
              <a:t>write balanced chemical equations for reactions</a:t>
            </a:r>
          </a:p>
          <a:p>
            <a:pPr lvl="0"/>
            <a:r>
              <a:rPr lang="en-GB" dirty="0">
                <a:latin typeface="Comic Sans MS" panose="030F0702030302020204" pitchFamily="66" charset="0"/>
              </a:rPr>
              <a:t>carry out mole calculations to work out relative atomic mass, molar volumes, concentrations</a:t>
            </a:r>
          </a:p>
          <a:p>
            <a:pPr lvl="0"/>
            <a:r>
              <a:rPr lang="en-GB" dirty="0">
                <a:latin typeface="Comic Sans MS" panose="030F0702030302020204" pitchFamily="66" charset="0"/>
              </a:rPr>
              <a:t>describe the arrangement of particles in the atom</a:t>
            </a:r>
          </a:p>
          <a:p>
            <a:pPr lvl="0"/>
            <a:r>
              <a:rPr lang="en-GB" dirty="0">
                <a:latin typeface="Comic Sans MS" panose="030F0702030302020204" pitchFamily="66" charset="0"/>
              </a:rPr>
              <a:t>describe the trends of reactions of groups in the periodic table</a:t>
            </a:r>
          </a:p>
          <a:p>
            <a:pPr lvl="0"/>
            <a:r>
              <a:rPr lang="en-GB" dirty="0">
                <a:latin typeface="Comic Sans MS" panose="030F0702030302020204" pitchFamily="66" charset="0"/>
              </a:rPr>
              <a:t>identify oxidation and reduction reactions</a:t>
            </a:r>
          </a:p>
          <a:p>
            <a:pPr lvl="0"/>
            <a:r>
              <a:rPr lang="en-GB" dirty="0">
                <a:latin typeface="Comic Sans MS" panose="030F0702030302020204" pitchFamily="66" charset="0"/>
              </a:rPr>
              <a:t>recognise simple organic molecules and be able to draw structures of alkanes and alkenes</a:t>
            </a:r>
          </a:p>
          <a:p>
            <a:pPr lvl="0"/>
            <a:r>
              <a:rPr lang="en-GB" dirty="0">
                <a:latin typeface="Comic Sans MS" panose="030F0702030302020204" pitchFamily="66" charset="0"/>
              </a:rPr>
              <a:t>describe chemical reactions as endothermic or exothermic and draw energy level diagrams</a:t>
            </a:r>
          </a:p>
          <a:p>
            <a:pPr lvl="0"/>
            <a:r>
              <a:rPr lang="en-GB" dirty="0">
                <a:latin typeface="Comic Sans MS" panose="030F0702030302020204" pitchFamily="66" charset="0"/>
              </a:rPr>
              <a:t>explain the difference between ionic and covalent bonding and draw dot and cross diagrams</a:t>
            </a:r>
          </a:p>
          <a:p>
            <a:endParaRPr lang="en-GB" dirty="0">
              <a:latin typeface="Comic Sans MS" panose="030F0702030302020204" pitchFamily="66" charset="0"/>
            </a:endParaRPr>
          </a:p>
        </p:txBody>
      </p:sp>
    </p:spTree>
    <p:extLst>
      <p:ext uri="{BB962C8B-B14F-4D97-AF65-F5344CB8AC3E}">
        <p14:creationId xmlns:p14="http://schemas.microsoft.com/office/powerpoint/2010/main" val="3075675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66A5-6D9A-41D8-B8DB-867152DB3F48}"/>
              </a:ext>
            </a:extLst>
          </p:cNvPr>
          <p:cNvSpPr>
            <a:spLocks noGrp="1"/>
          </p:cNvSpPr>
          <p:nvPr>
            <p:ph type="title"/>
          </p:nvPr>
        </p:nvSpPr>
        <p:spPr/>
        <p:txBody>
          <a:bodyPr/>
          <a:lstStyle/>
          <a:p>
            <a:pPr algn="ctr"/>
            <a:r>
              <a:rPr lang="en-GB" b="1" u="sng" dirty="0">
                <a:latin typeface="Comic Sans MS" panose="030F0702030302020204" pitchFamily="66" charset="0"/>
              </a:rPr>
              <a:t>Hydrocarbons and energy</a:t>
            </a:r>
          </a:p>
        </p:txBody>
      </p:sp>
      <p:pic>
        <p:nvPicPr>
          <p:cNvPr id="4" name="Picture 3">
            <a:extLst>
              <a:ext uri="{FF2B5EF4-FFF2-40B4-BE49-F238E27FC236}">
                <a16:creationId xmlns:a16="http://schemas.microsoft.com/office/drawing/2014/main" id="{B40305CA-FD12-4BEF-AB05-0A6E9096FDE2}"/>
              </a:ext>
            </a:extLst>
          </p:cNvPr>
          <p:cNvPicPr>
            <a:picLocks noChangeAspect="1"/>
          </p:cNvPicPr>
          <p:nvPr/>
        </p:nvPicPr>
        <p:blipFill>
          <a:blip r:embed="rId2"/>
          <a:stretch>
            <a:fillRect/>
          </a:stretch>
        </p:blipFill>
        <p:spPr>
          <a:xfrm>
            <a:off x="4482691" y="2528232"/>
            <a:ext cx="3799389" cy="2127658"/>
          </a:xfrm>
          <a:prstGeom prst="rect">
            <a:avLst/>
          </a:prstGeom>
        </p:spPr>
      </p:pic>
    </p:spTree>
    <p:extLst>
      <p:ext uri="{BB962C8B-B14F-4D97-AF65-F5344CB8AC3E}">
        <p14:creationId xmlns:p14="http://schemas.microsoft.com/office/powerpoint/2010/main" val="205521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0B3CEE3E-F455-4555-9183-C985D7BBDE31}"/>
              </a:ext>
            </a:extLst>
          </p:cNvPr>
          <p:cNvSpPr>
            <a:spLocks noGrp="1" noChangeArrowheads="1"/>
          </p:cNvSpPr>
          <p:nvPr>
            <p:ph type="title"/>
          </p:nvPr>
        </p:nvSpPr>
        <p:spPr/>
        <p:txBody>
          <a:bodyPr/>
          <a:lstStyle/>
          <a:p>
            <a:r>
              <a:rPr lang="en-GB" altLang="en-US" u="sng">
                <a:latin typeface="Comic Sans MS" panose="030F0702030302020204" pitchFamily="66" charset="0"/>
              </a:rPr>
              <a:t>Crude Oil</a:t>
            </a:r>
          </a:p>
        </p:txBody>
      </p:sp>
      <p:sp>
        <p:nvSpPr>
          <p:cNvPr id="3" name="Content Placeholder 2">
            <a:extLst>
              <a:ext uri="{FF2B5EF4-FFF2-40B4-BE49-F238E27FC236}">
                <a16:creationId xmlns:a16="http://schemas.microsoft.com/office/drawing/2014/main" id="{049ABAA0-66A2-49EA-834D-70CB3873E3AB}"/>
              </a:ext>
            </a:extLst>
          </p:cNvPr>
          <p:cNvSpPr>
            <a:spLocks noGrp="1"/>
          </p:cNvSpPr>
          <p:nvPr>
            <p:ph idx="1"/>
          </p:nvPr>
        </p:nvSpPr>
        <p:spPr>
          <a:xfrm>
            <a:off x="1981200" y="1600200"/>
            <a:ext cx="9371013" cy="4997450"/>
          </a:xfrm>
        </p:spPr>
        <p:txBody>
          <a:bodyPr/>
          <a:lstStyle/>
          <a:p>
            <a:pPr>
              <a:defRPr/>
            </a:pPr>
            <a:r>
              <a:rPr lang="en-GB" dirty="0">
                <a:solidFill>
                  <a:srgbClr val="002060"/>
                </a:solidFill>
                <a:latin typeface="Comic Sans MS" panose="030F0702030302020204" pitchFamily="66" charset="0"/>
              </a:rPr>
              <a:t>Mixture of </a:t>
            </a:r>
            <a:r>
              <a:rPr lang="en-GB" b="1" dirty="0">
                <a:solidFill>
                  <a:schemeClr val="tx2">
                    <a:lumMod val="65000"/>
                    <a:lumOff val="35000"/>
                  </a:schemeClr>
                </a:solidFill>
                <a:latin typeface="Comic Sans MS" panose="030F0702030302020204" pitchFamily="66" charset="0"/>
              </a:rPr>
              <a:t>hydro</a:t>
            </a:r>
            <a:r>
              <a:rPr lang="en-GB" b="1" dirty="0">
                <a:latin typeface="Comic Sans MS" panose="030F0702030302020204" pitchFamily="66" charset="0"/>
              </a:rPr>
              <a:t>carbons</a:t>
            </a:r>
          </a:p>
          <a:p>
            <a:pPr>
              <a:defRPr/>
            </a:pPr>
            <a:r>
              <a:rPr lang="en-GB" dirty="0">
                <a:solidFill>
                  <a:srgbClr val="002060"/>
                </a:solidFill>
                <a:latin typeface="Comic Sans MS" panose="030F0702030302020204" pitchFamily="66" charset="0"/>
                <a:cs typeface="Calibri" pitchFamily="34" charset="0"/>
              </a:rPr>
              <a:t>Molecules that </a:t>
            </a:r>
            <a:r>
              <a:rPr lang="en-GB" u="sng" dirty="0">
                <a:solidFill>
                  <a:srgbClr val="002060"/>
                </a:solidFill>
                <a:latin typeface="Comic Sans MS" panose="030F0702030302020204" pitchFamily="66" charset="0"/>
                <a:cs typeface="Calibri" pitchFamily="34" charset="0"/>
              </a:rPr>
              <a:t>only</a:t>
            </a:r>
            <a:r>
              <a:rPr lang="en-GB" dirty="0">
                <a:solidFill>
                  <a:srgbClr val="002060"/>
                </a:solidFill>
                <a:latin typeface="Comic Sans MS" panose="030F0702030302020204" pitchFamily="66" charset="0"/>
                <a:cs typeface="Calibri" pitchFamily="34" charset="0"/>
              </a:rPr>
              <a:t> contain the elements </a:t>
            </a:r>
            <a:r>
              <a:rPr lang="en-GB" b="1" dirty="0">
                <a:latin typeface="Comic Sans MS" panose="030F0702030302020204" pitchFamily="66" charset="0"/>
                <a:cs typeface="Calibri" pitchFamily="34" charset="0"/>
              </a:rPr>
              <a:t>carbon</a:t>
            </a:r>
            <a:r>
              <a:rPr lang="en-GB" dirty="0">
                <a:latin typeface="Comic Sans MS" panose="030F0702030302020204" pitchFamily="66" charset="0"/>
                <a:cs typeface="Calibri" pitchFamily="34" charset="0"/>
              </a:rPr>
              <a:t> </a:t>
            </a:r>
            <a:r>
              <a:rPr lang="en-GB" dirty="0">
                <a:solidFill>
                  <a:srgbClr val="002060"/>
                </a:solidFill>
                <a:latin typeface="Comic Sans MS" panose="030F0702030302020204" pitchFamily="66" charset="0"/>
                <a:cs typeface="Calibri" pitchFamily="34" charset="0"/>
              </a:rPr>
              <a:t>and </a:t>
            </a:r>
            <a:r>
              <a:rPr lang="en-GB" b="1" dirty="0">
                <a:solidFill>
                  <a:schemeClr val="tx2">
                    <a:lumMod val="65000"/>
                    <a:lumOff val="35000"/>
                  </a:schemeClr>
                </a:solidFill>
                <a:latin typeface="Comic Sans MS" panose="030F0702030302020204" pitchFamily="66" charset="0"/>
                <a:cs typeface="Calibri" pitchFamily="34" charset="0"/>
              </a:rPr>
              <a:t>hydrogen atoms</a:t>
            </a:r>
            <a:endParaRPr lang="en-GB" dirty="0">
              <a:solidFill>
                <a:schemeClr val="tx2">
                  <a:lumMod val="65000"/>
                  <a:lumOff val="35000"/>
                </a:schemeClr>
              </a:solidFill>
              <a:latin typeface="Comic Sans MS" panose="030F0702030302020204" pitchFamily="66" charset="0"/>
              <a:cs typeface="Calibri" pitchFamily="34" charset="0"/>
            </a:endParaRPr>
          </a:p>
        </p:txBody>
      </p:sp>
      <p:pic>
        <p:nvPicPr>
          <p:cNvPr id="7172" name="Picture 2">
            <a:extLst>
              <a:ext uri="{FF2B5EF4-FFF2-40B4-BE49-F238E27FC236}">
                <a16:creationId xmlns:a16="http://schemas.microsoft.com/office/drawing/2014/main" id="{4B6EA806-85CF-42D0-9F0A-868A4D3F5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888" y="3751263"/>
            <a:ext cx="32131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
            <a:extLst>
              <a:ext uri="{FF2B5EF4-FFF2-40B4-BE49-F238E27FC236}">
                <a16:creationId xmlns:a16="http://schemas.microsoft.com/office/drawing/2014/main" id="{E42758B6-BADC-4F47-9B64-9C1218A49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3573463"/>
            <a:ext cx="49085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00CFF98-5EAF-4F94-8F82-7CBFEDD83AAE}"/>
              </a:ext>
            </a:extLst>
          </p:cNvPr>
          <p:cNvSpPr>
            <a:spLocks noGrp="1" noChangeArrowheads="1"/>
          </p:cNvSpPr>
          <p:nvPr>
            <p:ph type="title"/>
          </p:nvPr>
        </p:nvSpPr>
        <p:spPr/>
        <p:txBody>
          <a:bodyPr/>
          <a:lstStyle/>
          <a:p>
            <a:r>
              <a:rPr lang="en-GB" altLang="en-US" u="sng">
                <a:latin typeface="Comic Sans MS" panose="030F0702030302020204" pitchFamily="66" charset="0"/>
              </a:rPr>
              <a:t>Alkanes</a:t>
            </a:r>
          </a:p>
        </p:txBody>
      </p:sp>
      <p:sp>
        <p:nvSpPr>
          <p:cNvPr id="9219" name="Content Placeholder 2">
            <a:extLst>
              <a:ext uri="{FF2B5EF4-FFF2-40B4-BE49-F238E27FC236}">
                <a16:creationId xmlns:a16="http://schemas.microsoft.com/office/drawing/2014/main" id="{CE5BFA99-8741-416E-AEFD-4103FD2926AC}"/>
              </a:ext>
            </a:extLst>
          </p:cNvPr>
          <p:cNvSpPr>
            <a:spLocks noGrp="1" noChangeArrowheads="1"/>
          </p:cNvSpPr>
          <p:nvPr>
            <p:ph idx="1"/>
          </p:nvPr>
        </p:nvSpPr>
        <p:spPr>
          <a:xfrm>
            <a:off x="1919288" y="1628775"/>
            <a:ext cx="9505950" cy="4525963"/>
          </a:xfrm>
        </p:spPr>
        <p:txBody>
          <a:bodyPr/>
          <a:lstStyle/>
          <a:p>
            <a:r>
              <a:rPr lang="en-GB" altLang="en-US" dirty="0">
                <a:latin typeface="Comic Sans MS" panose="030F0702030302020204" pitchFamily="66" charset="0"/>
              </a:rPr>
              <a:t>Alkanes are a group of hydrocarbons found in crude oil</a:t>
            </a:r>
          </a:p>
          <a:p>
            <a:endParaRPr lang="en-GB" altLang="en-US" dirty="0">
              <a:latin typeface="Comic Sans MS" panose="030F0702030302020204" pitchFamily="66" charset="0"/>
            </a:endParaRPr>
          </a:p>
          <a:p>
            <a:r>
              <a:rPr lang="en-GB" altLang="en-US" dirty="0">
                <a:latin typeface="Comic Sans MS" panose="030F0702030302020204" pitchFamily="66" charset="0"/>
              </a:rPr>
              <a:t>You can tell they are alkanes from their names</a:t>
            </a:r>
          </a:p>
          <a:p>
            <a:r>
              <a:rPr lang="en-GB" altLang="en-US" dirty="0">
                <a:latin typeface="Comic Sans MS" panose="030F0702030302020204" pitchFamily="66" charset="0"/>
              </a:rPr>
              <a:t>They end in </a:t>
            </a:r>
            <a:r>
              <a:rPr lang="en-GB" altLang="en-US" dirty="0">
                <a:solidFill>
                  <a:srgbClr val="0070C0"/>
                </a:solidFill>
                <a:latin typeface="Comic Sans MS" panose="030F0702030302020204" pitchFamily="66" charset="0"/>
              </a:rPr>
              <a:t>‘</a:t>
            </a:r>
            <a:r>
              <a:rPr lang="en-GB" altLang="en-US" dirty="0" err="1">
                <a:solidFill>
                  <a:srgbClr val="0070C0"/>
                </a:solidFill>
                <a:latin typeface="Comic Sans MS" panose="030F0702030302020204" pitchFamily="66" charset="0"/>
              </a:rPr>
              <a:t>ane</a:t>
            </a:r>
            <a:r>
              <a:rPr lang="en-GB" altLang="en-US" dirty="0">
                <a:solidFill>
                  <a:srgbClr val="0070C0"/>
                </a:solidFill>
                <a:latin typeface="Comic Sans MS" panose="030F0702030302020204" pitchFamily="66" charset="0"/>
              </a:rPr>
              <a:t>’</a:t>
            </a:r>
          </a:p>
          <a:p>
            <a:r>
              <a:rPr lang="en-GB" altLang="en-US" dirty="0" err="1">
                <a:solidFill>
                  <a:srgbClr val="0070C0"/>
                </a:solidFill>
                <a:latin typeface="Comic Sans MS" panose="030F0702030302020204" pitchFamily="66" charset="0"/>
              </a:rPr>
              <a:t>E.g</a:t>
            </a:r>
            <a:r>
              <a:rPr lang="en-GB" altLang="en-US" dirty="0">
                <a:solidFill>
                  <a:srgbClr val="0070C0"/>
                </a:solidFill>
                <a:latin typeface="Comic Sans MS" panose="030F0702030302020204" pitchFamily="66" charset="0"/>
              </a:rPr>
              <a:t> Methane, propane or octane</a:t>
            </a:r>
          </a:p>
          <a:p>
            <a:endParaRPr lang="en-GB" altLang="en-US" dirty="0">
              <a:solidFill>
                <a:srgbClr val="0070C0"/>
              </a:solidFill>
              <a:latin typeface="Comic Sans MS" panose="030F0702030302020204" pitchFamily="66" charset="0"/>
            </a:endParaRPr>
          </a:p>
          <a:p>
            <a:r>
              <a:rPr lang="en-GB" altLang="en-US" dirty="0">
                <a:latin typeface="Comic Sans MS" panose="030F0702030302020204" pitchFamily="66" charset="0"/>
              </a:rPr>
              <a:t>They also only have single bonds between all of the atoms</a:t>
            </a:r>
            <a:endParaRPr lang="en-US" altLang="en-US" dirty="0">
              <a:solidFill>
                <a:srgbClr val="0070C0"/>
              </a:solidFill>
              <a:latin typeface="Comic Sans MS" panose="030F0702030302020204" pitchFamily="66" charset="0"/>
            </a:endParaRPr>
          </a:p>
          <a:p>
            <a:endParaRPr lang="en-GB" altLang="en-US" dirty="0">
              <a:latin typeface="Comic Sans MS" panose="030F0702030302020204"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5F8DC3AE-AA2C-4C81-B965-647426797D52}"/>
              </a:ext>
            </a:extLst>
          </p:cNvPr>
          <p:cNvSpPr txBox="1">
            <a:spLocks noChangeArrowheads="1"/>
          </p:cNvSpPr>
          <p:nvPr/>
        </p:nvSpPr>
        <p:spPr bwMode="auto">
          <a:xfrm>
            <a:off x="1612084" y="150020"/>
            <a:ext cx="777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GB" altLang="en-US" sz="3600" u="sng" dirty="0"/>
              <a:t>Naming hydrocarbons</a:t>
            </a:r>
          </a:p>
        </p:txBody>
      </p:sp>
      <p:sp>
        <p:nvSpPr>
          <p:cNvPr id="8195" name="Text Box 3">
            <a:extLst>
              <a:ext uri="{FF2B5EF4-FFF2-40B4-BE49-F238E27FC236}">
                <a16:creationId xmlns:a16="http://schemas.microsoft.com/office/drawing/2014/main" id="{D8EA8C20-6725-4341-8E51-9BF6DFF470EC}"/>
              </a:ext>
            </a:extLst>
          </p:cNvPr>
          <p:cNvSpPr txBox="1">
            <a:spLocks noChangeArrowheads="1"/>
          </p:cNvSpPr>
          <p:nvPr/>
        </p:nvSpPr>
        <p:spPr bwMode="auto">
          <a:xfrm>
            <a:off x="5016500" y="1052513"/>
            <a:ext cx="3886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a:t>Alkanes</a:t>
            </a:r>
          </a:p>
        </p:txBody>
      </p:sp>
      <p:pic>
        <p:nvPicPr>
          <p:cNvPr id="8196" name="Picture 4" descr="msotw9_temp0">
            <a:extLst>
              <a:ext uri="{FF2B5EF4-FFF2-40B4-BE49-F238E27FC236}">
                <a16:creationId xmlns:a16="http://schemas.microsoft.com/office/drawing/2014/main" id="{4A284E48-3471-4A4D-9FDD-8552D88708CB}"/>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849438" y="1574800"/>
            <a:ext cx="85344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a:extLst>
              <a:ext uri="{FF2B5EF4-FFF2-40B4-BE49-F238E27FC236}">
                <a16:creationId xmlns:a16="http://schemas.microsoft.com/office/drawing/2014/main" id="{200B8F9F-CADC-409A-8DA4-EB7B6A62FE5C}"/>
              </a:ext>
            </a:extLst>
          </p:cNvPr>
          <p:cNvSpPr txBox="1">
            <a:spLocks noChangeArrowheads="1"/>
          </p:cNvSpPr>
          <p:nvPr/>
        </p:nvSpPr>
        <p:spPr bwMode="auto">
          <a:xfrm>
            <a:off x="2154238" y="3255963"/>
            <a:ext cx="16002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t>Meth</a:t>
            </a:r>
            <a:r>
              <a:rPr lang="en-GB" altLang="en-US" sz="1800">
                <a:solidFill>
                  <a:srgbClr val="FF0000"/>
                </a:solidFill>
              </a:rPr>
              <a:t>ane</a:t>
            </a:r>
          </a:p>
          <a:p>
            <a:pPr eaLnBrk="1" hangingPunct="1">
              <a:spcBef>
                <a:spcPct val="50000"/>
              </a:spcBef>
              <a:buFontTx/>
              <a:buNone/>
            </a:pPr>
            <a:r>
              <a:rPr lang="en-GB" altLang="en-US" sz="1800"/>
              <a:t>    </a:t>
            </a:r>
            <a:endParaRPr lang="en-GB" altLang="en-US" sz="1800" baseline="-25000"/>
          </a:p>
        </p:txBody>
      </p:sp>
      <p:sp>
        <p:nvSpPr>
          <p:cNvPr id="8198" name="Text Box 6">
            <a:extLst>
              <a:ext uri="{FF2B5EF4-FFF2-40B4-BE49-F238E27FC236}">
                <a16:creationId xmlns:a16="http://schemas.microsoft.com/office/drawing/2014/main" id="{47839AA8-BC60-489E-B0B6-11C7660F7054}"/>
              </a:ext>
            </a:extLst>
          </p:cNvPr>
          <p:cNvSpPr txBox="1">
            <a:spLocks noChangeArrowheads="1"/>
          </p:cNvSpPr>
          <p:nvPr/>
        </p:nvSpPr>
        <p:spPr bwMode="auto">
          <a:xfrm>
            <a:off x="5240338" y="3305175"/>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t>Eth</a:t>
            </a:r>
            <a:r>
              <a:rPr lang="en-GB" altLang="en-US" sz="1800">
                <a:solidFill>
                  <a:srgbClr val="FF0000"/>
                </a:solidFill>
              </a:rPr>
              <a:t>ane</a:t>
            </a:r>
          </a:p>
        </p:txBody>
      </p:sp>
      <p:sp>
        <p:nvSpPr>
          <p:cNvPr id="8199" name="Text Box 7">
            <a:extLst>
              <a:ext uri="{FF2B5EF4-FFF2-40B4-BE49-F238E27FC236}">
                <a16:creationId xmlns:a16="http://schemas.microsoft.com/office/drawing/2014/main" id="{823B6B83-5C49-4519-A4B3-9185AA870922}"/>
              </a:ext>
            </a:extLst>
          </p:cNvPr>
          <p:cNvSpPr txBox="1">
            <a:spLocks noChangeArrowheads="1"/>
          </p:cNvSpPr>
          <p:nvPr/>
        </p:nvSpPr>
        <p:spPr bwMode="auto">
          <a:xfrm>
            <a:off x="8377238" y="3278188"/>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t>Prop</a:t>
            </a:r>
            <a:r>
              <a:rPr lang="en-GB" altLang="en-US" sz="1800">
                <a:solidFill>
                  <a:srgbClr val="FF0000"/>
                </a:solidFill>
              </a:rPr>
              <a:t>ane</a:t>
            </a:r>
          </a:p>
          <a:p>
            <a:pPr eaLnBrk="1" hangingPunct="1">
              <a:spcBef>
                <a:spcPct val="50000"/>
              </a:spcBef>
              <a:buFontTx/>
              <a:buNone/>
            </a:pPr>
            <a:endParaRPr lang="en-GB" altLang="en-US" sz="1800" baseline="-25000"/>
          </a:p>
        </p:txBody>
      </p:sp>
      <p:sp>
        <p:nvSpPr>
          <p:cNvPr id="8200" name="Text Box 8">
            <a:extLst>
              <a:ext uri="{FF2B5EF4-FFF2-40B4-BE49-F238E27FC236}">
                <a16:creationId xmlns:a16="http://schemas.microsoft.com/office/drawing/2014/main" id="{605AD868-05EF-476D-B11B-F3874D358C99}"/>
              </a:ext>
            </a:extLst>
          </p:cNvPr>
          <p:cNvSpPr txBox="1">
            <a:spLocks noChangeArrowheads="1"/>
          </p:cNvSpPr>
          <p:nvPr/>
        </p:nvSpPr>
        <p:spPr bwMode="auto">
          <a:xfrm>
            <a:off x="6491288" y="4624388"/>
            <a:ext cx="38925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buFontTx/>
              <a:buNone/>
            </a:pPr>
            <a:r>
              <a:rPr lang="en-GB" altLang="en-US" sz="2000" dirty="0"/>
              <a:t>These hydrocarbons are said to be </a:t>
            </a:r>
            <a:r>
              <a:rPr lang="en-GB" altLang="en-US" sz="2000" i="1" u="sng" dirty="0"/>
              <a:t>saturated.  </a:t>
            </a:r>
          </a:p>
          <a:p>
            <a:pPr algn="ctr" eaLnBrk="1" hangingPunct="1">
              <a:spcBef>
                <a:spcPct val="50000"/>
              </a:spcBef>
              <a:buFontTx/>
              <a:buNone/>
            </a:pPr>
            <a:r>
              <a:rPr lang="en-GB" altLang="en-US" sz="2000" dirty="0">
                <a:solidFill>
                  <a:srgbClr val="FF0000"/>
                </a:solidFill>
              </a:rPr>
              <a:t>(They have single bonds between carbon atoms).</a:t>
            </a:r>
          </a:p>
        </p:txBody>
      </p:sp>
      <p:sp>
        <p:nvSpPr>
          <p:cNvPr id="8201" name="Rectangle 9">
            <a:extLst>
              <a:ext uri="{FF2B5EF4-FFF2-40B4-BE49-F238E27FC236}">
                <a16:creationId xmlns:a16="http://schemas.microsoft.com/office/drawing/2014/main" id="{D00D7866-0207-40DA-ADFD-703500EDA684}"/>
              </a:ext>
            </a:extLst>
          </p:cNvPr>
          <p:cNvSpPr>
            <a:spLocks noChangeArrowheads="1"/>
          </p:cNvSpPr>
          <p:nvPr/>
        </p:nvSpPr>
        <p:spPr bwMode="auto">
          <a:xfrm>
            <a:off x="5376863" y="3624263"/>
            <a:ext cx="68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GB" altLang="en-US" sz="1800"/>
              <a:t>C</a:t>
            </a:r>
            <a:r>
              <a:rPr lang="en-GB" altLang="en-US" sz="1800" baseline="-25000"/>
              <a:t>2</a:t>
            </a:r>
            <a:r>
              <a:rPr lang="en-GB" altLang="en-US" sz="1800"/>
              <a:t>H</a:t>
            </a:r>
            <a:r>
              <a:rPr lang="en-GB" altLang="en-US" sz="1800" baseline="-25000"/>
              <a:t>6</a:t>
            </a:r>
          </a:p>
        </p:txBody>
      </p:sp>
      <p:sp>
        <p:nvSpPr>
          <p:cNvPr id="8202" name="Rectangle 10">
            <a:extLst>
              <a:ext uri="{FF2B5EF4-FFF2-40B4-BE49-F238E27FC236}">
                <a16:creationId xmlns:a16="http://schemas.microsoft.com/office/drawing/2014/main" id="{9504C2BE-7F7B-44D6-8E01-C9193D9DDE88}"/>
              </a:ext>
            </a:extLst>
          </p:cNvPr>
          <p:cNvSpPr>
            <a:spLocks noChangeArrowheads="1"/>
          </p:cNvSpPr>
          <p:nvPr/>
        </p:nvSpPr>
        <p:spPr bwMode="auto">
          <a:xfrm>
            <a:off x="8570913" y="3624263"/>
            <a:ext cx="68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r>
              <a:rPr lang="en-GB" altLang="en-US" sz="1800"/>
              <a:t>C</a:t>
            </a:r>
            <a:r>
              <a:rPr lang="en-GB" altLang="en-US" sz="1800" baseline="-25000"/>
              <a:t>3</a:t>
            </a:r>
            <a:r>
              <a:rPr lang="en-GB" altLang="en-US" sz="1800"/>
              <a:t>H</a:t>
            </a:r>
            <a:r>
              <a:rPr lang="en-GB" altLang="en-US" sz="1800" baseline="-25000"/>
              <a:t>8</a:t>
            </a:r>
            <a:endParaRPr lang="en-US" altLang="en-US" sz="1800" baseline="-25000"/>
          </a:p>
        </p:txBody>
      </p:sp>
      <p:sp>
        <p:nvSpPr>
          <p:cNvPr id="8203" name="Text Box 11">
            <a:extLst>
              <a:ext uri="{FF2B5EF4-FFF2-40B4-BE49-F238E27FC236}">
                <a16:creationId xmlns:a16="http://schemas.microsoft.com/office/drawing/2014/main" id="{09F0A35D-F2B1-4166-A781-A88BCB2A949A}"/>
              </a:ext>
            </a:extLst>
          </p:cNvPr>
          <p:cNvSpPr txBox="1">
            <a:spLocks noChangeArrowheads="1"/>
          </p:cNvSpPr>
          <p:nvPr/>
        </p:nvSpPr>
        <p:spPr bwMode="auto">
          <a:xfrm>
            <a:off x="2439988" y="3554413"/>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US" altLang="en-US" sz="1800"/>
              <a:t>CH</a:t>
            </a:r>
            <a:r>
              <a:rPr lang="en-US" altLang="en-US" sz="1800" baseline="-25000">
                <a:latin typeface="Arial" panose="020B0604020202020204" pitchFamily="34" charset="0"/>
              </a:rPr>
              <a:t>4</a:t>
            </a:r>
            <a:endParaRPr lang="en-US" altLang="en-US" sz="1800">
              <a:latin typeface="Arial" panose="020B0604020202020204" pitchFamily="34" charset="0"/>
            </a:endParaRPr>
          </a:p>
        </p:txBody>
      </p:sp>
      <p:sp>
        <p:nvSpPr>
          <p:cNvPr id="10252" name="TextBox 1">
            <a:extLst>
              <a:ext uri="{FF2B5EF4-FFF2-40B4-BE49-F238E27FC236}">
                <a16:creationId xmlns:a16="http://schemas.microsoft.com/office/drawing/2014/main" id="{F286A2DF-6914-48A9-946D-D82E4DC3B980}"/>
              </a:ext>
            </a:extLst>
          </p:cNvPr>
          <p:cNvSpPr txBox="1">
            <a:spLocks noChangeArrowheads="1"/>
          </p:cNvSpPr>
          <p:nvPr/>
        </p:nvSpPr>
        <p:spPr bwMode="auto">
          <a:xfrm>
            <a:off x="1341583" y="4548187"/>
            <a:ext cx="2749550" cy="16160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r>
              <a:rPr lang="en-GB" altLang="en-US" sz="2000" dirty="0"/>
              <a:t>Butane = 4 carbons</a:t>
            </a:r>
          </a:p>
          <a:p>
            <a:pPr eaLnBrk="1" hangingPunct="1">
              <a:spcBef>
                <a:spcPct val="0"/>
              </a:spcBef>
              <a:buFontTx/>
              <a:buNone/>
            </a:pPr>
            <a:r>
              <a:rPr lang="en-GB" altLang="en-US" sz="2000" dirty="0"/>
              <a:t>Pentane = 5 carbons</a:t>
            </a:r>
          </a:p>
          <a:p>
            <a:pPr eaLnBrk="1" hangingPunct="1">
              <a:spcBef>
                <a:spcPct val="0"/>
              </a:spcBef>
              <a:buFontTx/>
              <a:buNone/>
            </a:pPr>
            <a:r>
              <a:rPr lang="en-GB" altLang="en-US" sz="2000" dirty="0"/>
              <a:t>Hexane = 6 carbons</a:t>
            </a:r>
          </a:p>
          <a:p>
            <a:pPr eaLnBrk="1" hangingPunct="1">
              <a:spcBef>
                <a:spcPct val="0"/>
              </a:spcBef>
              <a:buFontTx/>
              <a:buNone/>
            </a:pPr>
            <a:r>
              <a:rPr lang="en-GB" altLang="en-US" sz="2000" dirty="0"/>
              <a:t>Heptane =  ?</a:t>
            </a:r>
          </a:p>
          <a:p>
            <a:pPr eaLnBrk="1" hangingPunct="1">
              <a:spcBef>
                <a:spcPct val="0"/>
              </a:spcBef>
              <a:buFontTx/>
              <a:buNone/>
            </a:pPr>
            <a:r>
              <a:rPr lang="en-GB" altLang="en-US" sz="2000" dirty="0"/>
              <a:t>Octane =   ?</a:t>
            </a:r>
          </a:p>
        </p:txBody>
      </p:sp>
      <p:sp>
        <p:nvSpPr>
          <p:cNvPr id="10253" name="TextBox 3">
            <a:extLst>
              <a:ext uri="{FF2B5EF4-FFF2-40B4-BE49-F238E27FC236}">
                <a16:creationId xmlns:a16="http://schemas.microsoft.com/office/drawing/2014/main" id="{EA7F2B6A-A4C4-4B19-AACE-406D0684632D}"/>
              </a:ext>
            </a:extLst>
          </p:cNvPr>
          <p:cNvSpPr txBox="1">
            <a:spLocks noChangeArrowheads="1"/>
          </p:cNvSpPr>
          <p:nvPr/>
        </p:nvSpPr>
        <p:spPr bwMode="auto">
          <a:xfrm>
            <a:off x="9050338" y="457200"/>
            <a:ext cx="2878137"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0"/>
              </a:spcBef>
              <a:buFontTx/>
              <a:buNone/>
            </a:pPr>
            <a:r>
              <a:rPr lang="en-GB" altLang="en-US" sz="2400" dirty="0"/>
              <a:t>General formula =  </a:t>
            </a:r>
          </a:p>
          <a:p>
            <a:pPr eaLnBrk="1" hangingPunct="1">
              <a:spcBef>
                <a:spcPct val="0"/>
              </a:spcBef>
              <a:buFontTx/>
              <a:buNone/>
            </a:pPr>
            <a:r>
              <a:rPr lang="en-GB" altLang="en-US" sz="2400" dirty="0"/>
              <a:t>          </a:t>
            </a:r>
            <a:r>
              <a:rPr lang="en-GB" altLang="en-US" sz="2800" dirty="0" err="1">
                <a:solidFill>
                  <a:srgbClr val="0070C0"/>
                </a:solidFill>
              </a:rPr>
              <a:t>C</a:t>
            </a:r>
            <a:r>
              <a:rPr lang="en-GB" altLang="en-US" sz="1200" dirty="0" err="1">
                <a:solidFill>
                  <a:srgbClr val="0070C0"/>
                </a:solidFill>
              </a:rPr>
              <a:t>n</a:t>
            </a:r>
            <a:r>
              <a:rPr lang="en-GB" altLang="en-US" sz="2800" dirty="0" err="1">
                <a:solidFill>
                  <a:srgbClr val="0070C0"/>
                </a:solidFill>
              </a:rPr>
              <a:t>H</a:t>
            </a:r>
            <a:r>
              <a:rPr lang="en-GB" altLang="en-US" sz="1200" dirty="0">
                <a:solidFill>
                  <a:srgbClr val="0070C0"/>
                </a:solidFill>
              </a:rPr>
              <a:t>(2n + 2)</a:t>
            </a:r>
            <a:endParaRPr lang="en-GB" altLang="en-US" sz="28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dissolve">
                                      <p:cBhvr>
                                        <p:cTn id="7" dur="5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dissolve">
                                      <p:cBhvr>
                                        <p:cTn id="12" dur="500"/>
                                        <p:tgtEl>
                                          <p:spTgt spid="81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 calcmode="lin" valueType="num">
                                      <p:cBhvr additive="base">
                                        <p:cTn id="17" dur="500" fill="hold"/>
                                        <p:tgtEl>
                                          <p:spTgt spid="8196"/>
                                        </p:tgtEl>
                                        <p:attrNameLst>
                                          <p:attrName>ppt_x</p:attrName>
                                        </p:attrNameLst>
                                      </p:cBhvr>
                                      <p:tavLst>
                                        <p:tav tm="0">
                                          <p:val>
                                            <p:strVal val="0-#ppt_w/2"/>
                                          </p:val>
                                        </p:tav>
                                        <p:tav tm="100000">
                                          <p:val>
                                            <p:strVal val="#ppt_x"/>
                                          </p:val>
                                        </p:tav>
                                      </p:tavLst>
                                    </p:anim>
                                    <p:anim calcmode="lin" valueType="num">
                                      <p:cBhvr additive="base">
                                        <p:cTn id="18" dur="500" fill="hold"/>
                                        <p:tgtEl>
                                          <p:spTgt spid="819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197"/>
                                        </p:tgtEl>
                                        <p:attrNameLst>
                                          <p:attrName>style.visibility</p:attrName>
                                        </p:attrNameLst>
                                      </p:cBhvr>
                                      <p:to>
                                        <p:strVal val="visible"/>
                                      </p:to>
                                    </p:set>
                                    <p:anim calcmode="lin" valueType="num">
                                      <p:cBhvr additive="base">
                                        <p:cTn id="23" dur="500" fill="hold"/>
                                        <p:tgtEl>
                                          <p:spTgt spid="8197"/>
                                        </p:tgtEl>
                                        <p:attrNameLst>
                                          <p:attrName>ppt_x</p:attrName>
                                        </p:attrNameLst>
                                      </p:cBhvr>
                                      <p:tavLst>
                                        <p:tav tm="0">
                                          <p:val>
                                            <p:strVal val="#ppt_x"/>
                                          </p:val>
                                        </p:tav>
                                        <p:tav tm="100000">
                                          <p:val>
                                            <p:strVal val="#ppt_x"/>
                                          </p:val>
                                        </p:tav>
                                      </p:tavLst>
                                    </p:anim>
                                    <p:anim calcmode="lin" valueType="num">
                                      <p:cBhvr additive="base">
                                        <p:cTn id="24"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820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198"/>
                                        </p:tgtEl>
                                        <p:attrNameLst>
                                          <p:attrName>style.visibility</p:attrName>
                                        </p:attrNameLst>
                                      </p:cBhvr>
                                      <p:to>
                                        <p:strVal val="visible"/>
                                      </p:to>
                                    </p:set>
                                    <p:anim calcmode="lin" valueType="num">
                                      <p:cBhvr additive="base">
                                        <p:cTn id="33" dur="500" fill="hold"/>
                                        <p:tgtEl>
                                          <p:spTgt spid="8198"/>
                                        </p:tgtEl>
                                        <p:attrNameLst>
                                          <p:attrName>ppt_x</p:attrName>
                                        </p:attrNameLst>
                                      </p:cBhvr>
                                      <p:tavLst>
                                        <p:tav tm="0">
                                          <p:val>
                                            <p:strVal val="#ppt_x"/>
                                          </p:val>
                                        </p:tav>
                                        <p:tav tm="100000">
                                          <p:val>
                                            <p:strVal val="#ppt_x"/>
                                          </p:val>
                                        </p:tav>
                                      </p:tavLst>
                                    </p:anim>
                                    <p:anim calcmode="lin" valueType="num">
                                      <p:cBhvr additive="base">
                                        <p:cTn id="34"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820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199"/>
                                        </p:tgtEl>
                                        <p:attrNameLst>
                                          <p:attrName>style.visibility</p:attrName>
                                        </p:attrNameLst>
                                      </p:cBhvr>
                                      <p:to>
                                        <p:strVal val="visible"/>
                                      </p:to>
                                    </p:set>
                                    <p:anim calcmode="lin" valueType="num">
                                      <p:cBhvr additive="base">
                                        <p:cTn id="43" dur="500" fill="hold"/>
                                        <p:tgtEl>
                                          <p:spTgt spid="8199"/>
                                        </p:tgtEl>
                                        <p:attrNameLst>
                                          <p:attrName>ppt_x</p:attrName>
                                        </p:attrNameLst>
                                      </p:cBhvr>
                                      <p:tavLst>
                                        <p:tav tm="0">
                                          <p:val>
                                            <p:strVal val="#ppt_x"/>
                                          </p:val>
                                        </p:tav>
                                        <p:tav tm="100000">
                                          <p:val>
                                            <p:strVal val="#ppt_x"/>
                                          </p:val>
                                        </p:tav>
                                      </p:tavLst>
                                    </p:anim>
                                    <p:anim calcmode="lin" valueType="num">
                                      <p:cBhvr additive="base">
                                        <p:cTn id="44"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8202"/>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200"/>
                                        </p:tgtEl>
                                        <p:attrNameLst>
                                          <p:attrName>style.visibility</p:attrName>
                                        </p:attrNameLst>
                                      </p:cBhvr>
                                      <p:to>
                                        <p:strVal val="visible"/>
                                      </p:to>
                                    </p:set>
                                    <p:anim calcmode="lin" valueType="num">
                                      <p:cBhvr additive="base">
                                        <p:cTn id="53" dur="500" fill="hold"/>
                                        <p:tgtEl>
                                          <p:spTgt spid="8200"/>
                                        </p:tgtEl>
                                        <p:attrNameLst>
                                          <p:attrName>ppt_x</p:attrName>
                                        </p:attrNameLst>
                                      </p:cBhvr>
                                      <p:tavLst>
                                        <p:tav tm="0">
                                          <p:val>
                                            <p:strVal val="#ppt_x"/>
                                          </p:val>
                                        </p:tav>
                                        <p:tav tm="100000">
                                          <p:val>
                                            <p:strVal val="#ppt_x"/>
                                          </p:val>
                                        </p:tav>
                                      </p:tavLst>
                                    </p:anim>
                                    <p:anim calcmode="lin" valueType="num">
                                      <p:cBhvr additive="base">
                                        <p:cTn id="54"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autoUpdateAnimBg="0"/>
      <p:bldP spid="8197" grpId="0" autoUpdateAnimBg="0"/>
      <p:bldP spid="8198" grpId="0" autoUpdateAnimBg="0"/>
      <p:bldP spid="8199" grpId="0" autoUpdateAnimBg="0"/>
      <p:bldP spid="8200" grpId="0" autoUpdateAnimBg="0"/>
      <p:bldP spid="8201" grpId="0" autoUpdateAnimBg="0"/>
      <p:bldP spid="8202" grpId="0" autoUpdateAnimBg="0"/>
      <p:bldP spid="820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FAEB50F-78C8-40DA-8569-60B842E2338A}"/>
              </a:ext>
            </a:extLst>
          </p:cNvPr>
          <p:cNvSpPr>
            <a:spLocks noGrp="1" noChangeArrowheads="1"/>
          </p:cNvSpPr>
          <p:nvPr>
            <p:ph type="title"/>
          </p:nvPr>
        </p:nvSpPr>
        <p:spPr>
          <a:xfrm>
            <a:off x="1487488" y="188913"/>
            <a:ext cx="6264275" cy="1143000"/>
          </a:xfrm>
        </p:spPr>
        <p:txBody>
          <a:bodyPr/>
          <a:lstStyle/>
          <a:p>
            <a:r>
              <a:rPr lang="en-GB" altLang="en-US" u="sng" dirty="0">
                <a:latin typeface="Comic Sans MS" panose="030F0702030302020204" pitchFamily="66" charset="0"/>
              </a:rPr>
              <a:t>Alkenes </a:t>
            </a:r>
          </a:p>
        </p:txBody>
      </p:sp>
      <p:sp>
        <p:nvSpPr>
          <p:cNvPr id="3" name="Content Placeholder 2">
            <a:extLst>
              <a:ext uri="{FF2B5EF4-FFF2-40B4-BE49-F238E27FC236}">
                <a16:creationId xmlns:a16="http://schemas.microsoft.com/office/drawing/2014/main" id="{F9A11A83-D7C0-4AE2-868B-4AFA769A2AFD}"/>
              </a:ext>
            </a:extLst>
          </p:cNvPr>
          <p:cNvSpPr>
            <a:spLocks noGrp="1"/>
          </p:cNvSpPr>
          <p:nvPr>
            <p:ph idx="1"/>
          </p:nvPr>
        </p:nvSpPr>
        <p:spPr>
          <a:xfrm>
            <a:off x="408017" y="2248250"/>
            <a:ext cx="10367962" cy="4236440"/>
          </a:xfrm>
        </p:spPr>
        <p:txBody>
          <a:bodyPr/>
          <a:lstStyle/>
          <a:p>
            <a:pPr>
              <a:defRPr/>
            </a:pPr>
            <a:endParaRPr lang="en-GB" sz="2800" dirty="0">
              <a:latin typeface="Comic Sans MS" panose="030F0702030302020204" pitchFamily="66" charset="0"/>
            </a:endParaRPr>
          </a:p>
          <a:p>
            <a:pPr>
              <a:defRPr/>
            </a:pPr>
            <a:r>
              <a:rPr lang="en-GB" sz="2800" dirty="0">
                <a:latin typeface="Comic Sans MS" panose="030F0702030302020204" pitchFamily="66" charset="0"/>
              </a:rPr>
              <a:t>The alkenes are a family of hydrocarbons that share the same general formula.</a:t>
            </a:r>
          </a:p>
          <a:p>
            <a:pPr>
              <a:defRPr/>
            </a:pPr>
            <a:endParaRPr lang="en-GB" sz="2800" dirty="0">
              <a:latin typeface="Comic Sans MS" panose="030F0702030302020204" pitchFamily="66" charset="0"/>
            </a:endParaRPr>
          </a:p>
          <a:p>
            <a:pPr>
              <a:defRPr/>
            </a:pPr>
            <a:r>
              <a:rPr lang="en-GB" sz="2800" dirty="0">
                <a:latin typeface="Comic Sans MS" panose="030F0702030302020204" pitchFamily="66" charset="0"/>
              </a:rPr>
              <a:t> </a:t>
            </a:r>
            <a:r>
              <a:rPr lang="en-GB" sz="2800" b="1" dirty="0">
                <a:latin typeface="Comic Sans MS" panose="030F0702030302020204" pitchFamily="66" charset="0"/>
              </a:rPr>
              <a:t>This is C</a:t>
            </a:r>
            <a:r>
              <a:rPr lang="en-GB" sz="2800" b="1" baseline="-25000" dirty="0">
                <a:latin typeface="Comic Sans MS" panose="030F0702030302020204" pitchFamily="66" charset="0"/>
              </a:rPr>
              <a:t>n</a:t>
            </a:r>
            <a:r>
              <a:rPr lang="en-GB" sz="2800" b="1" dirty="0">
                <a:latin typeface="Comic Sans MS" panose="030F0702030302020204" pitchFamily="66" charset="0"/>
              </a:rPr>
              <a:t>H</a:t>
            </a:r>
            <a:r>
              <a:rPr lang="en-GB" sz="2800" b="1" baseline="-25000" dirty="0">
                <a:latin typeface="Comic Sans MS" panose="030F0702030302020204" pitchFamily="66" charset="0"/>
              </a:rPr>
              <a:t>2n</a:t>
            </a:r>
            <a:r>
              <a:rPr lang="en-GB" sz="2800" b="1" dirty="0">
                <a:latin typeface="Comic Sans MS" panose="030F0702030302020204" pitchFamily="66" charset="0"/>
              </a:rPr>
              <a:t> (for each carbon atom there are twice the number of hydrogen atoms) </a:t>
            </a:r>
          </a:p>
          <a:p>
            <a:pPr>
              <a:defRPr/>
            </a:pPr>
            <a:r>
              <a:rPr lang="en-GB" sz="2800" dirty="0">
                <a:latin typeface="Comic Sans MS" panose="030F0702030302020204" pitchFamily="66" charset="0"/>
              </a:rPr>
              <a:t>Alkenes are </a:t>
            </a:r>
            <a:r>
              <a:rPr lang="en-GB" sz="2800" dirty="0">
                <a:solidFill>
                  <a:srgbClr val="FF0000"/>
                </a:solidFill>
                <a:latin typeface="Comic Sans MS" panose="030F0702030302020204" pitchFamily="66" charset="0"/>
              </a:rPr>
              <a:t>unsaturated</a:t>
            </a:r>
            <a:r>
              <a:rPr lang="en-GB" sz="2800" dirty="0">
                <a:latin typeface="Comic Sans MS" panose="030F0702030302020204" pitchFamily="66" charset="0"/>
              </a:rPr>
              <a:t> hydrocarbons. They contain a </a:t>
            </a:r>
            <a:r>
              <a:rPr lang="en-GB" sz="2800" dirty="0">
                <a:solidFill>
                  <a:srgbClr val="FF0000"/>
                </a:solidFill>
                <a:latin typeface="Comic Sans MS" panose="030F0702030302020204" pitchFamily="66" charset="0"/>
              </a:rPr>
              <a:t>double bond</a:t>
            </a:r>
            <a:r>
              <a:rPr lang="en-GB" sz="2800" dirty="0">
                <a:latin typeface="Comic Sans MS" panose="030F0702030302020204" pitchFamily="66" charset="0"/>
              </a:rPr>
              <a:t>, which is shown as two lines between two of the carbon atoms.</a:t>
            </a:r>
          </a:p>
        </p:txBody>
      </p:sp>
      <p:pic>
        <p:nvPicPr>
          <p:cNvPr id="7172" name="Picture 3" descr="BBC - GCSE Bitesize: Alkenes - Internet Explorer">
            <a:hlinkClick r:id="rId2"/>
            <a:extLst>
              <a:ext uri="{FF2B5EF4-FFF2-40B4-BE49-F238E27FC236}">
                <a16:creationId xmlns:a16="http://schemas.microsoft.com/office/drawing/2014/main" id="{CD40D790-0AEC-4D25-8853-511415E73F31}"/>
              </a:ext>
            </a:extLst>
          </p:cNvPr>
          <p:cNvPicPr>
            <a:picLocks noChangeAspect="1"/>
          </p:cNvPicPr>
          <p:nvPr/>
        </p:nvPicPr>
        <p:blipFill>
          <a:blip r:embed="rId3">
            <a:extLst>
              <a:ext uri="{28A0092B-C50C-407E-A947-70E740481C1C}">
                <a14:useLocalDpi xmlns:a14="http://schemas.microsoft.com/office/drawing/2010/main" val="0"/>
              </a:ext>
            </a:extLst>
          </a:blip>
          <a:srcRect l="32294" t="35416" r="41364" b="39899"/>
          <a:stretch>
            <a:fillRect/>
          </a:stretch>
        </p:blipFill>
        <p:spPr bwMode="auto">
          <a:xfrm>
            <a:off x="7254709" y="0"/>
            <a:ext cx="4938879" cy="252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1073</Words>
  <Application>Microsoft Office PowerPoint</Application>
  <PresentationFormat>Widescreen</PresentationFormat>
  <Paragraphs>160</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Comic Sans MS</vt:lpstr>
      <vt:lpstr>Office Theme</vt:lpstr>
      <vt:lpstr>Bridge the Gap </vt:lpstr>
      <vt:lpstr>PowerPoint Presentation</vt:lpstr>
      <vt:lpstr>PowerPoint Presentation</vt:lpstr>
      <vt:lpstr>PowerPoint Presentation</vt:lpstr>
      <vt:lpstr>Hydrocarbons and energy</vt:lpstr>
      <vt:lpstr>Crude Oil</vt:lpstr>
      <vt:lpstr>Alkanes</vt:lpstr>
      <vt:lpstr>PowerPoint Presentation</vt:lpstr>
      <vt:lpstr>Alkenes </vt:lpstr>
      <vt:lpstr>The first 4 alkenes</vt:lpstr>
      <vt:lpstr>Complete combustion</vt:lpstr>
      <vt:lpstr>PowerPoint Presentation</vt:lpstr>
      <vt:lpstr>Incomplete combustion</vt:lpstr>
      <vt:lpstr>Task 5 - Hydrocarbons</vt:lpstr>
      <vt:lpstr>Energy change reactions</vt:lpstr>
      <vt:lpstr>Energy profile diagrams</vt:lpstr>
      <vt:lpstr>PowerPoint Presentation</vt:lpstr>
      <vt:lpstr>Label the graphs below</vt:lpstr>
      <vt:lpstr>Label the graphs below</vt:lpstr>
      <vt:lpstr>Bond energies Calculate the overall energy change in the following: here is a link for support Calculating energy changes - Higher - Exothermic and endothermic reactions - AQA - GCSE Chemistry (Single Science) Revision - AQA - BBC Bitesize</vt:lpstr>
      <vt:lpstr>Bond energies</vt:lpstr>
      <vt:lpstr>PowerPoint Presentation</vt:lpstr>
      <vt:lpstr>Task 6 – Energy </vt:lpstr>
      <vt:lpstr>PowerPoint Presentation</vt:lpstr>
    </vt:vector>
  </TitlesOfParts>
  <Company>Thomas Telford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Bridge the Gap</dc:title>
  <dc:creator>lisa</dc:creator>
  <cp:lastModifiedBy>Olivia Butler</cp:lastModifiedBy>
  <cp:revision>25</cp:revision>
  <dcterms:created xsi:type="dcterms:W3CDTF">2020-04-20T13:06:13Z</dcterms:created>
  <dcterms:modified xsi:type="dcterms:W3CDTF">2025-06-17T13:34:54Z</dcterms:modified>
</cp:coreProperties>
</file>