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6" r:id="rId3"/>
    <p:sldId id="269" r:id="rId4"/>
    <p:sldId id="270" r:id="rId5"/>
    <p:sldId id="271" r:id="rId6"/>
    <p:sldId id="273" r:id="rId7"/>
    <p:sldId id="387" r:id="rId8"/>
    <p:sldId id="257" r:id="rId9"/>
    <p:sldId id="348" r:id="rId10"/>
    <p:sldId id="355" r:id="rId11"/>
    <p:sldId id="358" r:id="rId12"/>
    <p:sldId id="359" r:id="rId13"/>
    <p:sldId id="337" r:id="rId14"/>
    <p:sldId id="338" r:id="rId15"/>
    <p:sldId id="388" r:id="rId16"/>
    <p:sldId id="274" r:id="rId17"/>
    <p:sldId id="367" r:id="rId18"/>
    <p:sldId id="370" r:id="rId19"/>
    <p:sldId id="371" r:id="rId20"/>
    <p:sldId id="383" r:id="rId21"/>
    <p:sldId id="384" r:id="rId22"/>
    <p:sldId id="385" r:id="rId23"/>
    <p:sldId id="258" r:id="rId24"/>
    <p:sldId id="259" r:id="rId25"/>
    <p:sldId id="260"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33494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43948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19976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31458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4594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918C2B-F415-44AA-AA53-AD97B6F9FD38}" type="datetimeFigureOut">
              <a:rPr lang="en-GB" smtClean="0"/>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6028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918C2B-F415-44AA-AA53-AD97B6F9FD38}" type="datetimeFigureOut">
              <a:rPr lang="en-GB" smtClean="0"/>
              <a:t>17/06/2025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96235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918C2B-F415-44AA-AA53-AD97B6F9FD38}" type="datetimeFigureOut">
              <a:rPr lang="en-GB" smtClean="0"/>
              <a:t>17/06/2025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297066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18C2B-F415-44AA-AA53-AD97B6F9FD38}" type="datetimeFigureOut">
              <a:rPr lang="en-GB" smtClean="0"/>
              <a:t>17/06/2025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0700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8298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04796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18C2B-F415-44AA-AA53-AD97B6F9FD38}" type="datetimeFigureOut">
              <a:rPr lang="en-GB" smtClean="0"/>
              <a:t>17/06/2025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EC18E-DDB3-47B8-B7F4-149867A48EDC}" type="slidenum">
              <a:rPr lang="en-GB" smtClean="0"/>
              <a:t>‹#›</a:t>
            </a:fld>
            <a:endParaRPr lang="en-GB"/>
          </a:p>
        </p:txBody>
      </p:sp>
    </p:spTree>
    <p:extLst>
      <p:ext uri="{BB962C8B-B14F-4D97-AF65-F5344CB8AC3E}">
        <p14:creationId xmlns:p14="http://schemas.microsoft.com/office/powerpoint/2010/main" val="403085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ocr.org.uk/Images/171750-specification-accredited-as-level-gce-chemistry-a-h032.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bc.co.uk/education/guides/zysk7ty/revision/4#glossary-z64rjxs" TargetMode="External"/><Relationship Id="rId2" Type="http://schemas.openxmlformats.org/officeDocument/2006/relationships/hyperlink" Target="https://www.bbc.co.uk/education/guides/zysk7ty/revision/4#glossary-zyjfkqt"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848" y="2062521"/>
            <a:ext cx="9144000" cy="2387600"/>
          </a:xfrm>
        </p:spPr>
        <p:txBody>
          <a:bodyPr/>
          <a:lstStyle/>
          <a:p>
            <a:r>
              <a:rPr lang="en-GB" dirty="0"/>
              <a:t>Bridge the Gap </a:t>
            </a:r>
          </a:p>
        </p:txBody>
      </p:sp>
      <p:sp>
        <p:nvSpPr>
          <p:cNvPr id="3" name="Subtitle 2"/>
          <p:cNvSpPr>
            <a:spLocks noGrp="1"/>
          </p:cNvSpPr>
          <p:nvPr>
            <p:ph type="subTitle" idx="1"/>
          </p:nvPr>
        </p:nvSpPr>
        <p:spPr>
          <a:xfrm>
            <a:off x="1433848" y="4542196"/>
            <a:ext cx="9144000" cy="1655762"/>
          </a:xfrm>
        </p:spPr>
        <p:txBody>
          <a:bodyPr>
            <a:normAutofit/>
          </a:bodyPr>
          <a:lstStyle/>
          <a:p>
            <a:r>
              <a:rPr lang="en-GB" sz="3600" dirty="0"/>
              <a:t>TASKS</a:t>
            </a:r>
          </a:p>
        </p:txBody>
      </p:sp>
      <p:pic>
        <p:nvPicPr>
          <p:cNvPr id="4" name="Picture 3"/>
          <p:cNvPicPr>
            <a:picLocks noChangeAspect="1"/>
          </p:cNvPicPr>
          <p:nvPr/>
        </p:nvPicPr>
        <p:blipFill>
          <a:blip r:embed="rId2"/>
          <a:stretch>
            <a:fillRect/>
          </a:stretch>
        </p:blipFill>
        <p:spPr>
          <a:xfrm>
            <a:off x="2399763" y="1236372"/>
            <a:ext cx="7212169" cy="2498502"/>
          </a:xfrm>
          <a:prstGeom prst="rect">
            <a:avLst/>
          </a:prstGeom>
        </p:spPr>
      </p:pic>
    </p:spTree>
    <p:extLst>
      <p:ext uri="{BB962C8B-B14F-4D97-AF65-F5344CB8AC3E}">
        <p14:creationId xmlns:p14="http://schemas.microsoft.com/office/powerpoint/2010/main" val="227075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39637E1-5F36-43F0-8BA5-E72A6A1B0FED}"/>
              </a:ext>
            </a:extLst>
          </p:cNvPr>
          <p:cNvSpPr>
            <a:spLocks noGrp="1" noChangeArrowheads="1"/>
          </p:cNvSpPr>
          <p:nvPr>
            <p:ph type="title"/>
          </p:nvPr>
        </p:nvSpPr>
        <p:spPr/>
        <p:txBody>
          <a:bodyPr>
            <a:normAutofit/>
          </a:bodyPr>
          <a:lstStyle/>
          <a:p>
            <a:r>
              <a:rPr lang="en-US" altLang="en-US" sz="6000" dirty="0">
                <a:latin typeface="Comic Sans MS" panose="030F0702030302020204" pitchFamily="66" charset="0"/>
              </a:rPr>
              <a:t>C</a:t>
            </a:r>
            <a:r>
              <a:rPr lang="en-GB" altLang="en-US" sz="6000" dirty="0">
                <a:latin typeface="Comic Sans MS" panose="030F0702030302020204" pitchFamily="66" charset="0"/>
              </a:rPr>
              <a:t>O</a:t>
            </a:r>
            <a:r>
              <a:rPr lang="en-GB" altLang="en-US" sz="6000" baseline="-25000" dirty="0">
                <a:latin typeface="Comic Sans MS" panose="030F0702030302020204" pitchFamily="66" charset="0"/>
              </a:rPr>
              <a:t>2</a:t>
            </a:r>
            <a:endParaRPr lang="en-US" altLang="en-US" sz="6000" baseline="-25000" dirty="0">
              <a:latin typeface="Comic Sans MS" panose="030F0702030302020204"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7A5567C-AF8B-4C4C-A963-5363B5907404}"/>
              </a:ext>
            </a:extLst>
          </p:cNvPr>
          <p:cNvSpPr>
            <a:spLocks noGrp="1" noChangeArrowheads="1"/>
          </p:cNvSpPr>
          <p:nvPr>
            <p:ph type="title"/>
          </p:nvPr>
        </p:nvSpPr>
        <p:spPr/>
        <p:txBody>
          <a:bodyPr>
            <a:normAutofit/>
          </a:bodyPr>
          <a:lstStyle/>
          <a:p>
            <a:r>
              <a:rPr lang="en-US" altLang="en-US" sz="5400" dirty="0">
                <a:latin typeface="Comic Sans MS" panose="030F0702030302020204" pitchFamily="66" charset="0"/>
              </a:rPr>
              <a:t>H</a:t>
            </a:r>
            <a:r>
              <a:rPr lang="en-US" altLang="en-US" sz="4000" dirty="0">
                <a:latin typeface="Comic Sans MS" panose="030F0702030302020204" pitchFamily="66" charset="0"/>
              </a:rPr>
              <a:t>2</a:t>
            </a:r>
            <a:r>
              <a:rPr lang="en-US" altLang="en-US" sz="5400" dirty="0">
                <a:latin typeface="Comic Sans MS" panose="030F0702030302020204" pitchFamily="66" charset="0"/>
              </a:rPr>
              <a:t>SO</a:t>
            </a:r>
            <a:r>
              <a:rPr lang="en-US" altLang="en-US" sz="4000" dirty="0">
                <a:latin typeface="Comic Sans MS" panose="030F0702030302020204" pitchFamily="66" charset="0"/>
              </a:rPr>
              <a:t>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E210D14-AFD0-41DA-AC7D-770CDFF6A47A}"/>
              </a:ext>
            </a:extLst>
          </p:cNvPr>
          <p:cNvSpPr>
            <a:spLocks noGrp="1" noChangeArrowheads="1"/>
          </p:cNvSpPr>
          <p:nvPr>
            <p:ph type="title"/>
          </p:nvPr>
        </p:nvSpPr>
        <p:spPr/>
        <p:txBody>
          <a:bodyPr>
            <a:normAutofit/>
          </a:bodyPr>
          <a:lstStyle/>
          <a:p>
            <a:r>
              <a:rPr lang="en-US" altLang="en-US" sz="5400" dirty="0">
                <a:latin typeface="Comic Sans MS" panose="030F0702030302020204" pitchFamily="66" charset="0"/>
              </a:rPr>
              <a:t>Fe</a:t>
            </a:r>
            <a:r>
              <a:rPr lang="en-US" altLang="en-US" sz="4000" dirty="0">
                <a:latin typeface="Comic Sans MS" panose="030F0702030302020204" pitchFamily="66" charset="0"/>
              </a:rPr>
              <a:t>2</a:t>
            </a:r>
            <a:r>
              <a:rPr lang="en-US" altLang="en-US" sz="5400" dirty="0">
                <a:latin typeface="Comic Sans MS" panose="030F0702030302020204" pitchFamily="66" charset="0"/>
              </a:rPr>
              <a:t>(SO</a:t>
            </a:r>
            <a:r>
              <a:rPr lang="en-US" altLang="en-US" sz="4000" dirty="0">
                <a:latin typeface="Comic Sans MS" panose="030F0702030302020204" pitchFamily="66" charset="0"/>
              </a:rPr>
              <a:t>4</a:t>
            </a:r>
            <a:r>
              <a:rPr lang="en-US" altLang="en-US" sz="5400" dirty="0">
                <a:latin typeface="Comic Sans MS" panose="030F0702030302020204" pitchFamily="66" charset="0"/>
              </a:rPr>
              <a:t>)</a:t>
            </a:r>
            <a:r>
              <a:rPr lang="en-US" altLang="en-US" sz="4000" dirty="0">
                <a:latin typeface="Comic Sans MS" panose="030F0702030302020204" pitchFamily="66" charset="0"/>
              </a:rPr>
              <a:t>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D6B98BD-C7C0-410C-9A78-DC3DA86D7C65}"/>
              </a:ext>
            </a:extLst>
          </p:cNvPr>
          <p:cNvSpPr>
            <a:spLocks noGrp="1" noChangeArrowheads="1"/>
          </p:cNvSpPr>
          <p:nvPr>
            <p:ph type="title"/>
          </p:nvPr>
        </p:nvSpPr>
        <p:spPr>
          <a:xfrm>
            <a:off x="838200" y="0"/>
            <a:ext cx="10515600" cy="981076"/>
          </a:xfrm>
        </p:spPr>
        <p:txBody>
          <a:bodyPr>
            <a:normAutofit/>
          </a:bodyPr>
          <a:lstStyle/>
          <a:p>
            <a:r>
              <a:rPr lang="en-GB" altLang="en-US" u="sng" dirty="0">
                <a:latin typeface="Comic Sans MS" panose="030F0702030302020204" pitchFamily="66" charset="0"/>
              </a:rPr>
              <a:t>Moles</a:t>
            </a:r>
            <a:endParaRPr lang="en-US" altLang="en-US" u="sng" dirty="0">
              <a:latin typeface="Comic Sans MS" panose="030F0702030302020204" pitchFamily="66" charset="0"/>
            </a:endParaRPr>
          </a:p>
        </p:txBody>
      </p:sp>
      <p:sp>
        <p:nvSpPr>
          <p:cNvPr id="18435" name="Rectangle 3">
            <a:extLst>
              <a:ext uri="{FF2B5EF4-FFF2-40B4-BE49-F238E27FC236}">
                <a16:creationId xmlns:a16="http://schemas.microsoft.com/office/drawing/2014/main" id="{CF1D86AC-387E-4FEC-8AD5-77BF4B0C64E7}"/>
              </a:ext>
            </a:extLst>
          </p:cNvPr>
          <p:cNvSpPr>
            <a:spLocks noGrp="1" noChangeArrowheads="1"/>
          </p:cNvSpPr>
          <p:nvPr>
            <p:ph type="body" idx="1"/>
          </p:nvPr>
        </p:nvSpPr>
        <p:spPr>
          <a:xfrm>
            <a:off x="1000125" y="1196975"/>
            <a:ext cx="10610850" cy="5472113"/>
          </a:xfrm>
        </p:spPr>
        <p:txBody>
          <a:bodyPr>
            <a:normAutofit lnSpcReduction="10000"/>
          </a:bodyPr>
          <a:lstStyle/>
          <a:p>
            <a:pPr>
              <a:lnSpc>
                <a:spcPct val="80000"/>
              </a:lnSpc>
            </a:pPr>
            <a:r>
              <a:rPr lang="en-GB" altLang="en-US" sz="2800" b="1" dirty="0">
                <a:latin typeface="Comic Sans MS" panose="030F0702030302020204" pitchFamily="66" charset="0"/>
              </a:rPr>
              <a:t>Mole = relative atomic mass in grams</a:t>
            </a:r>
          </a:p>
          <a:p>
            <a:pPr>
              <a:lnSpc>
                <a:spcPct val="80000"/>
              </a:lnSpc>
            </a:pPr>
            <a:endParaRPr lang="en-GB" altLang="en-US" sz="2800" dirty="0">
              <a:latin typeface="Comic Sans MS" panose="030F0702030302020204" pitchFamily="66" charset="0"/>
            </a:endParaRPr>
          </a:p>
          <a:p>
            <a:pPr>
              <a:lnSpc>
                <a:spcPct val="80000"/>
              </a:lnSpc>
            </a:pPr>
            <a:r>
              <a:rPr lang="en-GB" altLang="en-US" sz="2800" dirty="0">
                <a:latin typeface="Comic Sans MS" panose="030F0702030302020204" pitchFamily="66" charset="0"/>
              </a:rPr>
              <a:t>1 mole of carbon = 12g</a:t>
            </a:r>
          </a:p>
          <a:p>
            <a:pPr>
              <a:lnSpc>
                <a:spcPct val="80000"/>
              </a:lnSpc>
            </a:pPr>
            <a:r>
              <a:rPr lang="en-GB" altLang="en-US" sz="2800" dirty="0">
                <a:latin typeface="Comic Sans MS" panose="030F0702030302020204" pitchFamily="66" charset="0"/>
              </a:rPr>
              <a:t>1 mole of oxygen = 16g</a:t>
            </a:r>
          </a:p>
          <a:p>
            <a:pPr>
              <a:lnSpc>
                <a:spcPct val="80000"/>
              </a:lnSpc>
            </a:pPr>
            <a:r>
              <a:rPr lang="en-GB" altLang="en-US" sz="2800" dirty="0">
                <a:latin typeface="Comic Sans MS" panose="030F0702030302020204" pitchFamily="66" charset="0"/>
              </a:rPr>
              <a:t>1 mole of hydrogen = 1g</a:t>
            </a:r>
          </a:p>
          <a:p>
            <a:pPr>
              <a:lnSpc>
                <a:spcPct val="80000"/>
              </a:lnSpc>
            </a:pPr>
            <a:endParaRPr lang="en-GB" altLang="en-US" sz="2800" dirty="0">
              <a:latin typeface="Comic Sans MS" panose="030F0702030302020204" pitchFamily="66" charset="0"/>
            </a:endParaRPr>
          </a:p>
          <a:p>
            <a:pPr>
              <a:lnSpc>
                <a:spcPct val="80000"/>
              </a:lnSpc>
            </a:pPr>
            <a:r>
              <a:rPr lang="en-GB" altLang="en-US" sz="2800" dirty="0">
                <a:latin typeface="Comic Sans MS" panose="030F0702030302020204" pitchFamily="66" charset="0"/>
              </a:rPr>
              <a:t>A mole of any substance always contains the same number of atoms</a:t>
            </a:r>
          </a:p>
          <a:p>
            <a:pPr>
              <a:lnSpc>
                <a:spcPct val="80000"/>
              </a:lnSpc>
            </a:pPr>
            <a:endParaRPr lang="en-GB" altLang="en-US" sz="2800" dirty="0">
              <a:latin typeface="Comic Sans MS" panose="030F0702030302020204" pitchFamily="66" charset="0"/>
            </a:endParaRPr>
          </a:p>
          <a:p>
            <a:pPr>
              <a:lnSpc>
                <a:spcPct val="80000"/>
              </a:lnSpc>
            </a:pPr>
            <a:r>
              <a:rPr lang="en-GB" altLang="en-US" sz="2800" dirty="0">
                <a:latin typeface="Comic Sans MS" panose="030F0702030302020204" pitchFamily="66" charset="0"/>
              </a:rPr>
              <a:t>This is a huge number </a:t>
            </a:r>
            <a:r>
              <a:rPr lang="en-GB" altLang="en-US" sz="2800" b="1" dirty="0">
                <a:latin typeface="Comic Sans MS" panose="030F0702030302020204" pitchFamily="66" charset="0"/>
              </a:rPr>
              <a:t>(6.02 x10</a:t>
            </a:r>
            <a:r>
              <a:rPr lang="en-US" altLang="en-US" sz="2800" b="1" baseline="30000" dirty="0">
                <a:latin typeface="Comic Sans MS" panose="030F0702030302020204" pitchFamily="66" charset="0"/>
              </a:rPr>
              <a:t>23</a:t>
            </a:r>
            <a:r>
              <a:rPr lang="en-US" altLang="en-US" sz="2800" b="1" dirty="0">
                <a:latin typeface="Comic Sans MS" panose="030F0702030302020204" pitchFamily="66" charset="0"/>
              </a:rPr>
              <a:t>)</a:t>
            </a:r>
          </a:p>
          <a:p>
            <a:pPr>
              <a:lnSpc>
                <a:spcPct val="80000"/>
              </a:lnSpc>
            </a:pPr>
            <a:r>
              <a:rPr lang="en-GB" altLang="en-US" sz="2800" dirty="0">
                <a:latin typeface="Comic Sans MS" panose="030F0702030302020204" pitchFamily="66" charset="0"/>
              </a:rPr>
              <a:t>Or    602000000000000000000000</a:t>
            </a:r>
            <a:endParaRPr lang="en-US" altLang="en-US" sz="2800" dirty="0">
              <a:latin typeface="Comic Sans MS" panose="030F0702030302020204" pitchFamily="66" charset="0"/>
            </a:endParaRPr>
          </a:p>
          <a:p>
            <a:pPr>
              <a:lnSpc>
                <a:spcPct val="80000"/>
              </a:lnSpc>
            </a:pPr>
            <a:endParaRPr lang="en-US" altLang="en-US" sz="2800" dirty="0">
              <a:latin typeface="Comic Sans MS" panose="030F0702030302020204" pitchFamily="66" charset="0"/>
            </a:endParaRPr>
          </a:p>
          <a:p>
            <a:pPr>
              <a:lnSpc>
                <a:spcPct val="80000"/>
              </a:lnSpc>
            </a:pPr>
            <a:r>
              <a:rPr lang="en-GB" altLang="en-US" sz="2800" dirty="0">
                <a:latin typeface="Comic Sans MS" panose="030F0702030302020204" pitchFamily="66" charset="0"/>
              </a:rPr>
              <a:t>This is known as </a:t>
            </a:r>
            <a:r>
              <a:rPr lang="en-GB" altLang="en-US" sz="2800" b="1" dirty="0" err="1">
                <a:latin typeface="Comic Sans MS" panose="030F0702030302020204" pitchFamily="66" charset="0"/>
              </a:rPr>
              <a:t>Avagadro’s</a:t>
            </a:r>
            <a:r>
              <a:rPr lang="en-GB" altLang="en-US" sz="2800" b="1" dirty="0">
                <a:latin typeface="Comic Sans MS" panose="030F0702030302020204" pitchFamily="66" charset="0"/>
              </a:rPr>
              <a:t> constant</a:t>
            </a:r>
            <a:endParaRPr lang="en-US" altLang="en-US" sz="2800" b="1" dirty="0">
              <a:latin typeface="Comic Sans MS" panose="030F0702030302020204" pitchFamily="66" charset="0"/>
            </a:endParaRPr>
          </a:p>
          <a:p>
            <a:pPr>
              <a:lnSpc>
                <a:spcPct val="80000"/>
              </a:lnSpc>
            </a:pPr>
            <a:endParaRPr lang="en-US" altLang="en-US" sz="2800" dirty="0">
              <a:latin typeface="Comic Sans MS" panose="030F0702030302020204" pitchFamily="66" charset="0"/>
            </a:endParaRPr>
          </a:p>
        </p:txBody>
      </p:sp>
      <p:pic>
        <p:nvPicPr>
          <p:cNvPr id="18436" name="Picture 1">
            <a:extLst>
              <a:ext uri="{FF2B5EF4-FFF2-40B4-BE49-F238E27FC236}">
                <a16:creationId xmlns:a16="http://schemas.microsoft.com/office/drawing/2014/main" id="{D46EE2DD-46C0-43FE-9ABA-B1F06572C2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1813" y="334962"/>
            <a:ext cx="3268662" cy="212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9C9B1E1-055F-4B5A-A39D-C6BB4DAA77D2}"/>
              </a:ext>
            </a:extLst>
          </p:cNvPr>
          <p:cNvSpPr>
            <a:spLocks noGrp="1" noChangeArrowheads="1"/>
          </p:cNvSpPr>
          <p:nvPr>
            <p:ph type="title"/>
          </p:nvPr>
        </p:nvSpPr>
        <p:spPr>
          <a:xfrm>
            <a:off x="476250" y="285750"/>
            <a:ext cx="8286749" cy="1357313"/>
          </a:xfrm>
        </p:spPr>
        <p:txBody>
          <a:bodyPr/>
          <a:lstStyle/>
          <a:p>
            <a:r>
              <a:rPr lang="en-GB" altLang="en-US" sz="3200" b="1" dirty="0">
                <a:latin typeface="Comic Sans MS" panose="030F0702030302020204" pitchFamily="66" charset="0"/>
              </a:rPr>
              <a:t>number of moles = mass ÷ relative formula mass</a:t>
            </a:r>
            <a:endParaRPr lang="en-US" altLang="en-US" dirty="0">
              <a:latin typeface="Comic Sans MS" panose="030F0702030302020204" pitchFamily="66" charset="0"/>
            </a:endParaRPr>
          </a:p>
        </p:txBody>
      </p:sp>
      <p:sp>
        <p:nvSpPr>
          <p:cNvPr id="19459" name="Content Placeholder 2">
            <a:extLst>
              <a:ext uri="{FF2B5EF4-FFF2-40B4-BE49-F238E27FC236}">
                <a16:creationId xmlns:a16="http://schemas.microsoft.com/office/drawing/2014/main" id="{01CB534A-1EDC-46B4-967C-62F81EEB1E29}"/>
              </a:ext>
            </a:extLst>
          </p:cNvPr>
          <p:cNvSpPr>
            <a:spLocks noGrp="1" noChangeArrowheads="1"/>
          </p:cNvSpPr>
          <p:nvPr>
            <p:ph idx="1"/>
          </p:nvPr>
        </p:nvSpPr>
        <p:spPr>
          <a:xfrm>
            <a:off x="605630" y="3000375"/>
            <a:ext cx="11489276" cy="3668712"/>
          </a:xfrm>
        </p:spPr>
        <p:txBody>
          <a:bodyPr/>
          <a:lstStyle/>
          <a:p>
            <a:pPr marL="514350" indent="-514350">
              <a:buFontTx/>
              <a:buAutoNum type="arabicPeriod"/>
            </a:pPr>
            <a:r>
              <a:rPr lang="en-GB" altLang="en-US" sz="2800" dirty="0">
                <a:latin typeface="Comic Sans MS" panose="030F0702030302020204" pitchFamily="66" charset="0"/>
              </a:rPr>
              <a:t>Calculate the number of moles of carbon dioxide molecules in 22 g </a:t>
            </a:r>
            <a:endParaRPr lang="en-GB" altLang="en-US" sz="2800" baseline="-25000" dirty="0">
              <a:latin typeface="Comic Sans MS" panose="030F0702030302020204" pitchFamily="66" charset="0"/>
            </a:endParaRPr>
          </a:p>
          <a:p>
            <a:pPr marL="514350" indent="-514350">
              <a:buFontTx/>
              <a:buAutoNum type="arabicPeriod"/>
            </a:pPr>
            <a:endParaRPr lang="en-GB" altLang="en-US" baseline="-25000" dirty="0">
              <a:latin typeface="Comic Sans MS" panose="030F0702030302020204" pitchFamily="66" charset="0"/>
            </a:endParaRPr>
          </a:p>
          <a:p>
            <a:pPr marL="514350" indent="-514350">
              <a:buFontTx/>
              <a:buAutoNum type="arabicPeriod"/>
            </a:pPr>
            <a:endParaRPr lang="en-GB" altLang="en-US" baseline="-25000" dirty="0">
              <a:latin typeface="Comic Sans MS" panose="030F0702030302020204" pitchFamily="66" charset="0"/>
            </a:endParaRPr>
          </a:p>
          <a:p>
            <a:pPr marL="514350" indent="-514350">
              <a:buFontTx/>
              <a:buAutoNum type="arabicPeriod"/>
            </a:pPr>
            <a:endParaRPr lang="en-GB" altLang="en-US" sz="2800" baseline="-25000" dirty="0">
              <a:latin typeface="Comic Sans MS" panose="030F0702030302020204" pitchFamily="66" charset="0"/>
            </a:endParaRPr>
          </a:p>
          <a:p>
            <a:pPr marL="514350" indent="-514350">
              <a:buFontTx/>
              <a:buAutoNum type="arabicPeriod"/>
            </a:pPr>
            <a:r>
              <a:rPr lang="en-GB" altLang="en-US" sz="2800" dirty="0">
                <a:latin typeface="Comic Sans MS" panose="030F0702030302020204" pitchFamily="66" charset="0"/>
              </a:rPr>
              <a:t>Calculate the mass of 6 moles of carbon dioxide (CO</a:t>
            </a:r>
            <a:r>
              <a:rPr lang="en-GB" altLang="en-US" sz="2800" baseline="-25000" dirty="0">
                <a:latin typeface="Comic Sans MS" panose="030F0702030302020204" pitchFamily="66" charset="0"/>
              </a:rPr>
              <a:t>2</a:t>
            </a:r>
            <a:r>
              <a:rPr lang="en-GB" altLang="en-US" sz="2800" dirty="0">
                <a:latin typeface="Comic Sans MS" panose="030F0702030302020204" pitchFamily="66" charset="0"/>
              </a:rPr>
              <a:t>)</a:t>
            </a:r>
          </a:p>
          <a:p>
            <a:pPr marL="514350" indent="-514350">
              <a:buFontTx/>
              <a:buAutoNum type="arabicPeriod"/>
            </a:pPr>
            <a:endParaRPr lang="en-GB" altLang="en-US" sz="2800" dirty="0">
              <a:latin typeface="Comic Sans MS" panose="030F0702030302020204" pitchFamily="66" charset="0"/>
            </a:endParaRPr>
          </a:p>
        </p:txBody>
      </p:sp>
      <p:pic>
        <p:nvPicPr>
          <p:cNvPr id="19460" name="Picture 3" descr="moles triangle.png">
            <a:extLst>
              <a:ext uri="{FF2B5EF4-FFF2-40B4-BE49-F238E27FC236}">
                <a16:creationId xmlns:a16="http://schemas.microsoft.com/office/drawing/2014/main" id="{1D85ED7C-BDCE-44C2-A5F7-A26001206592}"/>
              </a:ext>
            </a:extLst>
          </p:cNvPr>
          <p:cNvPicPr>
            <a:picLocks noChangeAspect="1"/>
          </p:cNvPicPr>
          <p:nvPr/>
        </p:nvPicPr>
        <p:blipFill>
          <a:blip r:embed="rId2">
            <a:extLst>
              <a:ext uri="{28A0092B-C50C-407E-A947-70E740481C1C}">
                <a14:useLocalDpi xmlns:a14="http://schemas.microsoft.com/office/drawing/2010/main" val="0"/>
              </a:ext>
            </a:extLst>
          </a:blip>
          <a:srcRect r="13177"/>
          <a:stretch>
            <a:fillRect/>
          </a:stretch>
        </p:blipFill>
        <p:spPr bwMode="auto">
          <a:xfrm>
            <a:off x="8616950" y="52388"/>
            <a:ext cx="3477956"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C865F-777C-37DA-0A26-AE614ED72102}"/>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002E10FB-C832-1967-FBB6-0B9A9FA9490C}"/>
              </a:ext>
            </a:extLst>
          </p:cNvPr>
          <p:cNvSpPr>
            <a:spLocks noGrp="1" noChangeArrowheads="1"/>
          </p:cNvSpPr>
          <p:nvPr>
            <p:ph type="title"/>
          </p:nvPr>
        </p:nvSpPr>
        <p:spPr>
          <a:xfrm>
            <a:off x="476250" y="285750"/>
            <a:ext cx="8286749" cy="1357313"/>
          </a:xfrm>
        </p:spPr>
        <p:txBody>
          <a:bodyPr/>
          <a:lstStyle/>
          <a:p>
            <a:r>
              <a:rPr lang="en-GB" altLang="en-US" sz="3200" b="1" dirty="0">
                <a:latin typeface="Comic Sans MS" panose="030F0702030302020204" pitchFamily="66" charset="0"/>
              </a:rPr>
              <a:t>number of moles = mass ÷ relative formula mass</a:t>
            </a:r>
            <a:endParaRPr lang="en-US" altLang="en-US" dirty="0">
              <a:latin typeface="Comic Sans MS" panose="030F0702030302020204" pitchFamily="66" charset="0"/>
            </a:endParaRPr>
          </a:p>
        </p:txBody>
      </p:sp>
      <p:sp>
        <p:nvSpPr>
          <p:cNvPr id="19459" name="Content Placeholder 2">
            <a:extLst>
              <a:ext uri="{FF2B5EF4-FFF2-40B4-BE49-F238E27FC236}">
                <a16:creationId xmlns:a16="http://schemas.microsoft.com/office/drawing/2014/main" id="{3CBAA4E3-F9E6-153C-90D0-8449BFCCEDCE}"/>
              </a:ext>
            </a:extLst>
          </p:cNvPr>
          <p:cNvSpPr>
            <a:spLocks noGrp="1" noChangeArrowheads="1"/>
          </p:cNvSpPr>
          <p:nvPr>
            <p:ph idx="1"/>
          </p:nvPr>
        </p:nvSpPr>
        <p:spPr>
          <a:xfrm>
            <a:off x="605630" y="3000375"/>
            <a:ext cx="11489276" cy="3668712"/>
          </a:xfrm>
        </p:spPr>
        <p:txBody>
          <a:bodyPr/>
          <a:lstStyle/>
          <a:p>
            <a:pPr marL="514350" indent="-514350">
              <a:buFontTx/>
              <a:buAutoNum type="arabicPeriod"/>
            </a:pPr>
            <a:r>
              <a:rPr lang="en-GB" altLang="en-US" sz="2800" dirty="0">
                <a:latin typeface="Comic Sans MS" panose="030F0702030302020204" pitchFamily="66" charset="0"/>
              </a:rPr>
              <a:t>Calculate the number of moles of carbon dioxide molecules in 22 g </a:t>
            </a:r>
            <a:endParaRPr lang="en-GB" altLang="en-US" sz="2800" baseline="-25000" dirty="0">
              <a:latin typeface="Comic Sans MS" panose="030F0702030302020204" pitchFamily="66" charset="0"/>
            </a:endParaRPr>
          </a:p>
          <a:p>
            <a:pPr marL="0" indent="0">
              <a:buNone/>
            </a:pPr>
            <a:r>
              <a:rPr lang="en-GB" altLang="en-US" dirty="0">
                <a:solidFill>
                  <a:srgbClr val="FF0000"/>
                </a:solidFill>
                <a:latin typeface="Comic Sans MS" panose="030F0702030302020204" pitchFamily="66" charset="0"/>
              </a:rPr>
              <a:t>22/44 = 0.5</a:t>
            </a:r>
          </a:p>
          <a:p>
            <a:pPr marL="514350" indent="-514350">
              <a:buFontTx/>
              <a:buAutoNum type="arabicPeriod"/>
            </a:pPr>
            <a:endParaRPr lang="en-GB" altLang="en-US" sz="2800" baseline="-25000" dirty="0">
              <a:latin typeface="Comic Sans MS" panose="030F0702030302020204" pitchFamily="66" charset="0"/>
            </a:endParaRPr>
          </a:p>
          <a:p>
            <a:pPr marL="514350" indent="-514350">
              <a:buFont typeface="+mj-lt"/>
              <a:buAutoNum type="arabicPeriod" startAt="2"/>
            </a:pPr>
            <a:r>
              <a:rPr lang="en-GB" altLang="en-US" sz="2800" dirty="0">
                <a:latin typeface="Comic Sans MS" panose="030F0702030302020204" pitchFamily="66" charset="0"/>
              </a:rPr>
              <a:t>Calculate the mass of 6 moles of carbon dioxide (CO</a:t>
            </a:r>
            <a:r>
              <a:rPr lang="en-GB" altLang="en-US" sz="2800" baseline="-25000" dirty="0">
                <a:latin typeface="Comic Sans MS" panose="030F0702030302020204" pitchFamily="66" charset="0"/>
              </a:rPr>
              <a:t>2</a:t>
            </a:r>
            <a:r>
              <a:rPr lang="en-GB" altLang="en-US" sz="2800" dirty="0">
                <a:latin typeface="Comic Sans MS" panose="030F0702030302020204" pitchFamily="66" charset="0"/>
              </a:rPr>
              <a:t>)</a:t>
            </a:r>
          </a:p>
          <a:p>
            <a:pPr marL="0" indent="0">
              <a:buNone/>
            </a:pPr>
            <a:r>
              <a:rPr lang="en-GB" altLang="en-US" sz="2800" dirty="0">
                <a:solidFill>
                  <a:srgbClr val="FF0000"/>
                </a:solidFill>
                <a:latin typeface="Comic Sans MS" panose="030F0702030302020204" pitchFamily="66" charset="0"/>
              </a:rPr>
              <a:t>6 x 44 = 264</a:t>
            </a:r>
          </a:p>
        </p:txBody>
      </p:sp>
      <p:pic>
        <p:nvPicPr>
          <p:cNvPr id="19460" name="Picture 3" descr="moles triangle.png">
            <a:extLst>
              <a:ext uri="{FF2B5EF4-FFF2-40B4-BE49-F238E27FC236}">
                <a16:creationId xmlns:a16="http://schemas.microsoft.com/office/drawing/2014/main" id="{EB8E7A75-6C63-D2DC-FB63-49063187C4DD}"/>
              </a:ext>
            </a:extLst>
          </p:cNvPr>
          <p:cNvPicPr>
            <a:picLocks noChangeAspect="1"/>
          </p:cNvPicPr>
          <p:nvPr/>
        </p:nvPicPr>
        <p:blipFill>
          <a:blip r:embed="rId2">
            <a:extLst>
              <a:ext uri="{28A0092B-C50C-407E-A947-70E740481C1C}">
                <a14:useLocalDpi xmlns:a14="http://schemas.microsoft.com/office/drawing/2010/main" val="0"/>
              </a:ext>
            </a:extLst>
          </a:blip>
          <a:srcRect r="13177"/>
          <a:stretch>
            <a:fillRect/>
          </a:stretch>
        </p:blipFill>
        <p:spPr bwMode="auto">
          <a:xfrm>
            <a:off x="8616950" y="52388"/>
            <a:ext cx="3477956"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186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1F53-F07F-4249-B956-486F7722E7B9}"/>
              </a:ext>
            </a:extLst>
          </p:cNvPr>
          <p:cNvSpPr>
            <a:spLocks noGrp="1"/>
          </p:cNvSpPr>
          <p:nvPr>
            <p:ph type="title"/>
          </p:nvPr>
        </p:nvSpPr>
        <p:spPr/>
        <p:txBody>
          <a:bodyPr>
            <a:normAutofit/>
          </a:bodyPr>
          <a:lstStyle/>
          <a:p>
            <a:r>
              <a:rPr lang="en-US" sz="6000" dirty="0">
                <a:latin typeface="Comic Sans MS" panose="030F0702030302020204" pitchFamily="66" charset="0"/>
              </a:rPr>
              <a:t>Practice</a:t>
            </a:r>
            <a:endParaRPr lang="en-GB" sz="6000" dirty="0">
              <a:latin typeface="Comic Sans MS" panose="030F0702030302020204" pitchFamily="66" charset="0"/>
            </a:endParaRPr>
          </a:p>
        </p:txBody>
      </p:sp>
      <p:pic>
        <p:nvPicPr>
          <p:cNvPr id="5" name="Content Placeholder 4" descr="Table&#10;&#10;Description automatically generated">
            <a:extLst>
              <a:ext uri="{FF2B5EF4-FFF2-40B4-BE49-F238E27FC236}">
                <a16:creationId xmlns:a16="http://schemas.microsoft.com/office/drawing/2014/main" id="{0F3C7428-5E05-4D03-AFCB-0BA29AF5E9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725" y="2577945"/>
            <a:ext cx="9468049" cy="4034414"/>
          </a:xfrm>
        </p:spPr>
      </p:pic>
      <p:pic>
        <p:nvPicPr>
          <p:cNvPr id="6" name="Picture 5">
            <a:extLst>
              <a:ext uri="{FF2B5EF4-FFF2-40B4-BE49-F238E27FC236}">
                <a16:creationId xmlns:a16="http://schemas.microsoft.com/office/drawing/2014/main" id="{1874F461-B0CD-4E9E-A7C8-CC13BF253E89}"/>
              </a:ext>
            </a:extLst>
          </p:cNvPr>
          <p:cNvPicPr>
            <a:picLocks noChangeAspect="1"/>
          </p:cNvPicPr>
          <p:nvPr/>
        </p:nvPicPr>
        <p:blipFill>
          <a:blip r:embed="rId3"/>
          <a:stretch>
            <a:fillRect/>
          </a:stretch>
        </p:blipFill>
        <p:spPr>
          <a:xfrm>
            <a:off x="8520914" y="127154"/>
            <a:ext cx="3475021" cy="2298391"/>
          </a:xfrm>
          <a:prstGeom prst="rect">
            <a:avLst/>
          </a:prstGeom>
        </p:spPr>
      </p:pic>
    </p:spTree>
    <p:extLst>
      <p:ext uri="{BB962C8B-B14F-4D97-AF65-F5344CB8AC3E}">
        <p14:creationId xmlns:p14="http://schemas.microsoft.com/office/powerpoint/2010/main" val="190874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2351C16-DAB4-4FC7-B58D-9B1B31A25849}"/>
              </a:ext>
            </a:extLst>
          </p:cNvPr>
          <p:cNvSpPr>
            <a:spLocks noGrp="1"/>
          </p:cNvSpPr>
          <p:nvPr>
            <p:ph type="title"/>
          </p:nvPr>
        </p:nvSpPr>
        <p:spPr/>
        <p:txBody>
          <a:bodyPr>
            <a:normAutofit/>
          </a:bodyPr>
          <a:lstStyle/>
          <a:p>
            <a:r>
              <a:rPr lang="en-GB" altLang="en-US" sz="5400" u="sng" dirty="0">
                <a:latin typeface="Comic Sans MS" panose="030F0702030302020204" pitchFamily="66" charset="0"/>
              </a:rPr>
              <a:t>Calculating concentration</a:t>
            </a:r>
          </a:p>
        </p:txBody>
      </p:sp>
      <p:sp>
        <p:nvSpPr>
          <p:cNvPr id="4" name="Content Placeholder 2">
            <a:extLst>
              <a:ext uri="{FF2B5EF4-FFF2-40B4-BE49-F238E27FC236}">
                <a16:creationId xmlns:a16="http://schemas.microsoft.com/office/drawing/2014/main" id="{AE5CD4A6-5C68-4078-875D-62922B5E2DB5}"/>
              </a:ext>
            </a:extLst>
          </p:cNvPr>
          <p:cNvSpPr>
            <a:spLocks noGrp="1"/>
          </p:cNvSpPr>
          <p:nvPr>
            <p:ph idx="1"/>
          </p:nvPr>
        </p:nvSpPr>
        <p:spPr/>
        <p:txBody>
          <a:bodyPr/>
          <a:lstStyle/>
          <a:p>
            <a:pPr marL="0" indent="0">
              <a:buNone/>
              <a:defRPr/>
            </a:pPr>
            <a:endParaRPr lang="en-GB" dirty="0">
              <a:latin typeface="Comic Sans MS" panose="030F0702030302020204" pitchFamily="66" charset="0"/>
            </a:endParaRPr>
          </a:p>
          <a:p>
            <a:pPr>
              <a:defRPr/>
            </a:pPr>
            <a:r>
              <a:rPr lang="en-GB" dirty="0">
                <a:latin typeface="Comic Sans MS" panose="030F0702030302020204" pitchFamily="66" charset="0"/>
              </a:rPr>
              <a:t>Measured in   g/dm</a:t>
            </a:r>
            <a:r>
              <a:rPr lang="en-GB" baseline="30000" dirty="0">
                <a:latin typeface="Comic Sans MS" panose="030F0702030302020204" pitchFamily="66" charset="0"/>
              </a:rPr>
              <a:t>3</a:t>
            </a:r>
            <a:r>
              <a:rPr lang="en-GB" dirty="0">
                <a:latin typeface="Comic Sans MS" panose="030F0702030302020204" pitchFamily="66" charset="0"/>
              </a:rPr>
              <a:t>   or    </a:t>
            </a:r>
            <a:r>
              <a:rPr lang="en-GB" dirty="0" err="1">
                <a:latin typeface="Comic Sans MS" panose="030F0702030302020204" pitchFamily="66" charset="0"/>
              </a:rPr>
              <a:t>mol</a:t>
            </a:r>
            <a:r>
              <a:rPr lang="en-GB" dirty="0">
                <a:latin typeface="Comic Sans MS" panose="030F0702030302020204" pitchFamily="66" charset="0"/>
              </a:rPr>
              <a:t>/dm</a:t>
            </a:r>
            <a:r>
              <a:rPr lang="en-GB" baseline="30000" dirty="0">
                <a:latin typeface="Comic Sans MS" panose="030F0702030302020204" pitchFamily="66" charset="0"/>
              </a:rPr>
              <a:t>3</a:t>
            </a:r>
          </a:p>
          <a:p>
            <a:pPr>
              <a:defRPr/>
            </a:pPr>
            <a:endParaRPr lang="en-GB" baseline="30000" dirty="0">
              <a:latin typeface="Comic Sans MS" panose="030F0702030302020204" pitchFamily="66" charset="0"/>
            </a:endParaRPr>
          </a:p>
          <a:p>
            <a:pPr>
              <a:defRPr/>
            </a:pPr>
            <a:r>
              <a:rPr lang="en-GB" dirty="0">
                <a:latin typeface="Comic Sans MS" panose="030F0702030302020204" pitchFamily="66" charset="0"/>
              </a:rPr>
              <a:t>Concentration = </a:t>
            </a:r>
            <a:r>
              <a:rPr lang="en-GB" u="sng" dirty="0">
                <a:latin typeface="Comic Sans MS" panose="030F0702030302020204" pitchFamily="66" charset="0"/>
              </a:rPr>
              <a:t>mass or moles of solute     </a:t>
            </a:r>
          </a:p>
          <a:p>
            <a:pPr marL="0" indent="0">
              <a:buNone/>
              <a:defRPr/>
            </a:pPr>
            <a:r>
              <a:rPr lang="en-GB" dirty="0">
                <a:latin typeface="Comic Sans MS" panose="030F0702030302020204" pitchFamily="66" charset="0"/>
              </a:rPr>
              <a:t>                                 volume of solvent</a:t>
            </a:r>
            <a:endParaRPr lang="en-GB" u="sng" baseline="30000" dirty="0">
              <a:latin typeface="Comic Sans MS" panose="030F0702030302020204" pitchFamily="66" charset="0"/>
            </a:endParaRPr>
          </a:p>
          <a:p>
            <a:pPr marL="0" indent="0">
              <a:buNone/>
              <a:defRPr/>
            </a:pPr>
            <a:endParaRPr lang="en-GB" baseline="30000" dirty="0">
              <a:latin typeface="Comic Sans MS" panose="030F0702030302020204" pitchFamily="66" charset="0"/>
            </a:endParaRPr>
          </a:p>
        </p:txBody>
      </p:sp>
      <p:pic>
        <p:nvPicPr>
          <p:cNvPr id="10244" name="Picture 4">
            <a:extLst>
              <a:ext uri="{FF2B5EF4-FFF2-40B4-BE49-F238E27FC236}">
                <a16:creationId xmlns:a16="http://schemas.microsoft.com/office/drawing/2014/main" id="{015CFFD0-000F-48CE-A4A8-E99D9D8F14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0199" y="1588918"/>
            <a:ext cx="3641725" cy="229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F62FD420-AB36-4EB1-B035-3440FC7477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2789" y="4400550"/>
            <a:ext cx="28098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30DF90D-6E6F-423B-82A3-3E5DC20713E1}"/>
              </a:ext>
            </a:extLst>
          </p:cNvPr>
          <p:cNvSpPr>
            <a:spLocks noGrp="1"/>
          </p:cNvSpPr>
          <p:nvPr>
            <p:ph type="title"/>
          </p:nvPr>
        </p:nvSpPr>
        <p:spPr/>
        <p:txBody>
          <a:bodyPr/>
          <a:lstStyle/>
          <a:p>
            <a:r>
              <a:rPr lang="en-GB" altLang="en-US" dirty="0">
                <a:latin typeface="Comic Sans MS" panose="030F0702030302020204" pitchFamily="66" charset="0"/>
              </a:rPr>
              <a:t>Example 1 </a:t>
            </a:r>
          </a:p>
        </p:txBody>
      </p:sp>
      <p:sp>
        <p:nvSpPr>
          <p:cNvPr id="3" name="Content Placeholder 2">
            <a:extLst>
              <a:ext uri="{FF2B5EF4-FFF2-40B4-BE49-F238E27FC236}">
                <a16:creationId xmlns:a16="http://schemas.microsoft.com/office/drawing/2014/main" id="{8335CEFF-6C92-4617-B05D-732B555B71E5}"/>
              </a:ext>
            </a:extLst>
          </p:cNvPr>
          <p:cNvSpPr>
            <a:spLocks noGrp="1"/>
          </p:cNvSpPr>
          <p:nvPr>
            <p:ph idx="1"/>
          </p:nvPr>
        </p:nvSpPr>
        <p:spPr>
          <a:xfrm>
            <a:off x="485775" y="2619375"/>
            <a:ext cx="11039475" cy="3535364"/>
          </a:xfrm>
        </p:spPr>
        <p:txBody>
          <a:bodyPr/>
          <a:lstStyle/>
          <a:p>
            <a:pPr marL="0" indent="0">
              <a:buNone/>
            </a:pPr>
            <a:r>
              <a:rPr lang="en-GB" altLang="en-US" dirty="0">
                <a:latin typeface="Comic Sans MS" panose="030F0702030302020204" pitchFamily="66" charset="0"/>
              </a:rPr>
              <a:t>What is the concentration in g/dm</a:t>
            </a:r>
            <a:r>
              <a:rPr lang="en-GB" altLang="en-US" baseline="30000" dirty="0">
                <a:latin typeface="Comic Sans MS" panose="030F0702030302020204" pitchFamily="66" charset="0"/>
              </a:rPr>
              <a:t>3</a:t>
            </a:r>
            <a:r>
              <a:rPr lang="en-GB" altLang="en-US" dirty="0">
                <a:latin typeface="Comic Sans MS" panose="030F0702030302020204" pitchFamily="66" charset="0"/>
              </a:rPr>
              <a:t> of a solution of sodium chloride where 30g of sodium chloride is dissolved in 0.2dm</a:t>
            </a:r>
            <a:r>
              <a:rPr lang="en-GB" altLang="en-US" baseline="30000" dirty="0">
                <a:latin typeface="Comic Sans MS" panose="030F0702030302020204" pitchFamily="66" charset="0"/>
              </a:rPr>
              <a:t>3</a:t>
            </a:r>
            <a:r>
              <a:rPr lang="en-GB" altLang="en-US" dirty="0">
                <a:latin typeface="Comic Sans MS" panose="030F0702030302020204" pitchFamily="66" charset="0"/>
              </a:rPr>
              <a:t> of water?</a:t>
            </a:r>
          </a:p>
          <a:p>
            <a:pPr marL="0" indent="0">
              <a:buNone/>
            </a:pPr>
            <a:endParaRPr lang="en-GB" altLang="en-US" dirty="0">
              <a:latin typeface="Comic Sans MS" panose="030F0702030302020204" pitchFamily="66" charset="0"/>
            </a:endParaRPr>
          </a:p>
          <a:p>
            <a:pPr marL="0" indent="0">
              <a:buNone/>
            </a:pPr>
            <a:r>
              <a:rPr lang="en-GB" altLang="en-US" dirty="0">
                <a:solidFill>
                  <a:srgbClr val="FF0000"/>
                </a:solidFill>
                <a:latin typeface="Comic Sans MS" panose="030F0702030302020204" pitchFamily="66" charset="0"/>
              </a:rPr>
              <a:t>30/0.2 = 150gdm</a:t>
            </a:r>
            <a:r>
              <a:rPr lang="en-GB" altLang="en-US" baseline="30000" dirty="0">
                <a:solidFill>
                  <a:srgbClr val="FF0000"/>
                </a:solidFill>
                <a:latin typeface="Comic Sans MS" panose="030F0702030302020204" pitchFamily="66" charset="0"/>
              </a:rPr>
              <a:t>-3</a:t>
            </a:r>
          </a:p>
          <a:p>
            <a:pPr marL="0" indent="0">
              <a:buNone/>
            </a:pPr>
            <a:endParaRPr lang="en-GB" altLang="en-US" dirty="0">
              <a:latin typeface="Comic Sans MS" panose="030F0702030302020204" pitchFamily="66" charset="0"/>
            </a:endParaRPr>
          </a:p>
          <a:p>
            <a:pPr marL="0" indent="0">
              <a:buNone/>
            </a:pPr>
            <a:endParaRPr lang="en-GB" altLang="en-US" dirty="0">
              <a:latin typeface="Comic Sans MS" panose="030F0702030302020204" pitchFamily="66" charset="0"/>
            </a:endParaRPr>
          </a:p>
        </p:txBody>
      </p:sp>
      <p:pic>
        <p:nvPicPr>
          <p:cNvPr id="11268" name="Picture 3">
            <a:extLst>
              <a:ext uri="{FF2B5EF4-FFF2-40B4-BE49-F238E27FC236}">
                <a16:creationId xmlns:a16="http://schemas.microsoft.com/office/drawing/2014/main" id="{B31A77EE-2CA1-451E-AD5D-29A69C4890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1476" y="135987"/>
            <a:ext cx="3533774" cy="22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21AD876-040E-4059-9073-B201075155BB}"/>
              </a:ext>
            </a:extLst>
          </p:cNvPr>
          <p:cNvSpPr>
            <a:spLocks noGrp="1"/>
          </p:cNvSpPr>
          <p:nvPr>
            <p:ph type="title"/>
          </p:nvPr>
        </p:nvSpPr>
        <p:spPr/>
        <p:txBody>
          <a:bodyPr/>
          <a:lstStyle/>
          <a:p>
            <a:r>
              <a:rPr lang="en-GB" altLang="en-US">
                <a:latin typeface="Comic Sans MS" panose="030F0702030302020204" pitchFamily="66" charset="0"/>
              </a:rPr>
              <a:t>Example 2</a:t>
            </a:r>
          </a:p>
        </p:txBody>
      </p:sp>
      <p:sp>
        <p:nvSpPr>
          <p:cNvPr id="3" name="Content Placeholder 2">
            <a:extLst>
              <a:ext uri="{FF2B5EF4-FFF2-40B4-BE49-F238E27FC236}">
                <a16:creationId xmlns:a16="http://schemas.microsoft.com/office/drawing/2014/main" id="{5F6D9962-A81C-42CC-A90E-9515E3FB22CB}"/>
              </a:ext>
            </a:extLst>
          </p:cNvPr>
          <p:cNvSpPr>
            <a:spLocks noGrp="1"/>
          </p:cNvSpPr>
          <p:nvPr>
            <p:ph idx="1"/>
          </p:nvPr>
        </p:nvSpPr>
        <p:spPr>
          <a:xfrm>
            <a:off x="466726" y="2905125"/>
            <a:ext cx="10093326" cy="1895475"/>
          </a:xfrm>
        </p:spPr>
        <p:txBody>
          <a:bodyPr/>
          <a:lstStyle/>
          <a:p>
            <a:pPr>
              <a:defRPr/>
            </a:pPr>
            <a:r>
              <a:rPr lang="en-GB" dirty="0">
                <a:latin typeface="Comic Sans MS" panose="030F0702030302020204" pitchFamily="66" charset="0"/>
              </a:rPr>
              <a:t>What is the concentration in mol/dm</a:t>
            </a:r>
            <a:r>
              <a:rPr lang="en-GB" baseline="30000" dirty="0">
                <a:latin typeface="Comic Sans MS" panose="030F0702030302020204" pitchFamily="66" charset="0"/>
              </a:rPr>
              <a:t>3</a:t>
            </a:r>
            <a:r>
              <a:rPr lang="en-GB" dirty="0">
                <a:latin typeface="Comic Sans MS" panose="030F0702030302020204" pitchFamily="66" charset="0"/>
              </a:rPr>
              <a:t> of a solution with 2.3 moles of sodium chloride in 500cm</a:t>
            </a:r>
            <a:r>
              <a:rPr lang="en-GB" baseline="30000" dirty="0">
                <a:latin typeface="Comic Sans MS" panose="030F0702030302020204" pitchFamily="66" charset="0"/>
              </a:rPr>
              <a:t>3</a:t>
            </a:r>
            <a:r>
              <a:rPr lang="en-GB" dirty="0">
                <a:latin typeface="Comic Sans MS" panose="030F0702030302020204" pitchFamily="66" charset="0"/>
              </a:rPr>
              <a:t> of water</a:t>
            </a:r>
            <a:endParaRPr lang="en-GB" baseline="30000" dirty="0">
              <a:latin typeface="Comic Sans MS" panose="030F0702030302020204" pitchFamily="66" charset="0"/>
            </a:endParaRPr>
          </a:p>
          <a:p>
            <a:pPr>
              <a:defRPr/>
            </a:pPr>
            <a:endParaRPr lang="en-GB" baseline="30000" dirty="0">
              <a:latin typeface="Comic Sans MS" panose="030F0702030302020204" pitchFamily="66" charset="0"/>
            </a:endParaRPr>
          </a:p>
          <a:p>
            <a:pPr marL="0" indent="0">
              <a:buNone/>
              <a:defRPr/>
            </a:pPr>
            <a:endParaRPr lang="en-GB" dirty="0">
              <a:latin typeface="Comic Sans MS" panose="030F0702030302020204" pitchFamily="66" charset="0"/>
            </a:endParaRPr>
          </a:p>
        </p:txBody>
      </p:sp>
      <p:pic>
        <p:nvPicPr>
          <p:cNvPr id="12292" name="Picture 3">
            <a:extLst>
              <a:ext uri="{FF2B5EF4-FFF2-40B4-BE49-F238E27FC236}">
                <a16:creationId xmlns:a16="http://schemas.microsoft.com/office/drawing/2014/main" id="{72104729-A63E-4AC7-BA96-C2238B2903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1" y="205581"/>
            <a:ext cx="3097804" cy="23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6670"/>
            <a:ext cx="10515600" cy="5610293"/>
          </a:xfrm>
        </p:spPr>
        <p:txBody>
          <a:bodyPr>
            <a:normAutofit fontScale="85000" lnSpcReduction="20000"/>
          </a:bodyPr>
          <a:lstStyle/>
          <a:p>
            <a:pPr marL="0" indent="0">
              <a:buNone/>
            </a:pPr>
            <a:r>
              <a:rPr lang="en-GB" b="1" dirty="0">
                <a:latin typeface="Comic Sans MS" panose="030F0702030302020204" pitchFamily="66" charset="0"/>
              </a:rPr>
              <a:t>Dear Y11 student,</a:t>
            </a:r>
            <a:endParaRPr lang="en-GB" dirty="0">
              <a:latin typeface="Comic Sans MS" panose="030F0702030302020204" pitchFamily="66" charset="0"/>
            </a:endParaRPr>
          </a:p>
          <a:p>
            <a:pPr marL="0" indent="0">
              <a:buNone/>
            </a:pPr>
            <a:r>
              <a:rPr lang="en-GB" b="1" dirty="0">
                <a:latin typeface="Comic Sans MS" panose="030F0702030302020204" pitchFamily="66" charset="0"/>
              </a:rPr>
              <a:t>Well-done on completing all of your exams. To make sure you are ready and prepared for your A-levels please work through the following tasks in the bridging work </a:t>
            </a:r>
            <a:endParaRPr lang="en-GB" dirty="0">
              <a:latin typeface="Comic Sans MS" panose="030F0702030302020204" pitchFamily="66" charset="0"/>
            </a:endParaRPr>
          </a:p>
          <a:p>
            <a:pPr marL="0" indent="0">
              <a:buNone/>
            </a:pPr>
            <a:r>
              <a:rPr lang="en-GB" b="1" dirty="0">
                <a:latin typeface="Comic Sans MS" panose="030F0702030302020204" pitchFamily="66" charset="0"/>
              </a:rPr>
              <a:t>The 4 units you will study in the first year of A level Chemistry are:</a:t>
            </a:r>
            <a:endParaRPr lang="en-GB" dirty="0">
              <a:latin typeface="Comic Sans MS" panose="030F0702030302020204" pitchFamily="66" charset="0"/>
            </a:endParaRPr>
          </a:p>
          <a:p>
            <a:r>
              <a:rPr lang="en-GB" dirty="0">
                <a:latin typeface="Comic Sans MS" panose="030F0702030302020204" pitchFamily="66" charset="0"/>
              </a:rPr>
              <a:t>Module 1 – Development of practical skills in chemistry </a:t>
            </a:r>
          </a:p>
          <a:p>
            <a:r>
              <a:rPr lang="en-GB" dirty="0">
                <a:latin typeface="Comic Sans MS" panose="030F0702030302020204" pitchFamily="66" charset="0"/>
              </a:rPr>
              <a:t>Module 2 – Foundations in chemistry </a:t>
            </a:r>
          </a:p>
          <a:p>
            <a:r>
              <a:rPr lang="en-GB" dirty="0">
                <a:latin typeface="Comic Sans MS" panose="030F0702030302020204" pitchFamily="66" charset="0"/>
              </a:rPr>
              <a:t>Module 3 – Periodic table and energy </a:t>
            </a:r>
          </a:p>
          <a:p>
            <a:r>
              <a:rPr lang="en-GB" dirty="0">
                <a:latin typeface="Comic Sans MS" panose="030F0702030302020204" pitchFamily="66" charset="0"/>
              </a:rPr>
              <a:t>Module 4 – Core organic chemistry</a:t>
            </a:r>
          </a:p>
          <a:p>
            <a:endParaRPr lang="en-GB" dirty="0">
              <a:latin typeface="Comic Sans MS" panose="030F0702030302020204" pitchFamily="66" charset="0"/>
            </a:endParaRPr>
          </a:p>
          <a:p>
            <a:pPr marL="0" indent="0">
              <a:buNone/>
            </a:pPr>
            <a:r>
              <a:rPr lang="en-GB" dirty="0">
                <a:latin typeface="Comic Sans MS" panose="030F0702030302020204" pitchFamily="66" charset="0"/>
              </a:rPr>
              <a:t>You can find out more about the A level specification using the link below:</a:t>
            </a:r>
          </a:p>
          <a:p>
            <a:endParaRPr lang="en-GB" dirty="0">
              <a:latin typeface="Comic Sans MS" panose="030F0702030302020204" pitchFamily="66" charset="0"/>
            </a:endParaRPr>
          </a:p>
          <a:p>
            <a:pPr marL="0" indent="0">
              <a:buNone/>
            </a:pPr>
            <a:r>
              <a:rPr lang="en-GB" u="sng" dirty="0">
                <a:latin typeface="Comic Sans MS" panose="030F0702030302020204" pitchFamily="66" charset="0"/>
                <a:hlinkClick r:id="rId2"/>
              </a:rPr>
              <a:t>https://www.ocr.org.uk/Images/171750-specification-accredited-as-level-gce-chemistry-a-h032.pdf</a:t>
            </a:r>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3018717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7A6B6C9-4B70-4996-9A6C-4976690085DF}"/>
              </a:ext>
            </a:extLst>
          </p:cNvPr>
          <p:cNvSpPr>
            <a:spLocks noGrp="1"/>
          </p:cNvSpPr>
          <p:nvPr>
            <p:ph type="title"/>
          </p:nvPr>
        </p:nvSpPr>
        <p:spPr>
          <a:xfrm>
            <a:off x="838200" y="219075"/>
            <a:ext cx="10515600" cy="1019175"/>
          </a:xfrm>
        </p:spPr>
        <p:txBody>
          <a:bodyPr/>
          <a:lstStyle/>
          <a:p>
            <a:r>
              <a:rPr lang="en-GB" altLang="en-US" u="sng" dirty="0">
                <a:latin typeface="Comic Sans MS" panose="030F0702030302020204" pitchFamily="66" charset="0"/>
              </a:rPr>
              <a:t>Molar volume of gases</a:t>
            </a:r>
          </a:p>
        </p:txBody>
      </p:sp>
      <p:sp>
        <p:nvSpPr>
          <p:cNvPr id="3" name="Content Placeholder 2">
            <a:extLst>
              <a:ext uri="{FF2B5EF4-FFF2-40B4-BE49-F238E27FC236}">
                <a16:creationId xmlns:a16="http://schemas.microsoft.com/office/drawing/2014/main" id="{87E035D6-0F84-4E05-843A-B9C85BD5425A}"/>
              </a:ext>
            </a:extLst>
          </p:cNvPr>
          <p:cNvSpPr>
            <a:spLocks noGrp="1"/>
          </p:cNvSpPr>
          <p:nvPr>
            <p:ph idx="1"/>
          </p:nvPr>
        </p:nvSpPr>
        <p:spPr>
          <a:xfrm>
            <a:off x="838200" y="1600200"/>
            <a:ext cx="6991350" cy="4533901"/>
          </a:xfrm>
        </p:spPr>
        <p:txBody>
          <a:bodyPr/>
          <a:lstStyle/>
          <a:p>
            <a:pPr>
              <a:defRPr/>
            </a:pPr>
            <a:r>
              <a:rPr lang="en-GB" dirty="0">
                <a:latin typeface="Comic Sans MS" panose="030F0702030302020204" pitchFamily="66" charset="0"/>
              </a:rPr>
              <a:t>One </a:t>
            </a:r>
            <a:r>
              <a:rPr lang="en-GB" dirty="0">
                <a:latin typeface="Comic Sans MS" panose="030F0702030302020204" pitchFamily="66" charset="0"/>
                <a:hlinkClick r:id="rId2"/>
              </a:rPr>
              <a:t>mole</a:t>
            </a:r>
            <a:r>
              <a:rPr lang="en-GB" dirty="0">
                <a:latin typeface="Comic Sans MS" panose="030F0702030302020204" pitchFamily="66" charset="0"/>
              </a:rPr>
              <a:t> of any gas has a </a:t>
            </a:r>
            <a:r>
              <a:rPr lang="en-GB" dirty="0">
                <a:latin typeface="Comic Sans MS" panose="030F0702030302020204" pitchFamily="66" charset="0"/>
                <a:hlinkClick r:id="rId3"/>
              </a:rPr>
              <a:t>volume</a:t>
            </a:r>
            <a:r>
              <a:rPr lang="en-GB" dirty="0">
                <a:latin typeface="Comic Sans MS" panose="030F0702030302020204" pitchFamily="66" charset="0"/>
              </a:rPr>
              <a:t> of 24 dm</a:t>
            </a:r>
            <a:r>
              <a:rPr lang="en-GB" baseline="30000" dirty="0">
                <a:latin typeface="Comic Sans MS" panose="030F0702030302020204" pitchFamily="66" charset="0"/>
              </a:rPr>
              <a:t>3</a:t>
            </a:r>
            <a:r>
              <a:rPr lang="en-GB" dirty="0">
                <a:latin typeface="Comic Sans MS" panose="030F0702030302020204" pitchFamily="66" charset="0"/>
              </a:rPr>
              <a:t> or 24,000 cm</a:t>
            </a:r>
            <a:r>
              <a:rPr lang="en-GB" baseline="30000" dirty="0">
                <a:latin typeface="Comic Sans MS" panose="030F0702030302020204" pitchFamily="66" charset="0"/>
              </a:rPr>
              <a:t>3</a:t>
            </a:r>
            <a:r>
              <a:rPr lang="en-GB" dirty="0">
                <a:latin typeface="Comic Sans MS" panose="030F0702030302020204" pitchFamily="66" charset="0"/>
              </a:rPr>
              <a:t> at </a:t>
            </a:r>
            <a:r>
              <a:rPr lang="en-GB" b="1" dirty="0" err="1">
                <a:latin typeface="Comic Sans MS" panose="030F0702030302020204" pitchFamily="66" charset="0"/>
              </a:rPr>
              <a:t>rtp</a:t>
            </a:r>
            <a:r>
              <a:rPr lang="en-GB" dirty="0">
                <a:latin typeface="Comic Sans MS" panose="030F0702030302020204" pitchFamily="66" charset="0"/>
              </a:rPr>
              <a:t> (room temperature and pressure)</a:t>
            </a:r>
          </a:p>
          <a:p>
            <a:pPr>
              <a:defRPr/>
            </a:pPr>
            <a:r>
              <a:rPr lang="en-GB" dirty="0">
                <a:latin typeface="Comic Sans MS" panose="030F0702030302020204" pitchFamily="66" charset="0"/>
              </a:rPr>
              <a:t>This volume is called the </a:t>
            </a:r>
            <a:r>
              <a:rPr lang="en-GB" b="1" dirty="0">
                <a:latin typeface="Comic Sans MS" panose="030F0702030302020204" pitchFamily="66" charset="0"/>
              </a:rPr>
              <a:t>molar volume of a gas</a:t>
            </a:r>
            <a:endParaRPr lang="en-GB" dirty="0">
              <a:latin typeface="Comic Sans MS" panose="030F0702030302020204" pitchFamily="66" charset="0"/>
            </a:endParaRPr>
          </a:p>
          <a:p>
            <a:pPr>
              <a:defRPr/>
            </a:pPr>
            <a:endParaRPr lang="en-GB" dirty="0">
              <a:latin typeface="Comic Sans MS" panose="030F0702030302020204" pitchFamily="66" charset="0"/>
            </a:endParaRPr>
          </a:p>
          <a:p>
            <a:pPr marL="0" indent="0">
              <a:buNone/>
              <a:defRPr/>
            </a:pPr>
            <a:r>
              <a:rPr lang="en-GB" sz="2000" dirty="0">
                <a:solidFill>
                  <a:srgbClr val="7030A0"/>
                </a:solidFill>
                <a:latin typeface="Comic Sans MS" panose="030F0702030302020204" pitchFamily="66" charset="0"/>
              </a:rPr>
              <a:t>Room temp = 20⁰C</a:t>
            </a:r>
          </a:p>
          <a:p>
            <a:pPr marL="0" indent="0">
              <a:buNone/>
              <a:defRPr/>
            </a:pPr>
            <a:r>
              <a:rPr lang="en-GB" sz="2000" dirty="0">
                <a:solidFill>
                  <a:srgbClr val="7030A0"/>
                </a:solidFill>
                <a:latin typeface="Comic Sans MS" panose="030F0702030302020204" pitchFamily="66" charset="0"/>
              </a:rPr>
              <a:t>Pressure = 1 </a:t>
            </a:r>
            <a:r>
              <a:rPr lang="en-GB" sz="2000" dirty="0" err="1">
                <a:solidFill>
                  <a:srgbClr val="7030A0"/>
                </a:solidFill>
                <a:latin typeface="Comic Sans MS" panose="030F0702030302020204" pitchFamily="66" charset="0"/>
              </a:rPr>
              <a:t>atm</a:t>
            </a:r>
            <a:endParaRPr lang="en-GB" sz="2000" dirty="0">
              <a:solidFill>
                <a:srgbClr val="7030A0"/>
              </a:solidFill>
              <a:latin typeface="Comic Sans MS" panose="030F0702030302020204" pitchFamily="66" charset="0"/>
            </a:endParaRPr>
          </a:p>
        </p:txBody>
      </p:sp>
      <p:pic>
        <p:nvPicPr>
          <p:cNvPr id="8196" name="Picture 3" descr="GCSE Chemistry (9-1) Using Gas Volumes - YouTube - Internet Explorer">
            <a:extLst>
              <a:ext uri="{FF2B5EF4-FFF2-40B4-BE49-F238E27FC236}">
                <a16:creationId xmlns:a16="http://schemas.microsoft.com/office/drawing/2014/main" id="{64E28B13-6E3B-4B1C-B558-B158A065B6FF}"/>
              </a:ext>
            </a:extLst>
          </p:cNvPr>
          <p:cNvPicPr>
            <a:picLocks noChangeAspect="1"/>
          </p:cNvPicPr>
          <p:nvPr/>
        </p:nvPicPr>
        <p:blipFill>
          <a:blip r:embed="rId4">
            <a:extLst>
              <a:ext uri="{28A0092B-C50C-407E-A947-70E740481C1C}">
                <a14:useLocalDpi xmlns:a14="http://schemas.microsoft.com/office/drawing/2010/main" val="0"/>
              </a:ext>
            </a:extLst>
          </a:blip>
          <a:srcRect l="20076" t="25456" r="53149" b="41338"/>
          <a:stretch>
            <a:fillRect/>
          </a:stretch>
        </p:blipFill>
        <p:spPr bwMode="auto">
          <a:xfrm>
            <a:off x="8375650" y="0"/>
            <a:ext cx="381635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DE22C-4580-406E-9393-A93396E4422C}"/>
              </a:ext>
            </a:extLst>
          </p:cNvPr>
          <p:cNvSpPr>
            <a:spLocks noGrp="1"/>
          </p:cNvSpPr>
          <p:nvPr>
            <p:ph idx="1"/>
          </p:nvPr>
        </p:nvSpPr>
        <p:spPr>
          <a:xfrm>
            <a:off x="159026" y="1017164"/>
            <a:ext cx="9574213" cy="3598864"/>
          </a:xfrm>
        </p:spPr>
        <p:txBody>
          <a:bodyPr/>
          <a:lstStyle/>
          <a:p>
            <a:r>
              <a:rPr lang="en-GB" altLang="en-US" dirty="0">
                <a:latin typeface="Comic Sans MS" panose="030F0702030302020204" pitchFamily="66" charset="0"/>
              </a:rPr>
              <a:t>Calculate the volume of 0.5 mol of carbon dioxide at </a:t>
            </a:r>
            <a:r>
              <a:rPr lang="en-GB" altLang="en-US" dirty="0" err="1">
                <a:latin typeface="Comic Sans MS" panose="030F0702030302020204" pitchFamily="66" charset="0"/>
              </a:rPr>
              <a:t>rtp</a:t>
            </a:r>
            <a:r>
              <a:rPr lang="en-GB" altLang="en-US" dirty="0">
                <a:latin typeface="Comic Sans MS" panose="030F0702030302020204" pitchFamily="66" charset="0"/>
              </a:rPr>
              <a:t>.</a:t>
            </a:r>
          </a:p>
          <a:p>
            <a:endParaRPr lang="en-GB" altLang="en-US" dirty="0">
              <a:latin typeface="Comic Sans MS" panose="030F0702030302020204" pitchFamily="66" charset="0"/>
            </a:endParaRPr>
          </a:p>
          <a:p>
            <a:r>
              <a:rPr lang="en-GB" altLang="en-US" dirty="0">
                <a:solidFill>
                  <a:srgbClr val="FF0000"/>
                </a:solidFill>
                <a:latin typeface="Comic Sans MS" panose="030F0702030302020204" pitchFamily="66" charset="0"/>
              </a:rPr>
              <a:t>0.5 x 24 = 12 dm</a:t>
            </a:r>
            <a:r>
              <a:rPr lang="en-GB" altLang="en-US" baseline="30000" dirty="0">
                <a:solidFill>
                  <a:srgbClr val="FF0000"/>
                </a:solidFill>
                <a:latin typeface="Comic Sans MS" panose="030F0702030302020204" pitchFamily="66" charset="0"/>
              </a:rPr>
              <a:t>3</a:t>
            </a:r>
          </a:p>
        </p:txBody>
      </p:sp>
      <p:pic>
        <p:nvPicPr>
          <p:cNvPr id="2" name="Picture 1">
            <a:extLst>
              <a:ext uri="{FF2B5EF4-FFF2-40B4-BE49-F238E27FC236}">
                <a16:creationId xmlns:a16="http://schemas.microsoft.com/office/drawing/2014/main" id="{C05C76C4-D367-4A28-8A8F-42D0C1CFBC2E}"/>
              </a:ext>
            </a:extLst>
          </p:cNvPr>
          <p:cNvPicPr>
            <a:picLocks noChangeAspect="1"/>
          </p:cNvPicPr>
          <p:nvPr/>
        </p:nvPicPr>
        <p:blipFill>
          <a:blip r:embed="rId2"/>
          <a:stretch>
            <a:fillRect/>
          </a:stretch>
        </p:blipFill>
        <p:spPr>
          <a:xfrm>
            <a:off x="8375573" y="1616765"/>
            <a:ext cx="3816427" cy="2816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A9AA832-B0D5-4C91-85C5-D582D04D7647}"/>
              </a:ext>
            </a:extLst>
          </p:cNvPr>
          <p:cNvSpPr>
            <a:spLocks noGrp="1"/>
          </p:cNvSpPr>
          <p:nvPr>
            <p:ph type="title"/>
          </p:nvPr>
        </p:nvSpPr>
        <p:spPr>
          <a:xfrm>
            <a:off x="1106489" y="3429000"/>
            <a:ext cx="10304461" cy="830261"/>
          </a:xfrm>
        </p:spPr>
        <p:txBody>
          <a:bodyPr>
            <a:normAutofit fontScale="90000"/>
          </a:bodyPr>
          <a:lstStyle/>
          <a:p>
            <a:r>
              <a:rPr lang="en-GB" altLang="en-US" sz="2800" dirty="0">
                <a:latin typeface="Comic Sans MS" panose="030F0702030302020204" pitchFamily="66" charset="0"/>
              </a:rPr>
              <a:t>Calculate the number of moles of hydrogen that occupy 6 dm</a:t>
            </a:r>
            <a:r>
              <a:rPr lang="en-GB" altLang="en-US" sz="2800" baseline="30000" dirty="0">
                <a:latin typeface="Comic Sans MS" panose="030F0702030302020204" pitchFamily="66" charset="0"/>
              </a:rPr>
              <a:t>3</a:t>
            </a:r>
            <a:r>
              <a:rPr lang="en-GB" altLang="en-US" sz="2800" dirty="0">
                <a:latin typeface="Comic Sans MS" panose="030F0702030302020204" pitchFamily="66" charset="0"/>
              </a:rPr>
              <a:t> at </a:t>
            </a:r>
            <a:r>
              <a:rPr lang="en-GB" altLang="en-US" sz="2800" dirty="0" err="1">
                <a:latin typeface="Comic Sans MS" panose="030F0702030302020204" pitchFamily="66" charset="0"/>
              </a:rPr>
              <a:t>rtp</a:t>
            </a:r>
            <a:r>
              <a:rPr lang="en-GB" altLang="en-US" sz="2800" dirty="0">
                <a:latin typeface="Comic Sans MS" panose="030F0702030302020204" pitchFamily="66" charset="0"/>
              </a:rPr>
              <a:t>.</a:t>
            </a:r>
          </a:p>
        </p:txBody>
      </p:sp>
      <p:pic>
        <p:nvPicPr>
          <p:cNvPr id="5" name="Picture 4">
            <a:extLst>
              <a:ext uri="{FF2B5EF4-FFF2-40B4-BE49-F238E27FC236}">
                <a16:creationId xmlns:a16="http://schemas.microsoft.com/office/drawing/2014/main" id="{8E3A0616-EF47-4CA8-97BC-794C0AAA751B}"/>
              </a:ext>
            </a:extLst>
          </p:cNvPr>
          <p:cNvPicPr>
            <a:picLocks noChangeAspect="1"/>
          </p:cNvPicPr>
          <p:nvPr/>
        </p:nvPicPr>
        <p:blipFill>
          <a:blip r:embed="rId2"/>
          <a:stretch>
            <a:fillRect/>
          </a:stretch>
        </p:blipFill>
        <p:spPr>
          <a:xfrm>
            <a:off x="8375573" y="0"/>
            <a:ext cx="3816427" cy="281659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omic Sans MS" panose="030F0702030302020204" pitchFamily="66" charset="0"/>
              </a:rPr>
              <a:t>Task 4 - Mole Calculations </a:t>
            </a:r>
            <a:br>
              <a:rPr lang="en-GB" dirty="0">
                <a:latin typeface="Comic Sans MS" panose="030F0702030302020204" pitchFamily="66" charset="0"/>
              </a:rPr>
            </a:b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a:latin typeface="Comic Sans MS" panose="030F0702030302020204" pitchFamily="66" charset="0"/>
              </a:rPr>
              <a:t>Have a go at these differentiated </a:t>
            </a:r>
            <a:r>
              <a:rPr lang="en-GB" b="1" dirty="0">
                <a:latin typeface="Comic Sans MS" panose="030F0702030302020204" pitchFamily="66" charset="0"/>
              </a:rPr>
              <a:t>mole calculations </a:t>
            </a:r>
            <a:r>
              <a:rPr lang="en-GB" dirty="0">
                <a:latin typeface="Comic Sans MS" panose="030F0702030302020204" pitchFamily="66" charset="0"/>
              </a:rPr>
              <a:t>on the following 3 slides</a:t>
            </a:r>
          </a:p>
          <a:p>
            <a:endParaRPr lang="en-GB" dirty="0">
              <a:latin typeface="Comic Sans MS" panose="030F0702030302020204" pitchFamily="66" charset="0"/>
            </a:endParaRPr>
          </a:p>
          <a:p>
            <a:pPr marL="0" indent="0">
              <a:buNone/>
            </a:pPr>
            <a:r>
              <a:rPr lang="en-GB" b="1" dirty="0">
                <a:solidFill>
                  <a:srgbClr val="FF0000"/>
                </a:solidFill>
                <a:latin typeface="Comic Sans MS" panose="030F0702030302020204" pitchFamily="66" charset="0"/>
              </a:rPr>
              <a:t>RESOURCES</a:t>
            </a:r>
          </a:p>
          <a:p>
            <a:r>
              <a:rPr lang="en-GB" dirty="0">
                <a:latin typeface="Comic Sans MS" panose="030F0702030302020204" pitchFamily="66" charset="0"/>
                <a:hlinkClick r:id="rId2"/>
              </a:rPr>
              <a:t>https://www.chemguide.co.uk/</a:t>
            </a:r>
            <a:endParaRPr lang="en-GB" dirty="0">
              <a:latin typeface="Comic Sans MS" panose="030F0702030302020204" pitchFamily="66" charset="0"/>
            </a:endParaRPr>
          </a:p>
          <a:p>
            <a:endParaRPr lang="en-GB" dirty="0">
              <a:latin typeface="Comic Sans MS" panose="030F0702030302020204" pitchFamily="66" charset="0"/>
            </a:endParaRPr>
          </a:p>
          <a:p>
            <a:endParaRPr lang="en-GB" b="1" dirty="0">
              <a:latin typeface="Comic Sans MS" panose="030F0702030302020204" pitchFamily="66" charset="0"/>
            </a:endParaRPr>
          </a:p>
          <a:p>
            <a:endParaRPr lang="en-GB" dirty="0">
              <a:latin typeface="Comic Sans MS" panose="030F0702030302020204" pitchFamily="66" charset="0"/>
            </a:endParaRPr>
          </a:p>
        </p:txBody>
      </p:sp>
      <p:pic>
        <p:nvPicPr>
          <p:cNvPr id="4" name="Picture 3">
            <a:extLst>
              <a:ext uri="{FF2B5EF4-FFF2-40B4-BE49-F238E27FC236}">
                <a16:creationId xmlns:a16="http://schemas.microsoft.com/office/drawing/2014/main" id="{38B4F22A-675A-AD2D-A15B-A255F0C7DB2D}"/>
              </a:ext>
            </a:extLst>
          </p:cNvPr>
          <p:cNvPicPr>
            <a:picLocks noChangeAspect="1"/>
          </p:cNvPicPr>
          <p:nvPr/>
        </p:nvPicPr>
        <p:blipFill>
          <a:blip r:embed="rId3"/>
          <a:stretch>
            <a:fillRect/>
          </a:stretch>
        </p:blipFill>
        <p:spPr>
          <a:xfrm>
            <a:off x="1055670" y="4337954"/>
            <a:ext cx="10534011" cy="2154921"/>
          </a:xfrm>
          <a:prstGeom prst="rect">
            <a:avLst/>
          </a:prstGeom>
        </p:spPr>
      </p:pic>
    </p:spTree>
    <p:extLst>
      <p:ext uri="{BB962C8B-B14F-4D97-AF65-F5344CB8AC3E}">
        <p14:creationId xmlns:p14="http://schemas.microsoft.com/office/powerpoint/2010/main" val="582118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Easy</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a:latin typeface="Comic Sans MS" panose="030F0702030302020204" pitchFamily="66" charset="0"/>
              </a:rPr>
              <a:t>Write pyramids for the two equations</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How many moles are there in 23 g of </a:t>
            </a:r>
            <a:r>
              <a:rPr lang="en-US" baseline="30000" dirty="0">
                <a:latin typeface="Comic Sans MS" panose="030F0702030302020204" pitchFamily="66" charset="0"/>
              </a:rPr>
              <a:t>23</a:t>
            </a:r>
            <a:r>
              <a:rPr lang="en-US" dirty="0">
                <a:latin typeface="Comic Sans MS" panose="030F0702030302020204" pitchFamily="66" charset="0"/>
              </a:rPr>
              <a:t>Na?</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How many atoms are there in 1 mole? ii) How many atoms are there in 0.5 moles?</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How many moles are there in 120 g of Calcium?</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What is the mass of 2 moles of </a:t>
            </a:r>
            <a:r>
              <a:rPr lang="en-US" baseline="30000" dirty="0">
                <a:latin typeface="Comic Sans MS" panose="030F0702030302020204" pitchFamily="66" charset="0"/>
              </a:rPr>
              <a:t>238</a:t>
            </a:r>
            <a:r>
              <a:rPr lang="en-US" dirty="0">
                <a:latin typeface="Comic Sans MS" panose="030F0702030302020204" pitchFamily="66" charset="0"/>
              </a:rPr>
              <a:t>U?</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What is the volume of 4 moles of He</a:t>
            </a:r>
            <a:r>
              <a:rPr lang="en-US" baseline="-25000" dirty="0">
                <a:latin typeface="Comic Sans MS" panose="030F0702030302020204" pitchFamily="66" charset="0"/>
              </a:rPr>
              <a:t>(g)</a:t>
            </a:r>
            <a:r>
              <a:rPr lang="en-US" dirty="0">
                <a:latin typeface="Comic Sans MS" panose="030F0702030302020204" pitchFamily="66" charset="0"/>
              </a:rPr>
              <a:t>?</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A gas has a volume of 120 dm</a:t>
            </a:r>
            <a:r>
              <a:rPr lang="en-US" baseline="30000" dirty="0">
                <a:latin typeface="Comic Sans MS" panose="030F0702030302020204" pitchFamily="66" charset="0"/>
              </a:rPr>
              <a:t>3</a:t>
            </a:r>
            <a:r>
              <a:rPr lang="en-US" dirty="0">
                <a:latin typeface="Comic Sans MS" panose="030F0702030302020204" pitchFamily="66" charset="0"/>
              </a:rPr>
              <a:t>, how many moles is this?</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What is the </a:t>
            </a:r>
            <a:r>
              <a:rPr lang="en-US" dirty="0" err="1">
                <a:latin typeface="Comic Sans MS" panose="030F0702030302020204" pitchFamily="66" charset="0"/>
              </a:rPr>
              <a:t>Mr</a:t>
            </a:r>
            <a:r>
              <a:rPr lang="en-US" dirty="0">
                <a:latin typeface="Comic Sans MS" panose="030F0702030302020204" pitchFamily="66" charset="0"/>
              </a:rPr>
              <a:t> of a substance where 1 mole has a mass of 11 g?</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What is the concentration of a solution with 2 moles dissolved in 1 dm</a:t>
            </a:r>
            <a:r>
              <a:rPr lang="en-US" baseline="30000" dirty="0">
                <a:latin typeface="Comic Sans MS" panose="030F0702030302020204" pitchFamily="66" charset="0"/>
              </a:rPr>
              <a:t>3</a:t>
            </a:r>
            <a:r>
              <a:rPr lang="en-US" dirty="0">
                <a:latin typeface="Comic Sans MS" panose="030F0702030302020204" pitchFamily="66" charset="0"/>
              </a:rPr>
              <a:t>?</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What would the concentration be if 3 moles where dissolved in 3 dm</a:t>
            </a:r>
            <a:r>
              <a:rPr lang="en-US" baseline="30000" dirty="0">
                <a:latin typeface="Comic Sans MS" panose="030F0702030302020204" pitchFamily="66" charset="0"/>
              </a:rPr>
              <a:t>3</a:t>
            </a:r>
            <a:r>
              <a:rPr lang="en-US" dirty="0">
                <a:latin typeface="Comic Sans MS" panose="030F0702030302020204" pitchFamily="66" charset="0"/>
              </a:rPr>
              <a:t>?</a:t>
            </a:r>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77951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Medium   </a:t>
            </a:r>
          </a:p>
        </p:txBody>
      </p:sp>
      <p:sp>
        <p:nvSpPr>
          <p:cNvPr id="3" name="Content Placeholder 2"/>
          <p:cNvSpPr>
            <a:spLocks noGrp="1"/>
          </p:cNvSpPr>
          <p:nvPr>
            <p:ph idx="1"/>
          </p:nvPr>
        </p:nvSpPr>
        <p:spPr/>
        <p:txBody>
          <a:bodyPr>
            <a:normAutofit fontScale="77500" lnSpcReduction="20000"/>
          </a:bodyPr>
          <a:lstStyle/>
          <a:p>
            <a:pPr marL="514350" lvl="0" indent="-514350">
              <a:buFont typeface="+mj-lt"/>
              <a:buAutoNum type="arabicPeriod"/>
            </a:pPr>
            <a:r>
              <a:rPr lang="en-US" dirty="0">
                <a:latin typeface="Comic Sans MS" panose="030F0702030302020204" pitchFamily="66" charset="0"/>
              </a:rPr>
              <a:t>How many moles are there in 44 g of CO</a:t>
            </a:r>
            <a:r>
              <a:rPr lang="en-US" baseline="-25000" dirty="0">
                <a:latin typeface="Comic Sans MS" panose="030F0702030302020204" pitchFamily="66" charset="0"/>
              </a:rPr>
              <a:t>2</a:t>
            </a:r>
            <a:r>
              <a:rPr lang="en-US" dirty="0">
                <a:latin typeface="Comic Sans MS" panose="030F0702030302020204" pitchFamily="66" charset="0"/>
              </a:rPr>
              <a:t>? How many molecules is this?</a:t>
            </a:r>
            <a:endParaRPr lang="en-GB" dirty="0">
              <a:latin typeface="Comic Sans MS" panose="030F0702030302020204" pitchFamily="66" charset="0"/>
            </a:endParaRPr>
          </a:p>
          <a:p>
            <a:pPr marL="514350" lvl="0" indent="-514350">
              <a:buFont typeface="+mj-lt"/>
              <a:buAutoNum type="arabicPeriod"/>
            </a:pPr>
            <a:r>
              <a:rPr lang="en-US" dirty="0">
                <a:latin typeface="Comic Sans MS" panose="030F0702030302020204" pitchFamily="66" charset="0"/>
              </a:rPr>
              <a:t>How many molecules are there in 79 g of Fe</a:t>
            </a:r>
            <a:r>
              <a:rPr lang="en-US" baseline="-25000" dirty="0">
                <a:latin typeface="Comic Sans MS" panose="030F0702030302020204" pitchFamily="66" charset="0"/>
              </a:rPr>
              <a:t>2</a:t>
            </a:r>
            <a:r>
              <a:rPr lang="en-US" dirty="0">
                <a:latin typeface="Comic Sans MS" panose="030F0702030302020204" pitchFamily="66" charset="0"/>
              </a:rPr>
              <a:t>O</a:t>
            </a:r>
            <a:r>
              <a:rPr lang="en-US" baseline="-25000" dirty="0">
                <a:latin typeface="Comic Sans MS" panose="030F0702030302020204" pitchFamily="66" charset="0"/>
              </a:rPr>
              <a:t>3</a:t>
            </a:r>
            <a:r>
              <a:rPr lang="en-US" dirty="0">
                <a:latin typeface="Comic Sans MS" panose="030F0702030302020204" pitchFamily="66" charset="0"/>
              </a:rPr>
              <a:t>? How many atoms id this?</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What is the mass of 2.5 moles of Na</a:t>
            </a:r>
            <a:r>
              <a:rPr lang="en-US" baseline="-25000" dirty="0">
                <a:latin typeface="Comic Sans MS" panose="030F0702030302020204" pitchFamily="66" charset="0"/>
              </a:rPr>
              <a:t>2</a:t>
            </a:r>
            <a:r>
              <a:rPr lang="en-US" dirty="0">
                <a:latin typeface="Comic Sans MS" panose="030F0702030302020204" pitchFamily="66" charset="0"/>
              </a:rPr>
              <a:t>O?</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What is mass of 2.34 moles of Platinum?</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How many moles are there in 132 g of CO</a:t>
            </a:r>
            <a:r>
              <a:rPr lang="en-US" baseline="-25000" dirty="0">
                <a:latin typeface="Comic Sans MS" panose="030F0702030302020204" pitchFamily="66" charset="0"/>
              </a:rPr>
              <a:t>2</a:t>
            </a:r>
            <a:r>
              <a:rPr lang="en-US" dirty="0">
                <a:latin typeface="Comic Sans MS" panose="030F0702030302020204" pitchFamily="66" charset="0"/>
              </a:rPr>
              <a:t>? How many dm</a:t>
            </a:r>
            <a:r>
              <a:rPr lang="en-US" baseline="30000" dirty="0">
                <a:latin typeface="Comic Sans MS" panose="030F0702030302020204" pitchFamily="66" charset="0"/>
              </a:rPr>
              <a:t>3</a:t>
            </a:r>
            <a:r>
              <a:rPr lang="en-US" dirty="0">
                <a:latin typeface="Comic Sans MS" panose="030F0702030302020204" pitchFamily="66" charset="0"/>
              </a:rPr>
              <a:t> would this be?</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58.5 g of sodium chloride are dissolved in 1 dm</a:t>
            </a:r>
            <a:r>
              <a:rPr lang="en-US" baseline="30000" dirty="0">
                <a:latin typeface="Comic Sans MS" panose="030F0702030302020204" pitchFamily="66" charset="0"/>
              </a:rPr>
              <a:t>3</a:t>
            </a:r>
            <a:r>
              <a:rPr lang="en-US" dirty="0">
                <a:latin typeface="Comic Sans MS" panose="030F0702030302020204" pitchFamily="66" charset="0"/>
              </a:rPr>
              <a:t>. What concentration would this be?</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How many moles would needed to be dissolved in 1 dm</a:t>
            </a:r>
            <a:r>
              <a:rPr lang="en-US" baseline="30000" dirty="0">
                <a:latin typeface="Comic Sans MS" panose="030F0702030302020204" pitchFamily="66" charset="0"/>
              </a:rPr>
              <a:t>3</a:t>
            </a:r>
            <a:r>
              <a:rPr lang="en-US" dirty="0">
                <a:latin typeface="Comic Sans MS" panose="030F0702030302020204" pitchFamily="66" charset="0"/>
              </a:rPr>
              <a:t> to get a 3M solution? How many would be needed if only 0.1 dm</a:t>
            </a:r>
            <a:r>
              <a:rPr lang="en-US" baseline="30000" dirty="0">
                <a:latin typeface="Comic Sans MS" panose="030F0702030302020204" pitchFamily="66" charset="0"/>
              </a:rPr>
              <a:t>3</a:t>
            </a:r>
            <a:r>
              <a:rPr lang="en-US" dirty="0">
                <a:latin typeface="Comic Sans MS" panose="030F0702030302020204" pitchFamily="66" charset="0"/>
              </a:rPr>
              <a:t> were used?</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92 dm</a:t>
            </a:r>
            <a:r>
              <a:rPr lang="en-US" baseline="30000" dirty="0">
                <a:latin typeface="Comic Sans MS" panose="030F0702030302020204" pitchFamily="66" charset="0"/>
              </a:rPr>
              <a:t>3</a:t>
            </a:r>
            <a:r>
              <a:rPr lang="en-US" dirty="0">
                <a:latin typeface="Comic Sans MS" panose="030F0702030302020204" pitchFamily="66" charset="0"/>
              </a:rPr>
              <a:t> of a gas dissolved in a solvent. How many moles is this? What is the concentration of the resulting solution?</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48 dm</a:t>
            </a:r>
            <a:r>
              <a:rPr lang="en-US" baseline="30000" dirty="0">
                <a:latin typeface="Comic Sans MS" panose="030F0702030302020204" pitchFamily="66" charset="0"/>
              </a:rPr>
              <a:t>3</a:t>
            </a:r>
            <a:r>
              <a:rPr lang="en-US" dirty="0">
                <a:latin typeface="Comic Sans MS" panose="030F0702030302020204" pitchFamily="66" charset="0"/>
              </a:rPr>
              <a:t> of a gas has a mass of 262 grams. How many moles is this? What is the </a:t>
            </a:r>
            <a:r>
              <a:rPr lang="en-US" dirty="0" err="1">
                <a:latin typeface="Comic Sans MS" panose="030F0702030302020204" pitchFamily="66" charset="0"/>
              </a:rPr>
              <a:t>Mr</a:t>
            </a:r>
            <a:r>
              <a:rPr lang="en-US" dirty="0">
                <a:latin typeface="Comic Sans MS" panose="030F0702030302020204" pitchFamily="66" charset="0"/>
              </a:rPr>
              <a:t>? What must this element be?</a:t>
            </a:r>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3865577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Hard</a:t>
            </a:r>
          </a:p>
        </p:txBody>
      </p:sp>
      <p:sp>
        <p:nvSpPr>
          <p:cNvPr id="3" name="Content Placeholder 2"/>
          <p:cNvSpPr>
            <a:spLocks noGrp="1"/>
          </p:cNvSpPr>
          <p:nvPr>
            <p:ph idx="1"/>
          </p:nvPr>
        </p:nvSpPr>
        <p:spPr/>
        <p:txBody>
          <a:bodyPr>
            <a:normAutofit fontScale="77500" lnSpcReduction="20000"/>
          </a:bodyPr>
          <a:lstStyle/>
          <a:p>
            <a:pPr marL="514350" lvl="0" indent="-514350">
              <a:buFont typeface="+mj-lt"/>
              <a:buAutoNum type="arabicPeriod"/>
            </a:pPr>
            <a:r>
              <a:rPr lang="en-US" dirty="0">
                <a:latin typeface="Comic Sans MS" panose="030F0702030302020204" pitchFamily="66" charset="0"/>
              </a:rPr>
              <a:t>How many molecules are there in 79 g of Fe</a:t>
            </a:r>
            <a:r>
              <a:rPr lang="en-US" baseline="-25000" dirty="0">
                <a:latin typeface="Comic Sans MS" panose="030F0702030302020204" pitchFamily="66" charset="0"/>
              </a:rPr>
              <a:t>2</a:t>
            </a:r>
            <a:r>
              <a:rPr lang="en-US" dirty="0">
                <a:latin typeface="Comic Sans MS" panose="030F0702030302020204" pitchFamily="66" charset="0"/>
              </a:rPr>
              <a:t>O</a:t>
            </a:r>
            <a:r>
              <a:rPr lang="en-US" baseline="-25000" dirty="0">
                <a:latin typeface="Comic Sans MS" panose="030F0702030302020204" pitchFamily="66" charset="0"/>
              </a:rPr>
              <a:t>3</a:t>
            </a:r>
            <a:r>
              <a:rPr lang="en-US" dirty="0">
                <a:latin typeface="Comic Sans MS" panose="030F0702030302020204" pitchFamily="66" charset="0"/>
              </a:rPr>
              <a:t>? How many atoms is this?</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How many moles are there in 132 g of CO</a:t>
            </a:r>
            <a:r>
              <a:rPr lang="en-US" baseline="-25000" dirty="0">
                <a:latin typeface="Comic Sans MS" panose="030F0702030302020204" pitchFamily="66" charset="0"/>
              </a:rPr>
              <a:t>2</a:t>
            </a:r>
            <a:r>
              <a:rPr lang="en-US" dirty="0">
                <a:latin typeface="Comic Sans MS" panose="030F0702030302020204" pitchFamily="66" charset="0"/>
              </a:rPr>
              <a:t>? How many dm</a:t>
            </a:r>
            <a:r>
              <a:rPr lang="en-US" baseline="30000" dirty="0">
                <a:latin typeface="Comic Sans MS" panose="030F0702030302020204" pitchFamily="66" charset="0"/>
              </a:rPr>
              <a:t>3</a:t>
            </a:r>
            <a:r>
              <a:rPr lang="en-US" dirty="0">
                <a:latin typeface="Comic Sans MS" panose="030F0702030302020204" pitchFamily="66" charset="0"/>
              </a:rPr>
              <a:t> would this be?</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58.5 g of sodium iodide are dissolved in 0.5 dm</a:t>
            </a:r>
            <a:r>
              <a:rPr lang="en-US" baseline="30000" dirty="0">
                <a:latin typeface="Comic Sans MS" panose="030F0702030302020204" pitchFamily="66" charset="0"/>
              </a:rPr>
              <a:t>3</a:t>
            </a:r>
            <a:r>
              <a:rPr lang="en-US" dirty="0">
                <a:latin typeface="Comic Sans MS" panose="030F0702030302020204" pitchFamily="66" charset="0"/>
              </a:rPr>
              <a:t>. What concentration would this be?</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392 dm</a:t>
            </a:r>
            <a:r>
              <a:rPr lang="en-US" baseline="30000" dirty="0">
                <a:latin typeface="Comic Sans MS" panose="030F0702030302020204" pitchFamily="66" charset="0"/>
              </a:rPr>
              <a:t>3</a:t>
            </a:r>
            <a:r>
              <a:rPr lang="en-US" dirty="0">
                <a:latin typeface="Comic Sans MS" panose="030F0702030302020204" pitchFamily="66" charset="0"/>
              </a:rPr>
              <a:t> of a gas are dissolved in 2.65 dm</a:t>
            </a:r>
            <a:r>
              <a:rPr lang="en-US" baseline="30000" dirty="0">
                <a:latin typeface="Comic Sans MS" panose="030F0702030302020204" pitchFamily="66" charset="0"/>
              </a:rPr>
              <a:t>3</a:t>
            </a:r>
            <a:r>
              <a:rPr lang="en-US" dirty="0">
                <a:latin typeface="Comic Sans MS" panose="030F0702030302020204" pitchFamily="66" charset="0"/>
              </a:rPr>
              <a:t> of a solvent. What is the concentration of the resulting solution?</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48 dm</a:t>
            </a:r>
            <a:r>
              <a:rPr lang="en-US" baseline="30000" dirty="0">
                <a:latin typeface="Comic Sans MS" panose="030F0702030302020204" pitchFamily="66" charset="0"/>
              </a:rPr>
              <a:t>3</a:t>
            </a:r>
            <a:r>
              <a:rPr lang="en-US" dirty="0">
                <a:latin typeface="Comic Sans MS" panose="030F0702030302020204" pitchFamily="66" charset="0"/>
              </a:rPr>
              <a:t> of a gas has a mass of 262 grams. How many moles is this? What is the </a:t>
            </a:r>
            <a:r>
              <a:rPr lang="en-US" dirty="0" err="1">
                <a:latin typeface="Comic Sans MS" panose="030F0702030302020204" pitchFamily="66" charset="0"/>
              </a:rPr>
              <a:t>Mr</a:t>
            </a:r>
            <a:r>
              <a:rPr lang="en-US" dirty="0">
                <a:latin typeface="Comic Sans MS" panose="030F0702030302020204" pitchFamily="66" charset="0"/>
              </a:rPr>
              <a:t>? What must this element be?</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1.2 x 10</a:t>
            </a:r>
            <a:r>
              <a:rPr lang="en-US" baseline="30000" dirty="0">
                <a:latin typeface="Comic Sans MS" panose="030F0702030302020204" pitchFamily="66" charset="0"/>
              </a:rPr>
              <a:t>24</a:t>
            </a:r>
            <a:r>
              <a:rPr lang="en-US" dirty="0">
                <a:latin typeface="Comic Sans MS" panose="030F0702030302020204" pitchFamily="66" charset="0"/>
              </a:rPr>
              <a:t> molecules are dissolved in 670 ml, what is the concentration?</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A metal reacts with 8 g of oxygen molecules to form 15 g of a basic oxide. What is the metal? Remember metal oxides are M</a:t>
            </a:r>
            <a:r>
              <a:rPr lang="en-US" baseline="-25000" dirty="0">
                <a:latin typeface="Comic Sans MS" panose="030F0702030302020204" pitchFamily="66" charset="0"/>
              </a:rPr>
              <a:t>2</a:t>
            </a:r>
            <a:r>
              <a:rPr lang="en-US" dirty="0">
                <a:latin typeface="Comic Sans MS" panose="030F0702030302020204" pitchFamily="66" charset="0"/>
              </a:rPr>
              <a:t>O, MO or M</a:t>
            </a:r>
            <a:r>
              <a:rPr lang="en-US" baseline="-25000" dirty="0">
                <a:latin typeface="Comic Sans MS" panose="030F0702030302020204" pitchFamily="66" charset="0"/>
              </a:rPr>
              <a:t>2</a:t>
            </a:r>
            <a:r>
              <a:rPr lang="en-US" dirty="0">
                <a:latin typeface="Comic Sans MS" panose="030F0702030302020204" pitchFamily="66" charset="0"/>
              </a:rPr>
              <a:t>O</a:t>
            </a:r>
            <a:r>
              <a:rPr lang="en-US" baseline="-25000" dirty="0">
                <a:latin typeface="Comic Sans MS" panose="030F0702030302020204" pitchFamily="66" charset="0"/>
              </a:rPr>
              <a:t>3</a:t>
            </a:r>
            <a:r>
              <a:rPr lang="en-US" dirty="0">
                <a:latin typeface="Comic Sans MS" panose="030F0702030302020204" pitchFamily="66" charset="0"/>
              </a:rPr>
              <a:t> (M = Metal ion).</a:t>
            </a:r>
            <a:endParaRPr lang="en-GB"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1.24 g of calcium carbonate is reacted with 15 ml of 1 M hydrochloric acid. How many dm</a:t>
            </a:r>
            <a:r>
              <a:rPr lang="en-US" baseline="30000" dirty="0">
                <a:latin typeface="Comic Sans MS" panose="030F0702030302020204" pitchFamily="66" charset="0"/>
              </a:rPr>
              <a:t>3</a:t>
            </a:r>
            <a:r>
              <a:rPr lang="en-US" dirty="0">
                <a:latin typeface="Comic Sans MS" panose="030F0702030302020204" pitchFamily="66" charset="0"/>
              </a:rPr>
              <a:t> of gas are formed? How many atoms are there in this gas?</a:t>
            </a:r>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335014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Between now and the start of Sixth Form in September, you should aim to complete the pack of tasks below.  After completing this pack you will have refreshed your knowledge and understanding of the basic concepts of Chemistry that you covered during your GCSE programme so you will be more confident tackling the Advanced course.</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95103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2580"/>
            <a:ext cx="10515600" cy="5494383"/>
          </a:xfrm>
        </p:spPr>
        <p:txBody>
          <a:bodyPr>
            <a:normAutofit fontScale="92500" lnSpcReduction="20000"/>
          </a:bodyPr>
          <a:lstStyle/>
          <a:p>
            <a:pPr marL="0" indent="0">
              <a:buNone/>
            </a:pPr>
            <a:r>
              <a:rPr lang="en-GB" b="1" dirty="0">
                <a:latin typeface="Comic Sans MS" panose="030F0702030302020204" pitchFamily="66" charset="0"/>
              </a:rPr>
              <a:t>Assessment Objectives</a:t>
            </a:r>
            <a:endParaRPr lang="en-GB" dirty="0">
              <a:latin typeface="Comic Sans MS" panose="030F0702030302020204" pitchFamily="66" charset="0"/>
            </a:endParaRPr>
          </a:p>
          <a:p>
            <a:r>
              <a:rPr lang="en-GB" dirty="0">
                <a:latin typeface="Comic Sans MS" panose="030F0702030302020204" pitchFamily="66" charset="0"/>
              </a:rPr>
              <a:t>You should be able to:</a:t>
            </a:r>
          </a:p>
          <a:p>
            <a:pPr lvl="0"/>
            <a:r>
              <a:rPr lang="en-GB" dirty="0">
                <a:latin typeface="Comic Sans MS" panose="030F0702030302020204" pitchFamily="66" charset="0"/>
              </a:rPr>
              <a:t>write balanced chemical equations for reactions</a:t>
            </a:r>
          </a:p>
          <a:p>
            <a:pPr lvl="0"/>
            <a:r>
              <a:rPr lang="en-GB" dirty="0">
                <a:latin typeface="Comic Sans MS" panose="030F0702030302020204" pitchFamily="66" charset="0"/>
              </a:rPr>
              <a:t>carry out mole calculations to work out relative atomic mass, molar volumes, concentrations</a:t>
            </a:r>
          </a:p>
          <a:p>
            <a:pPr lvl="0"/>
            <a:r>
              <a:rPr lang="en-GB" dirty="0">
                <a:latin typeface="Comic Sans MS" panose="030F0702030302020204" pitchFamily="66" charset="0"/>
              </a:rPr>
              <a:t>describe the arrangement of particles in the atom</a:t>
            </a:r>
          </a:p>
          <a:p>
            <a:pPr lvl="0"/>
            <a:r>
              <a:rPr lang="en-GB" dirty="0">
                <a:latin typeface="Comic Sans MS" panose="030F0702030302020204" pitchFamily="66" charset="0"/>
              </a:rPr>
              <a:t>describe the trends of reactions of groups in the periodic table</a:t>
            </a:r>
          </a:p>
          <a:p>
            <a:pPr lvl="0"/>
            <a:r>
              <a:rPr lang="en-GB" dirty="0">
                <a:latin typeface="Comic Sans MS" panose="030F0702030302020204" pitchFamily="66" charset="0"/>
              </a:rPr>
              <a:t>identify oxidation and reduction reactions</a:t>
            </a:r>
          </a:p>
          <a:p>
            <a:pPr lvl="0"/>
            <a:r>
              <a:rPr lang="en-GB" dirty="0">
                <a:latin typeface="Comic Sans MS" panose="030F0702030302020204" pitchFamily="66" charset="0"/>
              </a:rPr>
              <a:t>recognise simple organic molecules and be able to draw structures of alkanes and alkenes</a:t>
            </a:r>
          </a:p>
          <a:p>
            <a:pPr lvl="0"/>
            <a:r>
              <a:rPr lang="en-GB" dirty="0">
                <a:latin typeface="Comic Sans MS" panose="030F0702030302020204" pitchFamily="66" charset="0"/>
              </a:rPr>
              <a:t>describe chemical reactions as endothermic or exothermic and draw energy level diagrams</a:t>
            </a:r>
          </a:p>
          <a:p>
            <a:pPr lvl="0"/>
            <a:r>
              <a:rPr lang="en-GB" dirty="0">
                <a:latin typeface="Comic Sans MS" panose="030F0702030302020204" pitchFamily="66" charset="0"/>
              </a:rPr>
              <a:t>explain the difference between ionic and covalent bonding and draw dot and cross diagrams</a:t>
            </a:r>
          </a:p>
          <a:p>
            <a:endParaRPr lang="en-GB" dirty="0">
              <a:latin typeface="Comic Sans MS" panose="030F0702030302020204" pitchFamily="66" charset="0"/>
            </a:endParaRPr>
          </a:p>
        </p:txBody>
      </p:sp>
    </p:spTree>
    <p:extLst>
      <p:ext uri="{BB962C8B-B14F-4D97-AF65-F5344CB8AC3E}">
        <p14:creationId xmlns:p14="http://schemas.microsoft.com/office/powerpoint/2010/main" val="82922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70E3-9172-40B9-B6D1-9482EE54B24B}"/>
              </a:ext>
            </a:extLst>
          </p:cNvPr>
          <p:cNvSpPr>
            <a:spLocks noGrp="1"/>
          </p:cNvSpPr>
          <p:nvPr>
            <p:ph type="title"/>
          </p:nvPr>
        </p:nvSpPr>
        <p:spPr/>
        <p:txBody>
          <a:bodyPr/>
          <a:lstStyle/>
          <a:p>
            <a:pPr algn="ctr"/>
            <a:r>
              <a:rPr lang="en-US" b="1" u="sng" dirty="0"/>
              <a:t>Equations and mole calculations</a:t>
            </a:r>
            <a:endParaRPr lang="en-GB" b="1" u="sng" dirty="0"/>
          </a:p>
        </p:txBody>
      </p:sp>
      <p:pic>
        <p:nvPicPr>
          <p:cNvPr id="4" name="Picture 3">
            <a:extLst>
              <a:ext uri="{FF2B5EF4-FFF2-40B4-BE49-F238E27FC236}">
                <a16:creationId xmlns:a16="http://schemas.microsoft.com/office/drawing/2014/main" id="{482514A8-EA05-4ED3-854C-A82209069362}"/>
              </a:ext>
            </a:extLst>
          </p:cNvPr>
          <p:cNvPicPr>
            <a:picLocks noChangeAspect="1"/>
          </p:cNvPicPr>
          <p:nvPr/>
        </p:nvPicPr>
        <p:blipFill>
          <a:blip r:embed="rId2"/>
          <a:stretch>
            <a:fillRect/>
          </a:stretch>
        </p:blipFill>
        <p:spPr>
          <a:xfrm>
            <a:off x="3862299" y="2252663"/>
            <a:ext cx="4467401" cy="3890962"/>
          </a:xfrm>
          <a:prstGeom prst="rect">
            <a:avLst/>
          </a:prstGeom>
        </p:spPr>
      </p:pic>
    </p:spTree>
    <p:extLst>
      <p:ext uri="{BB962C8B-B14F-4D97-AF65-F5344CB8AC3E}">
        <p14:creationId xmlns:p14="http://schemas.microsoft.com/office/powerpoint/2010/main" val="216015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01CF-A6AB-4D38-81F2-06B66AEFD637}"/>
              </a:ext>
            </a:extLst>
          </p:cNvPr>
          <p:cNvSpPr>
            <a:spLocks noGrp="1"/>
          </p:cNvSpPr>
          <p:nvPr>
            <p:ph type="title"/>
          </p:nvPr>
        </p:nvSpPr>
        <p:spPr>
          <a:xfrm>
            <a:off x="838200" y="762691"/>
            <a:ext cx="10515600" cy="758825"/>
          </a:xfrm>
        </p:spPr>
        <p:txBody>
          <a:bodyPr>
            <a:normAutofit fontScale="90000"/>
          </a:bodyPr>
          <a:lstStyle/>
          <a:p>
            <a:r>
              <a:rPr lang="en-US" u="sng" dirty="0">
                <a:latin typeface="Comic Sans MS" panose="030F0702030302020204" pitchFamily="66" charset="0"/>
              </a:rPr>
              <a:t>Word equations</a:t>
            </a:r>
            <a:br>
              <a:rPr lang="en-US" dirty="0">
                <a:latin typeface="Comic Sans MS" panose="030F0702030302020204" pitchFamily="66" charset="0"/>
              </a:rPr>
            </a:br>
            <a:r>
              <a:rPr lang="en-US" dirty="0">
                <a:latin typeface="Comic Sans MS" panose="030F0702030302020204" pitchFamily="66" charset="0"/>
              </a:rPr>
              <a:t>turn the following scenarios into word equations </a:t>
            </a:r>
            <a:endParaRPr lang="en-GB" dirty="0">
              <a:latin typeface="Comic Sans MS" panose="030F0702030302020204" pitchFamily="66" charset="0"/>
            </a:endParaRPr>
          </a:p>
        </p:txBody>
      </p:sp>
      <p:pic>
        <p:nvPicPr>
          <p:cNvPr id="5" name="Picture 4" descr="Text&#10;&#10;Description automatically generated">
            <a:extLst>
              <a:ext uri="{FF2B5EF4-FFF2-40B4-BE49-F238E27FC236}">
                <a16:creationId xmlns:a16="http://schemas.microsoft.com/office/drawing/2014/main" id="{56733B69-4F58-47BA-8671-A02DB0ED3D47}"/>
              </a:ext>
            </a:extLst>
          </p:cNvPr>
          <p:cNvPicPr>
            <a:picLocks noChangeAspect="1"/>
          </p:cNvPicPr>
          <p:nvPr/>
        </p:nvPicPr>
        <p:blipFill rotWithShape="1">
          <a:blip r:embed="rId2">
            <a:extLst>
              <a:ext uri="{28A0092B-C50C-407E-A947-70E740481C1C}">
                <a14:useLocalDpi xmlns:a14="http://schemas.microsoft.com/office/drawing/2010/main" val="0"/>
              </a:ext>
            </a:extLst>
          </a:blip>
          <a:srcRect b="29861"/>
          <a:stretch/>
        </p:blipFill>
        <p:spPr>
          <a:xfrm>
            <a:off x="684144" y="2313464"/>
            <a:ext cx="10053320" cy="2231072"/>
          </a:xfrm>
          <a:prstGeom prst="rect">
            <a:avLst/>
          </a:prstGeom>
        </p:spPr>
      </p:pic>
    </p:spTree>
    <p:extLst>
      <p:ext uri="{BB962C8B-B14F-4D97-AF65-F5344CB8AC3E}">
        <p14:creationId xmlns:p14="http://schemas.microsoft.com/office/powerpoint/2010/main" val="13087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4D06-B5D7-95DA-9122-AE025CFB21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BFF6FDD-44DC-331D-AA6D-0A74C2E8C264}"/>
              </a:ext>
            </a:extLst>
          </p:cNvPr>
          <p:cNvSpPr>
            <a:spLocks noGrp="1"/>
          </p:cNvSpPr>
          <p:nvPr>
            <p:ph idx="1"/>
          </p:nvPr>
        </p:nvSpPr>
        <p:spPr/>
        <p:txBody>
          <a:bodyPr/>
          <a:lstStyle/>
          <a:p>
            <a:r>
              <a:rPr lang="en-GB" dirty="0">
                <a:latin typeface="Comic Sans MS" panose="030F0702030302020204" pitchFamily="66" charset="0"/>
              </a:rPr>
              <a:t>Sodium hydroxide + hydrochloric acid -&gt; sodium chloride + water</a:t>
            </a:r>
          </a:p>
          <a:p>
            <a:endParaRPr lang="en-GB" dirty="0">
              <a:latin typeface="Comic Sans MS" panose="030F0702030302020204" pitchFamily="66" charset="0"/>
            </a:endParaRPr>
          </a:p>
          <a:p>
            <a:r>
              <a:rPr lang="en-GB" dirty="0">
                <a:latin typeface="Comic Sans MS" panose="030F0702030302020204" pitchFamily="66" charset="0"/>
              </a:rPr>
              <a:t>Magnesium + oxygen -&gt; magnesium oxide</a:t>
            </a:r>
          </a:p>
          <a:p>
            <a:endParaRPr lang="en-GB" dirty="0">
              <a:latin typeface="Comic Sans MS" panose="030F0702030302020204" pitchFamily="66" charset="0"/>
            </a:endParaRPr>
          </a:p>
          <a:p>
            <a:r>
              <a:rPr lang="en-GB" dirty="0">
                <a:latin typeface="Comic Sans MS" panose="030F0702030302020204" pitchFamily="66" charset="0"/>
              </a:rPr>
              <a:t>Carbon + oxygen -&gt; carbon dioxide  </a:t>
            </a:r>
          </a:p>
        </p:txBody>
      </p:sp>
    </p:spTree>
    <p:extLst>
      <p:ext uri="{BB962C8B-B14F-4D97-AF65-F5344CB8AC3E}">
        <p14:creationId xmlns:p14="http://schemas.microsoft.com/office/powerpoint/2010/main" val="244680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0"/>
            <a:ext cx="11075504" cy="1325563"/>
          </a:xfrm>
        </p:spPr>
        <p:txBody>
          <a:bodyPr>
            <a:normAutofit fontScale="90000"/>
          </a:bodyPr>
          <a:lstStyle/>
          <a:p>
            <a:r>
              <a:rPr lang="en-GB" dirty="0">
                <a:latin typeface="Comic Sans MS" panose="030F0702030302020204" pitchFamily="66" charset="0"/>
              </a:rPr>
              <a:t>Task 3 - Writing Balanced Chemical Equations</a:t>
            </a:r>
            <a:br>
              <a:rPr lang="en-GB" dirty="0">
                <a:latin typeface="Comic Sans MS" panose="030F0702030302020204" pitchFamily="66" charset="0"/>
              </a:rPr>
            </a:br>
            <a:endParaRPr lang="en-GB" dirty="0">
              <a:latin typeface="Comic Sans MS" panose="030F0702030302020204" pitchFamily="66" charset="0"/>
            </a:endParaRPr>
          </a:p>
        </p:txBody>
      </p:sp>
      <p:sp>
        <p:nvSpPr>
          <p:cNvPr id="3" name="Content Placeholder 2"/>
          <p:cNvSpPr>
            <a:spLocks noGrp="1"/>
          </p:cNvSpPr>
          <p:nvPr>
            <p:ph idx="1"/>
          </p:nvPr>
        </p:nvSpPr>
        <p:spPr>
          <a:xfrm>
            <a:off x="838200" y="1027906"/>
            <a:ext cx="10515600" cy="5372894"/>
          </a:xfrm>
        </p:spPr>
        <p:txBody>
          <a:bodyPr>
            <a:normAutofit fontScale="70000" lnSpcReduction="20000"/>
          </a:bodyPr>
          <a:lstStyle/>
          <a:p>
            <a:pPr marL="0" indent="0">
              <a:buNone/>
            </a:pPr>
            <a:r>
              <a:rPr lang="en-GB" dirty="0">
                <a:latin typeface="Comic Sans MS" panose="030F0702030302020204" pitchFamily="66" charset="0"/>
              </a:rPr>
              <a:t>Work through this exercise to write and </a:t>
            </a:r>
            <a:r>
              <a:rPr lang="en-GB" u="sng" dirty="0">
                <a:latin typeface="Comic Sans MS" panose="030F0702030302020204" pitchFamily="66" charset="0"/>
              </a:rPr>
              <a:t>balance</a:t>
            </a:r>
            <a:r>
              <a:rPr lang="en-GB" dirty="0">
                <a:latin typeface="Comic Sans MS" panose="030F0702030302020204" pitchFamily="66" charset="0"/>
              </a:rPr>
              <a:t> 12 chemical equations </a:t>
            </a:r>
          </a:p>
          <a:p>
            <a:pPr marL="0" indent="0">
              <a:buNone/>
            </a:pPr>
            <a:r>
              <a:rPr lang="en-GB" dirty="0">
                <a:latin typeface="Comic Sans MS" panose="030F0702030302020204" pitchFamily="66" charset="0"/>
              </a:rPr>
              <a:t>a) zinc and sulphur combine to form zinc sulphide</a:t>
            </a:r>
          </a:p>
          <a:p>
            <a:pPr marL="0" indent="0">
              <a:buNone/>
            </a:pPr>
            <a:r>
              <a:rPr lang="en-GB" dirty="0">
                <a:latin typeface="Comic Sans MS" panose="030F0702030302020204" pitchFamily="66" charset="0"/>
              </a:rPr>
              <a:t>b) copper reacts with oxygen to form copper oxide</a:t>
            </a:r>
          </a:p>
          <a:p>
            <a:pPr marL="0" indent="0">
              <a:buNone/>
            </a:pPr>
            <a:r>
              <a:rPr lang="en-GB" dirty="0">
                <a:latin typeface="Comic Sans MS" panose="030F0702030302020204" pitchFamily="66" charset="0"/>
              </a:rPr>
              <a:t>c) sulphur and oxygen form sulphur dioxide</a:t>
            </a:r>
          </a:p>
          <a:p>
            <a:pPr marL="0" indent="0">
              <a:buNone/>
            </a:pPr>
            <a:r>
              <a:rPr lang="en-GB" dirty="0">
                <a:latin typeface="Comic Sans MS" panose="030F0702030302020204" pitchFamily="66" charset="0"/>
              </a:rPr>
              <a:t>d) magnesium carbonate decomposes to form magnesium oxide and carbon dioxide</a:t>
            </a:r>
          </a:p>
          <a:p>
            <a:pPr marL="0" indent="0">
              <a:buNone/>
            </a:pPr>
            <a:r>
              <a:rPr lang="en-GB" dirty="0">
                <a:latin typeface="Comic Sans MS" panose="030F0702030302020204" pitchFamily="66" charset="0"/>
              </a:rPr>
              <a:t>e) hydrogen and copper(II)oxide form copper and water</a:t>
            </a:r>
          </a:p>
          <a:p>
            <a:pPr marL="0" indent="0">
              <a:buNone/>
            </a:pPr>
            <a:r>
              <a:rPr lang="en-GB" dirty="0">
                <a:latin typeface="Comic Sans MS" panose="030F0702030302020204" pitchFamily="66" charset="0"/>
              </a:rPr>
              <a:t>f) carbon and carbon dioxide react to form carbon monoxide</a:t>
            </a:r>
          </a:p>
          <a:p>
            <a:pPr marL="0" indent="0">
              <a:buNone/>
            </a:pPr>
            <a:r>
              <a:rPr lang="en-GB" dirty="0">
                <a:latin typeface="Comic Sans MS" panose="030F0702030302020204" pitchFamily="66" charset="0"/>
              </a:rPr>
              <a:t>g) magnesium reacts with sulphuric acid to form hydrogen and magnesium sulphate</a:t>
            </a:r>
          </a:p>
          <a:p>
            <a:pPr marL="0" indent="0">
              <a:buNone/>
            </a:pPr>
            <a:r>
              <a:rPr lang="en-GB" dirty="0">
                <a:latin typeface="Comic Sans MS" panose="030F0702030302020204" pitchFamily="66" charset="0"/>
              </a:rPr>
              <a:t>h) calcium reacts with water to form hydrogen and a solution of calcium hydroxide</a:t>
            </a:r>
          </a:p>
          <a:p>
            <a:pPr marL="0" indent="0">
              <a:buNone/>
            </a:pPr>
            <a:r>
              <a:rPr lang="en-GB" dirty="0" err="1">
                <a:latin typeface="Comic Sans MS" panose="030F0702030302020204" pitchFamily="66" charset="0"/>
              </a:rPr>
              <a:t>i</a:t>
            </a:r>
            <a:r>
              <a:rPr lang="en-GB" dirty="0">
                <a:latin typeface="Comic Sans MS" panose="030F0702030302020204" pitchFamily="66" charset="0"/>
              </a:rPr>
              <a:t>) zinc reacts with steam to form hydrogen and zinc oxide</a:t>
            </a:r>
          </a:p>
          <a:p>
            <a:pPr marL="0" indent="0">
              <a:buNone/>
            </a:pPr>
            <a:r>
              <a:rPr lang="en-GB" dirty="0">
                <a:latin typeface="Comic Sans MS" panose="030F0702030302020204" pitchFamily="66" charset="0"/>
              </a:rPr>
              <a:t>j) aluminium and chlorine react to form aluminium chloride</a:t>
            </a:r>
          </a:p>
          <a:p>
            <a:pPr marL="0" indent="0">
              <a:buNone/>
            </a:pPr>
            <a:r>
              <a:rPr lang="en-GB" dirty="0">
                <a:latin typeface="Comic Sans MS" panose="030F0702030302020204" pitchFamily="66" charset="0"/>
              </a:rPr>
              <a:t>k) copper and chlorine combine to form copper(II)chloride CuCl</a:t>
            </a:r>
            <a:r>
              <a:rPr lang="en-GB" baseline="-25000" dirty="0">
                <a:latin typeface="Comic Sans MS" panose="030F0702030302020204" pitchFamily="66" charset="0"/>
              </a:rPr>
              <a:t>2</a:t>
            </a:r>
          </a:p>
          <a:p>
            <a:pPr marL="0" indent="0">
              <a:buNone/>
            </a:pPr>
            <a:endParaRPr lang="en-GB" baseline="-25000" dirty="0">
              <a:latin typeface="Comic Sans MS" panose="030F0702030302020204" pitchFamily="66" charset="0"/>
            </a:endParaRPr>
          </a:p>
          <a:p>
            <a:pPr marL="0" indent="0">
              <a:buNone/>
            </a:pPr>
            <a:r>
              <a:rPr lang="en-GB" b="1" dirty="0">
                <a:solidFill>
                  <a:srgbClr val="FF0000"/>
                </a:solidFill>
                <a:latin typeface="Comic Sans MS" panose="030F0702030302020204" pitchFamily="66" charset="0"/>
              </a:rPr>
              <a:t>RESOURCES</a:t>
            </a:r>
          </a:p>
          <a:p>
            <a:pPr marL="0" indent="0">
              <a:buNone/>
            </a:pPr>
            <a:r>
              <a:rPr lang="en-GB" dirty="0">
                <a:latin typeface="Comic Sans MS" panose="030F0702030302020204" pitchFamily="66" charset="0"/>
                <a:hlinkClick r:id="rId2"/>
              </a:rPr>
              <a:t>https://www.chemguide.co.uk/</a:t>
            </a:r>
            <a:endParaRPr lang="en-GB" b="1" dirty="0">
              <a:solidFill>
                <a:srgbClr val="FF0000"/>
              </a:solidFill>
              <a:latin typeface="Comic Sans MS" panose="030F0702030302020204" pitchFamily="66" charset="0"/>
            </a:endParaRPr>
          </a:p>
          <a:p>
            <a:pPr marL="0" indent="0">
              <a:buNone/>
            </a:pPr>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101569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242D10D-8F04-4531-BA7C-78FB27F4BD64}"/>
              </a:ext>
            </a:extLst>
          </p:cNvPr>
          <p:cNvSpPr>
            <a:spLocks noGrp="1" noChangeArrowheads="1"/>
          </p:cNvSpPr>
          <p:nvPr>
            <p:ph type="title"/>
          </p:nvPr>
        </p:nvSpPr>
        <p:spPr>
          <a:xfrm>
            <a:off x="2640013" y="188913"/>
            <a:ext cx="7704137" cy="1382712"/>
          </a:xfrm>
        </p:spPr>
        <p:txBody>
          <a:bodyPr/>
          <a:lstStyle/>
          <a:p>
            <a:r>
              <a:rPr lang="en-GB" altLang="en-US" dirty="0">
                <a:latin typeface="Comic Sans MS" panose="030F0702030302020204" pitchFamily="66" charset="0"/>
              </a:rPr>
              <a:t>Relative formula mass (M</a:t>
            </a:r>
            <a:r>
              <a:rPr lang="en-GB" altLang="en-US" sz="2800" dirty="0">
                <a:latin typeface="Comic Sans MS" panose="030F0702030302020204" pitchFamily="66" charset="0"/>
              </a:rPr>
              <a:t>r</a:t>
            </a:r>
            <a:r>
              <a:rPr lang="en-GB" altLang="en-US" dirty="0">
                <a:latin typeface="Comic Sans MS" panose="030F0702030302020204" pitchFamily="66" charset="0"/>
              </a:rPr>
              <a:t>)</a:t>
            </a:r>
            <a:br>
              <a:rPr lang="en-GB" altLang="en-US" dirty="0">
                <a:latin typeface="Comic Sans MS" panose="030F0702030302020204" pitchFamily="66" charset="0"/>
              </a:rPr>
            </a:br>
            <a:endParaRPr lang="en-US" altLang="en-US" sz="3200" dirty="0">
              <a:latin typeface="Comic Sans MS" panose="030F0702030302020204" pitchFamily="66" charset="0"/>
            </a:endParaRPr>
          </a:p>
        </p:txBody>
      </p:sp>
      <p:sp>
        <p:nvSpPr>
          <p:cNvPr id="12291" name="Rectangle 3">
            <a:extLst>
              <a:ext uri="{FF2B5EF4-FFF2-40B4-BE49-F238E27FC236}">
                <a16:creationId xmlns:a16="http://schemas.microsoft.com/office/drawing/2014/main" id="{5F78E570-C95E-4D54-90BA-30466B286CD9}"/>
              </a:ext>
            </a:extLst>
          </p:cNvPr>
          <p:cNvSpPr>
            <a:spLocks noGrp="1" noChangeArrowheads="1"/>
          </p:cNvSpPr>
          <p:nvPr>
            <p:ph type="body" idx="1"/>
          </p:nvPr>
        </p:nvSpPr>
        <p:spPr>
          <a:xfrm>
            <a:off x="1487488" y="1374775"/>
            <a:ext cx="10153650" cy="4991100"/>
          </a:xfrm>
        </p:spPr>
        <p:txBody>
          <a:bodyPr/>
          <a:lstStyle/>
          <a:p>
            <a:r>
              <a:rPr lang="en-GB" altLang="en-US" sz="2800">
                <a:latin typeface="Comic Sans MS" panose="030F0702030302020204" pitchFamily="66" charset="0"/>
              </a:rPr>
              <a:t>The total mass of all elements in a molecule or compound</a:t>
            </a:r>
          </a:p>
          <a:p>
            <a:endParaRPr lang="en-GB" altLang="en-US" sz="2800">
              <a:latin typeface="Comic Sans MS" panose="030F0702030302020204" pitchFamily="66" charset="0"/>
            </a:endParaRPr>
          </a:p>
          <a:p>
            <a:endParaRPr lang="en-GB" altLang="en-US" sz="2800">
              <a:latin typeface="Comic Sans MS" panose="030F0702030302020204" pitchFamily="66" charset="0"/>
            </a:endParaRPr>
          </a:p>
          <a:p>
            <a:endParaRPr lang="en-GB" altLang="en-US" sz="2800">
              <a:latin typeface="Comic Sans MS" panose="030F0702030302020204" pitchFamily="66" charset="0"/>
            </a:endParaRPr>
          </a:p>
        </p:txBody>
      </p:sp>
      <p:pic>
        <p:nvPicPr>
          <p:cNvPr id="12292" name="Picture 1">
            <a:extLst>
              <a:ext uri="{FF2B5EF4-FFF2-40B4-BE49-F238E27FC236}">
                <a16:creationId xmlns:a16="http://schemas.microsoft.com/office/drawing/2014/main" id="{E9C9CD41-5DDB-4736-9601-7F85ADBDCA47}"/>
              </a:ext>
            </a:extLst>
          </p:cNvPr>
          <p:cNvPicPr>
            <a:picLocks noChangeAspect="1"/>
          </p:cNvPicPr>
          <p:nvPr/>
        </p:nvPicPr>
        <p:blipFill rotWithShape="1">
          <a:blip r:embed="rId2">
            <a:extLst>
              <a:ext uri="{28A0092B-C50C-407E-A947-70E740481C1C}">
                <a14:useLocalDpi xmlns:a14="http://schemas.microsoft.com/office/drawing/2010/main" val="0"/>
              </a:ext>
            </a:extLst>
          </a:blip>
          <a:srcRect r="44305" b="14284"/>
          <a:stretch/>
        </p:blipFill>
        <p:spPr bwMode="auto">
          <a:xfrm>
            <a:off x="2640013" y="2277269"/>
            <a:ext cx="6113461" cy="376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1290</Words>
  <Application>Microsoft Office PowerPoint</Application>
  <PresentationFormat>Widescreen</PresentationFormat>
  <Paragraphs>137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Comic Sans MS</vt:lpstr>
      <vt:lpstr>Office Theme</vt:lpstr>
      <vt:lpstr>Bridge the Gap </vt:lpstr>
      <vt:lpstr>PowerPoint Presentation</vt:lpstr>
      <vt:lpstr>PowerPoint Presentation</vt:lpstr>
      <vt:lpstr>PowerPoint Presentation</vt:lpstr>
      <vt:lpstr>Equations and mole calculations</vt:lpstr>
      <vt:lpstr>Word equations turn the following scenarios into word equations </vt:lpstr>
      <vt:lpstr>PowerPoint Presentation</vt:lpstr>
      <vt:lpstr>Task 3 - Writing Balanced Chemical Equations </vt:lpstr>
      <vt:lpstr>Relative formula mass (Mr) </vt:lpstr>
      <vt:lpstr>CO2</vt:lpstr>
      <vt:lpstr>H2SO4</vt:lpstr>
      <vt:lpstr>Fe2(SO4)3</vt:lpstr>
      <vt:lpstr>Moles</vt:lpstr>
      <vt:lpstr>number of moles = mass ÷ relative formula mass</vt:lpstr>
      <vt:lpstr>number of moles = mass ÷ relative formula mass</vt:lpstr>
      <vt:lpstr>Practice</vt:lpstr>
      <vt:lpstr>Calculating concentration</vt:lpstr>
      <vt:lpstr>Example 1 </vt:lpstr>
      <vt:lpstr>Example 2</vt:lpstr>
      <vt:lpstr>Molar volume of gases</vt:lpstr>
      <vt:lpstr>PowerPoint Presentation</vt:lpstr>
      <vt:lpstr>Calculate the number of moles of hydrogen that occupy 6 dm3 at rtp.</vt:lpstr>
      <vt:lpstr>Task 4 - Mole Calculations  </vt:lpstr>
      <vt:lpstr>Easy</vt:lpstr>
      <vt:lpstr>Medium   </vt:lpstr>
      <vt:lpstr>Hard</vt:lpstr>
    </vt:vector>
  </TitlesOfParts>
  <Company>Thomas Telford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the Gap</dc:title>
  <dc:creator>lisa</dc:creator>
  <cp:lastModifiedBy>Olivia Butler</cp:lastModifiedBy>
  <cp:revision>23</cp:revision>
  <dcterms:created xsi:type="dcterms:W3CDTF">2020-04-20T13:06:13Z</dcterms:created>
  <dcterms:modified xsi:type="dcterms:W3CDTF">2025-06-17T13:19:15Z</dcterms:modified>
</cp:coreProperties>
</file>