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69" r:id="rId4"/>
    <p:sldId id="270" r:id="rId5"/>
    <p:sldId id="356" r:id="rId6"/>
    <p:sldId id="271" r:id="rId7"/>
    <p:sldId id="313" r:id="rId8"/>
    <p:sldId id="355" r:id="rId9"/>
    <p:sldId id="354" r:id="rId10"/>
    <p:sldId id="262" r:id="rId11"/>
    <p:sldId id="342" r:id="rId12"/>
    <p:sldId id="337" r:id="rId13"/>
    <p:sldId id="336" r:id="rId14"/>
    <p:sldId id="362" r:id="rId15"/>
    <p:sldId id="341" r:id="rId16"/>
    <p:sldId id="358" r:id="rId17"/>
    <p:sldId id="359" r:id="rId18"/>
    <p:sldId id="344" r:id="rId19"/>
    <p:sldId id="352" r:id="rId20"/>
    <p:sldId id="361"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E8291-546C-44C1-A663-26AF6BF61F1F}" type="datetimeFigureOut">
              <a:rPr lang="en-GB" smtClean="0"/>
              <a:t>24/06/2026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D19C-33CC-45EE-AC92-6EF0DFC54D6A}" type="slidenum">
              <a:rPr lang="en-GB" smtClean="0"/>
              <a:t>‹#›</a:t>
            </a:fld>
            <a:endParaRPr lang="en-GB"/>
          </a:p>
        </p:txBody>
      </p:sp>
    </p:spTree>
    <p:extLst>
      <p:ext uri="{BB962C8B-B14F-4D97-AF65-F5344CB8AC3E}">
        <p14:creationId xmlns:p14="http://schemas.microsoft.com/office/powerpoint/2010/main" val="10170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262D1D-603E-45CE-8649-6F0DCD25EF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6B5D58-0A02-44F0-9F77-BC20ADEDA0B8}" type="slidenum">
              <a:rPr lang="en-US" altLang="en-US"/>
              <a:pPr/>
              <a:t>7</a:t>
            </a:fld>
            <a:endParaRPr lang="en-US" altLang="en-US"/>
          </a:p>
        </p:txBody>
      </p:sp>
      <p:sp>
        <p:nvSpPr>
          <p:cNvPr id="9219" name="Rectangle 2">
            <a:extLst>
              <a:ext uri="{FF2B5EF4-FFF2-40B4-BE49-F238E27FC236}">
                <a16:creationId xmlns:a16="http://schemas.microsoft.com/office/drawing/2014/main" id="{4CCE903E-179C-4D69-A2A2-046B8FA3598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07304B7-9939-4803-919A-53E0EB7D78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55F7CAF-377B-4D14-A88E-E2C28D66A6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FD2FCF-EC8B-4355-92A3-4228BFD94016}" type="slidenum">
              <a:rPr lang="en-GB" altLang="en-US" smtClean="0"/>
              <a:pPr/>
              <a:t>12</a:t>
            </a:fld>
            <a:endParaRPr lang="en-GB" altLang="en-US"/>
          </a:p>
        </p:txBody>
      </p:sp>
      <p:sp>
        <p:nvSpPr>
          <p:cNvPr id="14339" name="Rectangle 2">
            <a:extLst>
              <a:ext uri="{FF2B5EF4-FFF2-40B4-BE49-F238E27FC236}">
                <a16:creationId xmlns:a16="http://schemas.microsoft.com/office/drawing/2014/main" id="{47EF2911-E550-4D81-A62A-72B6E6D90B4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C27BF4E-AC28-4ECF-B8C2-EB898FEF50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AE72F1A-B768-4B8F-8A1B-F450936DFF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A0EC29-E16D-46EB-ACAF-4C110AA9C7F3}" type="slidenum">
              <a:rPr lang="en-GB" altLang="en-US" smtClean="0"/>
              <a:pPr/>
              <a:t>15</a:t>
            </a:fld>
            <a:endParaRPr lang="en-GB" altLang="en-US"/>
          </a:p>
        </p:txBody>
      </p:sp>
      <p:sp>
        <p:nvSpPr>
          <p:cNvPr id="22531" name="Rectangle 8">
            <a:extLst>
              <a:ext uri="{FF2B5EF4-FFF2-40B4-BE49-F238E27FC236}">
                <a16:creationId xmlns:a16="http://schemas.microsoft.com/office/drawing/2014/main" id="{804CDBC3-DDEF-4E8E-8389-13F2B7811E6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Boardworks GCSE Additional Science: Chemistry </a:t>
            </a:r>
          </a:p>
          <a:p>
            <a:r>
              <a:rPr lang="en-GB" altLang="en-US"/>
              <a:t>Ionic Bonding</a:t>
            </a:r>
          </a:p>
        </p:txBody>
      </p:sp>
      <p:sp>
        <p:nvSpPr>
          <p:cNvPr id="22532" name="Rectangle 2">
            <a:extLst>
              <a:ext uri="{FF2B5EF4-FFF2-40B4-BE49-F238E27FC236}">
                <a16:creationId xmlns:a16="http://schemas.microsoft.com/office/drawing/2014/main" id="{AF583D4D-F5EB-4382-B536-9C65EB108B2F}"/>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EAB069AC-7D19-461F-984F-6E34E0B0AB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Ionic compounds are crystals, solids that consists of a lattice of ions held together by the force of attraction between ions – electrostatic attraction.  Method of joining is an ionic bond to form an ionic compound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7C17D1A-D372-44B3-99CD-C52AAA2062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2AE047-A6E6-45A5-B8A7-DFD79B8DA6D2}" type="slidenum">
              <a:rPr lang="en-GB" altLang="en-US"/>
              <a:pPr/>
              <a:t>18</a:t>
            </a:fld>
            <a:endParaRPr lang="en-GB" altLang="en-US"/>
          </a:p>
        </p:txBody>
      </p:sp>
      <p:sp>
        <p:nvSpPr>
          <p:cNvPr id="24579" name="Rectangle 2">
            <a:extLst>
              <a:ext uri="{FF2B5EF4-FFF2-40B4-BE49-F238E27FC236}">
                <a16:creationId xmlns:a16="http://schemas.microsoft.com/office/drawing/2014/main" id="{DF9C3569-D74E-4F19-B8BA-A590AE3A9E4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2C2E12E-614F-4039-A498-0BE7FB6714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24/06/2026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24/06/2026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24/06/2026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24/06/2026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0"/>
            <a:ext cx="9144000" cy="2479675"/>
          </a:xfrm>
        </p:spPr>
        <p:txBody>
          <a:bodyPr/>
          <a:lstStyle/>
          <a:p>
            <a:r>
              <a:rPr lang="en-GB" dirty="0"/>
              <a:t>Bridge the Gap </a:t>
            </a:r>
          </a:p>
        </p:txBody>
      </p:sp>
      <p:sp>
        <p:nvSpPr>
          <p:cNvPr id="3" name="Subtitle 2"/>
          <p:cNvSpPr>
            <a:spLocks noGrp="1"/>
          </p:cNvSpPr>
          <p:nvPr>
            <p:ph type="subTitle" idx="1"/>
          </p:nvPr>
        </p:nvSpPr>
        <p:spPr>
          <a:xfrm>
            <a:off x="1433848" y="4561022"/>
            <a:ext cx="9144000" cy="1636936"/>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anose="030F0702030302020204" pitchFamily="66" charset="0"/>
              </a:rPr>
              <a:t>Task 1 - Atomic Structure &amp; Periodic Table </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a:latin typeface="Comic Sans MS" panose="030F0702030302020204" pitchFamily="66" charset="0"/>
              </a:rPr>
              <a:t>Write a definition for the terms </a:t>
            </a:r>
            <a:r>
              <a:rPr lang="en-GB" b="1" dirty="0">
                <a:latin typeface="Comic Sans MS" panose="030F0702030302020204" pitchFamily="66" charset="0"/>
              </a:rPr>
              <a:t>atomic number</a:t>
            </a:r>
            <a:r>
              <a:rPr lang="en-GB" dirty="0">
                <a:latin typeface="Comic Sans MS" panose="030F0702030302020204" pitchFamily="66" charset="0"/>
              </a:rPr>
              <a:t> and </a:t>
            </a:r>
            <a:r>
              <a:rPr lang="en-GB" b="1" dirty="0">
                <a:latin typeface="Comic Sans MS" panose="030F0702030302020204" pitchFamily="66" charset="0"/>
              </a:rPr>
              <a:t>mass number</a:t>
            </a:r>
            <a:r>
              <a:rPr lang="en-GB" dirty="0">
                <a:latin typeface="Comic Sans MS" panose="030F0702030302020204" pitchFamily="66" charset="0"/>
              </a:rPr>
              <a:t>. </a:t>
            </a:r>
          </a:p>
          <a:p>
            <a:pPr marL="514350" indent="-514350">
              <a:buFont typeface="+mj-lt"/>
              <a:buAutoNum type="arabicPeriod"/>
            </a:pPr>
            <a:r>
              <a:rPr lang="en-GB" dirty="0">
                <a:latin typeface="Comic Sans MS" panose="030F0702030302020204" pitchFamily="66" charset="0"/>
              </a:rPr>
              <a:t>Write down </a:t>
            </a:r>
            <a:r>
              <a:rPr lang="en-GB" b="1" dirty="0">
                <a:latin typeface="Comic Sans MS" panose="030F0702030302020204" pitchFamily="66" charset="0"/>
              </a:rPr>
              <a:t>full electronic configurations</a:t>
            </a:r>
            <a:r>
              <a:rPr lang="en-GB" dirty="0">
                <a:latin typeface="Comic Sans MS" panose="030F0702030302020204" pitchFamily="66" charset="0"/>
              </a:rPr>
              <a:t> for the first 20 elements.</a:t>
            </a:r>
          </a:p>
          <a:p>
            <a:pPr marL="514350" indent="-514350">
              <a:buFont typeface="+mj-lt"/>
              <a:buAutoNum type="arabicPeriod"/>
            </a:pPr>
            <a:r>
              <a:rPr lang="en-GB" dirty="0">
                <a:latin typeface="Comic Sans MS" panose="030F0702030302020204" pitchFamily="66" charset="0"/>
              </a:rPr>
              <a:t>Draw the electronic configuration of Lithium, Chlorine and Neon.</a:t>
            </a:r>
          </a:p>
          <a:p>
            <a:pPr marL="514350" indent="-514350">
              <a:buFont typeface="+mj-lt"/>
              <a:buAutoNum type="arabicPeriod"/>
            </a:pPr>
            <a:r>
              <a:rPr lang="en-GB" dirty="0">
                <a:latin typeface="Comic Sans MS" panose="030F0702030302020204" pitchFamily="66" charset="0"/>
              </a:rPr>
              <a:t>Relate the electronic configurations to the position of the element in the Periodic table in terms of group and period.</a:t>
            </a:r>
          </a:p>
          <a:p>
            <a:r>
              <a:rPr lang="en-GB" dirty="0">
                <a:latin typeface="Comic Sans MS" panose="030F0702030302020204" pitchFamily="66" charset="0"/>
              </a:rPr>
              <a:t>You will need to use a Periodic table to help you with this task </a:t>
            </a:r>
          </a:p>
          <a:p>
            <a:endParaRPr lang="en-GB" dirty="0">
              <a:latin typeface="Comic Sans MS" panose="030F0702030302020204" pitchFamily="66" charset="0"/>
            </a:endParaRPr>
          </a:p>
          <a:p>
            <a:pPr marL="0" indent="0">
              <a:buNone/>
            </a:pPr>
            <a:r>
              <a:rPr lang="en-GB" b="1" dirty="0">
                <a:solidFill>
                  <a:srgbClr val="FF0000"/>
                </a:solidFill>
                <a:latin typeface="Comic Sans MS" panose="030F0702030302020204" pitchFamily="66" charset="0"/>
              </a:rPr>
              <a:t>RESOURCES</a:t>
            </a:r>
          </a:p>
          <a:p>
            <a:pPr marL="0" indent="0">
              <a:buNone/>
            </a:pPr>
            <a:r>
              <a:rPr lang="en-GB" dirty="0">
                <a:latin typeface="Comic Sans MS" panose="030F0702030302020204" pitchFamily="66" charset="0"/>
                <a:hlinkClick r:id="rId2"/>
              </a:rPr>
              <a:t>https://www.chemguide.co.uk/</a:t>
            </a:r>
            <a:endParaRPr lang="en-GB" dirty="0">
              <a:latin typeface="Comic Sans MS" panose="030F0702030302020204" pitchFamily="66" charset="0"/>
            </a:endParaRPr>
          </a:p>
        </p:txBody>
      </p:sp>
    </p:spTree>
    <p:extLst>
      <p:ext uri="{BB962C8B-B14F-4D97-AF65-F5344CB8AC3E}">
        <p14:creationId xmlns:p14="http://schemas.microsoft.com/office/powerpoint/2010/main" val="29673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a:extLst>
              <a:ext uri="{FF2B5EF4-FFF2-40B4-BE49-F238E27FC236}">
                <a16:creationId xmlns:a16="http://schemas.microsoft.com/office/drawing/2014/main" id="{EEC69217-1212-4C3C-B927-C5818437E5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7760" y="3023895"/>
            <a:ext cx="4030471" cy="28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a:extLst>
              <a:ext uri="{FF2B5EF4-FFF2-40B4-BE49-F238E27FC236}">
                <a16:creationId xmlns:a16="http://schemas.microsoft.com/office/drawing/2014/main" id="{DBB0E761-1419-4555-814E-D78954634A38}"/>
              </a:ext>
            </a:extLst>
          </p:cNvPr>
          <p:cNvSpPr>
            <a:spLocks noGrp="1" noChangeArrowheads="1"/>
          </p:cNvSpPr>
          <p:nvPr>
            <p:ph type="title"/>
          </p:nvPr>
        </p:nvSpPr>
        <p:spPr>
          <a:xfrm>
            <a:off x="2640014" y="188913"/>
            <a:ext cx="7704137" cy="792162"/>
          </a:xfrm>
        </p:spPr>
        <p:txBody>
          <a:bodyPr/>
          <a:lstStyle/>
          <a:p>
            <a:r>
              <a:rPr lang="en-GB" altLang="en-US" u="sng">
                <a:latin typeface="Comic Sans MS" panose="030F0702030302020204" pitchFamily="66" charset="0"/>
              </a:rPr>
              <a:t>Covalent bonding</a:t>
            </a:r>
          </a:p>
        </p:txBody>
      </p:sp>
      <p:sp>
        <p:nvSpPr>
          <p:cNvPr id="8195" name="Content Placeholder 2">
            <a:extLst>
              <a:ext uri="{FF2B5EF4-FFF2-40B4-BE49-F238E27FC236}">
                <a16:creationId xmlns:a16="http://schemas.microsoft.com/office/drawing/2014/main" id="{12D03EF2-4400-4521-9108-414C826E662F}"/>
              </a:ext>
            </a:extLst>
          </p:cNvPr>
          <p:cNvSpPr>
            <a:spLocks noGrp="1" noChangeArrowheads="1"/>
          </p:cNvSpPr>
          <p:nvPr>
            <p:ph idx="1"/>
          </p:nvPr>
        </p:nvSpPr>
        <p:spPr>
          <a:xfrm>
            <a:off x="917197" y="981075"/>
            <a:ext cx="8822026" cy="5616575"/>
          </a:xfrm>
        </p:spPr>
        <p:txBody>
          <a:bodyPr/>
          <a:lstStyle/>
          <a:p>
            <a:pPr>
              <a:lnSpc>
                <a:spcPct val="150000"/>
              </a:lnSpc>
            </a:pPr>
            <a:r>
              <a:rPr lang="en-GB" altLang="en-US" b="1" dirty="0">
                <a:latin typeface="Comic Sans MS" panose="030F0702030302020204" pitchFamily="66" charset="0"/>
              </a:rPr>
              <a:t>2 or more </a:t>
            </a:r>
            <a:r>
              <a:rPr lang="en-GB" altLang="en-US" b="1" dirty="0">
                <a:solidFill>
                  <a:srgbClr val="FF0000"/>
                </a:solidFill>
                <a:latin typeface="Comic Sans MS" panose="030F0702030302020204" pitchFamily="66" charset="0"/>
              </a:rPr>
              <a:t>non-metal</a:t>
            </a:r>
            <a:r>
              <a:rPr lang="en-GB" altLang="en-US" b="1" dirty="0">
                <a:latin typeface="Comic Sans MS" panose="030F0702030302020204" pitchFamily="66" charset="0"/>
              </a:rPr>
              <a:t> atoms</a:t>
            </a:r>
          </a:p>
          <a:p>
            <a:pPr>
              <a:lnSpc>
                <a:spcPct val="150000"/>
              </a:lnSpc>
            </a:pPr>
            <a:r>
              <a:rPr lang="en-GB" altLang="en-US" b="1" dirty="0">
                <a:solidFill>
                  <a:srgbClr val="FF0000"/>
                </a:solidFill>
                <a:latin typeface="Comic Sans MS" panose="030F0702030302020204" pitchFamily="66" charset="0"/>
              </a:rPr>
              <a:t>Share electrons </a:t>
            </a:r>
            <a:r>
              <a:rPr lang="en-GB" altLang="en-US" b="1" dirty="0">
                <a:latin typeface="Comic Sans MS" panose="030F0702030302020204" pitchFamily="66" charset="0"/>
              </a:rPr>
              <a:t>to give each a full outer shell of electrons</a:t>
            </a:r>
          </a:p>
          <a:p>
            <a:pPr>
              <a:lnSpc>
                <a:spcPct val="150000"/>
              </a:lnSpc>
            </a:pPr>
            <a:endParaRPr lang="en-GB" altLang="en-US" b="1" dirty="0">
              <a:latin typeface="Comic Sans MS" panose="030F0702030302020204" pitchFamily="66" charset="0"/>
            </a:endParaRPr>
          </a:p>
          <a:p>
            <a:pPr>
              <a:lnSpc>
                <a:spcPct val="150000"/>
              </a:lnSpc>
            </a:pPr>
            <a:r>
              <a:rPr lang="en-GB" altLang="en-US" dirty="0">
                <a:latin typeface="Comic Sans MS" panose="030F0702030302020204" pitchFamily="66" charset="0"/>
              </a:rPr>
              <a:t>1 pair of shared electrons = a single bond</a:t>
            </a:r>
          </a:p>
          <a:p>
            <a:pPr>
              <a:lnSpc>
                <a:spcPct val="150000"/>
              </a:lnSpc>
            </a:pPr>
            <a:r>
              <a:rPr lang="en-GB" altLang="en-US" dirty="0">
                <a:latin typeface="Comic Sans MS" panose="030F0702030302020204" pitchFamily="66" charset="0"/>
              </a:rPr>
              <a:t>2 pairs = a double bond</a:t>
            </a:r>
          </a:p>
          <a:p>
            <a:pPr>
              <a:lnSpc>
                <a:spcPct val="150000"/>
              </a:lnSpc>
            </a:pPr>
            <a:r>
              <a:rPr lang="en-GB" altLang="en-US" dirty="0">
                <a:latin typeface="Comic Sans MS" panose="030F0702030302020204" pitchFamily="66" charset="0"/>
              </a:rPr>
              <a:t>3 pairs = a triple bond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E11AD24-5064-4C80-A081-13CC19C8FCE9}"/>
              </a:ext>
            </a:extLst>
          </p:cNvPr>
          <p:cNvSpPr>
            <a:spLocks noGrp="1" noChangeArrowheads="1"/>
          </p:cNvSpPr>
          <p:nvPr>
            <p:ph type="title"/>
          </p:nvPr>
        </p:nvSpPr>
        <p:spPr>
          <a:xfrm>
            <a:off x="2640014" y="188913"/>
            <a:ext cx="7704137" cy="863600"/>
          </a:xfrm>
        </p:spPr>
        <p:txBody>
          <a:bodyPr/>
          <a:lstStyle/>
          <a:p>
            <a:pPr eaLnBrk="1" hangingPunct="1"/>
            <a:r>
              <a:rPr lang="en-GB" altLang="en-US" dirty="0">
                <a:latin typeface="Comic Sans MS" panose="030F0702030302020204" pitchFamily="66" charset="0"/>
              </a:rPr>
              <a:t>Dot and cross diagrams</a:t>
            </a:r>
          </a:p>
        </p:txBody>
      </p:sp>
      <p:sp>
        <p:nvSpPr>
          <p:cNvPr id="19459" name="Text Box 3">
            <a:extLst>
              <a:ext uri="{FF2B5EF4-FFF2-40B4-BE49-F238E27FC236}">
                <a16:creationId xmlns:a16="http://schemas.microsoft.com/office/drawing/2014/main" id="{2EDB5661-C84D-4AF7-AB07-A1EBA153B5F2}"/>
              </a:ext>
            </a:extLst>
          </p:cNvPr>
          <p:cNvSpPr txBox="1">
            <a:spLocks noChangeArrowheads="1"/>
          </p:cNvSpPr>
          <p:nvPr/>
        </p:nvSpPr>
        <p:spPr bwMode="auto">
          <a:xfrm>
            <a:off x="4367213" y="981075"/>
            <a:ext cx="2990850" cy="368300"/>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t>Water, H</a:t>
            </a:r>
            <a:r>
              <a:rPr lang="en-GB" altLang="en-US" sz="1800" b="1" baseline="-25000"/>
              <a:t>2</a:t>
            </a:r>
            <a:r>
              <a:rPr lang="en-GB" altLang="en-US" sz="1800" b="1"/>
              <a:t>O:</a:t>
            </a:r>
          </a:p>
        </p:txBody>
      </p:sp>
      <p:sp>
        <p:nvSpPr>
          <p:cNvPr id="19492" name="Text Box 36">
            <a:extLst>
              <a:ext uri="{FF2B5EF4-FFF2-40B4-BE49-F238E27FC236}">
                <a16:creationId xmlns:a16="http://schemas.microsoft.com/office/drawing/2014/main" id="{5B4FEC2D-70C6-4E94-9585-DD147CB93CFB}"/>
              </a:ext>
            </a:extLst>
          </p:cNvPr>
          <p:cNvSpPr txBox="1">
            <a:spLocks noChangeArrowheads="1"/>
          </p:cNvSpPr>
          <p:nvPr/>
        </p:nvSpPr>
        <p:spPr bwMode="auto">
          <a:xfrm>
            <a:off x="4724400" y="4229100"/>
            <a:ext cx="2952750" cy="369888"/>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t>Oxygen, O</a:t>
            </a:r>
            <a:r>
              <a:rPr lang="en-GB" altLang="en-US" sz="1800" b="1" baseline="-25000"/>
              <a:t>2</a:t>
            </a:r>
            <a:r>
              <a:rPr lang="en-GB" altLang="en-US" sz="1800" b="1"/>
              <a:t>:</a:t>
            </a:r>
          </a:p>
        </p:txBody>
      </p:sp>
      <p:grpSp>
        <p:nvGrpSpPr>
          <p:cNvPr id="2" name="Group 166">
            <a:extLst>
              <a:ext uri="{FF2B5EF4-FFF2-40B4-BE49-F238E27FC236}">
                <a16:creationId xmlns:a16="http://schemas.microsoft.com/office/drawing/2014/main" id="{07212106-D495-4E2C-85D5-B15810AABA80}"/>
              </a:ext>
            </a:extLst>
          </p:cNvPr>
          <p:cNvGrpSpPr>
            <a:grpSpLocks/>
          </p:cNvGrpSpPr>
          <p:nvPr/>
        </p:nvGrpSpPr>
        <p:grpSpPr bwMode="auto">
          <a:xfrm>
            <a:off x="7246939" y="2228850"/>
            <a:ext cx="2581275" cy="1333500"/>
            <a:chOff x="677" y="1008"/>
            <a:chExt cx="1626" cy="840"/>
          </a:xfrm>
        </p:grpSpPr>
        <p:sp>
          <p:nvSpPr>
            <p:cNvPr id="13372" name="Oval 17">
              <a:extLst>
                <a:ext uri="{FF2B5EF4-FFF2-40B4-BE49-F238E27FC236}">
                  <a16:creationId xmlns:a16="http://schemas.microsoft.com/office/drawing/2014/main" id="{24B1A8A7-D6F3-403E-96B4-817E5632862A}"/>
                </a:ext>
              </a:extLst>
            </p:cNvPr>
            <p:cNvSpPr>
              <a:spLocks noChangeArrowheads="1"/>
            </p:cNvSpPr>
            <p:nvPr/>
          </p:nvSpPr>
          <p:spPr bwMode="auto">
            <a:xfrm>
              <a:off x="1116" y="1044"/>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3" name="Oval 5">
              <a:extLst>
                <a:ext uri="{FF2B5EF4-FFF2-40B4-BE49-F238E27FC236}">
                  <a16:creationId xmlns:a16="http://schemas.microsoft.com/office/drawing/2014/main" id="{29795886-A396-49C1-8162-AE17AFDF17A6}"/>
                </a:ext>
              </a:extLst>
            </p:cNvPr>
            <p:cNvSpPr>
              <a:spLocks noChangeArrowheads="1"/>
            </p:cNvSpPr>
            <p:nvPr/>
          </p:nvSpPr>
          <p:spPr bwMode="auto">
            <a:xfrm>
              <a:off x="677" y="1212"/>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4" name="Oval 11">
              <a:extLst>
                <a:ext uri="{FF2B5EF4-FFF2-40B4-BE49-F238E27FC236}">
                  <a16:creationId xmlns:a16="http://schemas.microsoft.com/office/drawing/2014/main" id="{2EA3B436-6326-4C15-9EDB-CBC348539198}"/>
                </a:ext>
              </a:extLst>
            </p:cNvPr>
            <p:cNvSpPr>
              <a:spLocks noChangeArrowheads="1"/>
            </p:cNvSpPr>
            <p:nvPr/>
          </p:nvSpPr>
          <p:spPr bwMode="auto">
            <a:xfrm>
              <a:off x="1077" y="1302"/>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5" name="Oval 14">
              <a:extLst>
                <a:ext uri="{FF2B5EF4-FFF2-40B4-BE49-F238E27FC236}">
                  <a16:creationId xmlns:a16="http://schemas.microsoft.com/office/drawing/2014/main" id="{F64DFDB7-D992-4371-97E4-A4910D6084ED}"/>
                </a:ext>
              </a:extLst>
            </p:cNvPr>
            <p:cNvSpPr>
              <a:spLocks noChangeArrowheads="1"/>
            </p:cNvSpPr>
            <p:nvPr/>
          </p:nvSpPr>
          <p:spPr bwMode="auto">
            <a:xfrm flipH="1">
              <a:off x="1823" y="1212"/>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6" name="Oval 16">
              <a:extLst>
                <a:ext uri="{FF2B5EF4-FFF2-40B4-BE49-F238E27FC236}">
                  <a16:creationId xmlns:a16="http://schemas.microsoft.com/office/drawing/2014/main" id="{BFD81512-0351-4D92-A2E2-D4B5DE176279}"/>
                </a:ext>
              </a:extLst>
            </p:cNvPr>
            <p:cNvSpPr>
              <a:spLocks noChangeArrowheads="1"/>
            </p:cNvSpPr>
            <p:nvPr/>
          </p:nvSpPr>
          <p:spPr bwMode="auto">
            <a:xfrm flipH="1">
              <a:off x="1817" y="1302"/>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7" name="Text Box 32">
              <a:extLst>
                <a:ext uri="{FF2B5EF4-FFF2-40B4-BE49-F238E27FC236}">
                  <a16:creationId xmlns:a16="http://schemas.microsoft.com/office/drawing/2014/main" id="{44C1FFBB-A3E5-4396-AE22-19FCE5173A0F}"/>
                </a:ext>
              </a:extLst>
            </p:cNvPr>
            <p:cNvSpPr txBox="1">
              <a:spLocks noChangeArrowheads="1"/>
            </p:cNvSpPr>
            <p:nvPr/>
          </p:nvSpPr>
          <p:spPr bwMode="auto">
            <a:xfrm>
              <a:off x="1296" y="1296"/>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78" name="Text Box 33">
              <a:extLst>
                <a:ext uri="{FF2B5EF4-FFF2-40B4-BE49-F238E27FC236}">
                  <a16:creationId xmlns:a16="http://schemas.microsoft.com/office/drawing/2014/main" id="{53C077FB-E91F-46C3-A04F-4C4FA29A7842}"/>
                </a:ext>
              </a:extLst>
            </p:cNvPr>
            <p:cNvSpPr txBox="1">
              <a:spLocks noChangeArrowheads="1"/>
            </p:cNvSpPr>
            <p:nvPr/>
          </p:nvSpPr>
          <p:spPr bwMode="auto">
            <a:xfrm>
              <a:off x="732" y="1296"/>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sp>
          <p:nvSpPr>
            <p:cNvPr id="13379" name="Text Box 34">
              <a:extLst>
                <a:ext uri="{FF2B5EF4-FFF2-40B4-BE49-F238E27FC236}">
                  <a16:creationId xmlns:a16="http://schemas.microsoft.com/office/drawing/2014/main" id="{52092F31-FB9E-4725-9EE6-67D054868EF1}"/>
                </a:ext>
              </a:extLst>
            </p:cNvPr>
            <p:cNvSpPr txBox="1">
              <a:spLocks noChangeArrowheads="1"/>
            </p:cNvSpPr>
            <p:nvPr/>
          </p:nvSpPr>
          <p:spPr bwMode="auto">
            <a:xfrm>
              <a:off x="1896" y="1320"/>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sp>
          <p:nvSpPr>
            <p:cNvPr id="13380" name="AutoShape 144">
              <a:extLst>
                <a:ext uri="{FF2B5EF4-FFF2-40B4-BE49-F238E27FC236}">
                  <a16:creationId xmlns:a16="http://schemas.microsoft.com/office/drawing/2014/main" id="{5B53FD8D-2963-4B25-AACF-9DBA6A0F230B}"/>
                </a:ext>
              </a:extLst>
            </p:cNvPr>
            <p:cNvSpPr>
              <a:spLocks noChangeArrowheads="1"/>
            </p:cNvSpPr>
            <p:nvPr/>
          </p:nvSpPr>
          <p:spPr bwMode="auto">
            <a:xfrm rot="8100000">
              <a:off x="1344" y="102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1" name="AutoShape 145">
              <a:extLst>
                <a:ext uri="{FF2B5EF4-FFF2-40B4-BE49-F238E27FC236}">
                  <a16:creationId xmlns:a16="http://schemas.microsoft.com/office/drawing/2014/main" id="{B8ACC2CA-7344-4657-A82E-C4410824B57F}"/>
                </a:ext>
              </a:extLst>
            </p:cNvPr>
            <p:cNvSpPr>
              <a:spLocks noChangeArrowheads="1"/>
            </p:cNvSpPr>
            <p:nvPr/>
          </p:nvSpPr>
          <p:spPr bwMode="auto">
            <a:xfrm rot="8100000">
              <a:off x="1476" y="100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2" name="AutoShape 146">
              <a:extLst>
                <a:ext uri="{FF2B5EF4-FFF2-40B4-BE49-F238E27FC236}">
                  <a16:creationId xmlns:a16="http://schemas.microsoft.com/office/drawing/2014/main" id="{D448B0F0-E86C-4AF2-8955-D19E4CAB5EB5}"/>
                </a:ext>
              </a:extLst>
            </p:cNvPr>
            <p:cNvSpPr>
              <a:spLocks noChangeArrowheads="1"/>
            </p:cNvSpPr>
            <p:nvPr/>
          </p:nvSpPr>
          <p:spPr bwMode="auto">
            <a:xfrm rot="8100000">
              <a:off x="1068" y="14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3" name="AutoShape 147">
              <a:extLst>
                <a:ext uri="{FF2B5EF4-FFF2-40B4-BE49-F238E27FC236}">
                  <a16:creationId xmlns:a16="http://schemas.microsoft.com/office/drawing/2014/main" id="{283DEF0D-404F-4F21-9DA1-1F7668AF20EE}"/>
                </a:ext>
              </a:extLst>
            </p:cNvPr>
            <p:cNvSpPr>
              <a:spLocks noChangeArrowheads="1"/>
            </p:cNvSpPr>
            <p:nvPr/>
          </p:nvSpPr>
          <p:spPr bwMode="auto">
            <a:xfrm rot="8100000">
              <a:off x="1776" y="146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4" name="AutoShape 148">
              <a:extLst>
                <a:ext uri="{FF2B5EF4-FFF2-40B4-BE49-F238E27FC236}">
                  <a16:creationId xmlns:a16="http://schemas.microsoft.com/office/drawing/2014/main" id="{B8D69139-702A-4303-84A3-C2F4EACD0C14}"/>
                </a:ext>
              </a:extLst>
            </p:cNvPr>
            <p:cNvSpPr>
              <a:spLocks noChangeArrowheads="1"/>
            </p:cNvSpPr>
            <p:nvPr/>
          </p:nvSpPr>
          <p:spPr bwMode="auto">
            <a:xfrm rot="8100000">
              <a:off x="1320" y="17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85" name="AutoShape 149">
              <a:extLst>
                <a:ext uri="{FF2B5EF4-FFF2-40B4-BE49-F238E27FC236}">
                  <a16:creationId xmlns:a16="http://schemas.microsoft.com/office/drawing/2014/main" id="{A8CC4FA4-E510-4987-A8CC-E7E25FE9E862}"/>
                </a:ext>
              </a:extLst>
            </p:cNvPr>
            <p:cNvSpPr>
              <a:spLocks noChangeArrowheads="1"/>
            </p:cNvSpPr>
            <p:nvPr/>
          </p:nvSpPr>
          <p:spPr bwMode="auto">
            <a:xfrm rot="8100000">
              <a:off x="1524" y="17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3" name="Group 165">
            <a:extLst>
              <a:ext uri="{FF2B5EF4-FFF2-40B4-BE49-F238E27FC236}">
                <a16:creationId xmlns:a16="http://schemas.microsoft.com/office/drawing/2014/main" id="{76E97B32-A4B1-494D-9C8C-9E983AA78576}"/>
              </a:ext>
            </a:extLst>
          </p:cNvPr>
          <p:cNvGrpSpPr>
            <a:grpSpLocks/>
          </p:cNvGrpSpPr>
          <p:nvPr/>
        </p:nvGrpSpPr>
        <p:grpSpPr bwMode="auto">
          <a:xfrm>
            <a:off x="7296150" y="5048250"/>
            <a:ext cx="2457450" cy="1365250"/>
            <a:chOff x="3228" y="972"/>
            <a:chExt cx="1548" cy="860"/>
          </a:xfrm>
        </p:grpSpPr>
        <p:sp>
          <p:nvSpPr>
            <p:cNvPr id="13356" name="Oval 71">
              <a:extLst>
                <a:ext uri="{FF2B5EF4-FFF2-40B4-BE49-F238E27FC236}">
                  <a16:creationId xmlns:a16="http://schemas.microsoft.com/office/drawing/2014/main" id="{C5B10039-7842-4481-9F3D-BA4337D5AB84}"/>
                </a:ext>
              </a:extLst>
            </p:cNvPr>
            <p:cNvSpPr>
              <a:spLocks noChangeArrowheads="1"/>
            </p:cNvSpPr>
            <p:nvPr/>
          </p:nvSpPr>
          <p:spPr bwMode="auto">
            <a:xfrm>
              <a:off x="3228" y="1032"/>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7" name="Oval 73">
              <a:extLst>
                <a:ext uri="{FF2B5EF4-FFF2-40B4-BE49-F238E27FC236}">
                  <a16:creationId xmlns:a16="http://schemas.microsoft.com/office/drawing/2014/main" id="{2F269966-9760-44FD-A8FA-C883DCF16375}"/>
                </a:ext>
              </a:extLst>
            </p:cNvPr>
            <p:cNvSpPr>
              <a:spLocks noChangeArrowheads="1"/>
            </p:cNvSpPr>
            <p:nvPr/>
          </p:nvSpPr>
          <p:spPr bwMode="auto">
            <a:xfrm>
              <a:off x="3489" y="990"/>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8" name="Oval 74">
              <a:extLst>
                <a:ext uri="{FF2B5EF4-FFF2-40B4-BE49-F238E27FC236}">
                  <a16:creationId xmlns:a16="http://schemas.microsoft.com/office/drawing/2014/main" id="{23490AEA-E15A-4CB2-8AD1-CED78AAB01D8}"/>
                </a:ext>
              </a:extLst>
            </p:cNvPr>
            <p:cNvSpPr>
              <a:spLocks noChangeArrowheads="1"/>
            </p:cNvSpPr>
            <p:nvPr/>
          </p:nvSpPr>
          <p:spPr bwMode="auto">
            <a:xfrm>
              <a:off x="3357" y="1038"/>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9" name="Oval 76">
              <a:extLst>
                <a:ext uri="{FF2B5EF4-FFF2-40B4-BE49-F238E27FC236}">
                  <a16:creationId xmlns:a16="http://schemas.microsoft.com/office/drawing/2014/main" id="{6D3FA44E-08B8-4358-AF46-111FE1B4DB0E}"/>
                </a:ext>
              </a:extLst>
            </p:cNvPr>
            <p:cNvSpPr>
              <a:spLocks noChangeArrowheads="1"/>
            </p:cNvSpPr>
            <p:nvPr/>
          </p:nvSpPr>
          <p:spPr bwMode="auto">
            <a:xfrm>
              <a:off x="3345" y="168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0" name="Oval 77">
              <a:extLst>
                <a:ext uri="{FF2B5EF4-FFF2-40B4-BE49-F238E27FC236}">
                  <a16:creationId xmlns:a16="http://schemas.microsoft.com/office/drawing/2014/main" id="{EE118903-1B55-4AB6-8B06-FA26CFDDF347}"/>
                </a:ext>
              </a:extLst>
            </p:cNvPr>
            <p:cNvSpPr>
              <a:spLocks noChangeArrowheads="1"/>
            </p:cNvSpPr>
            <p:nvPr/>
          </p:nvSpPr>
          <p:spPr bwMode="auto">
            <a:xfrm>
              <a:off x="3453" y="174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1" name="Text Box 78">
              <a:extLst>
                <a:ext uri="{FF2B5EF4-FFF2-40B4-BE49-F238E27FC236}">
                  <a16:creationId xmlns:a16="http://schemas.microsoft.com/office/drawing/2014/main" id="{C16AA504-6678-4426-8C2B-ED1065B34A60}"/>
                </a:ext>
              </a:extLst>
            </p:cNvPr>
            <p:cNvSpPr txBox="1">
              <a:spLocks noChangeArrowheads="1"/>
            </p:cNvSpPr>
            <p:nvPr/>
          </p:nvSpPr>
          <p:spPr bwMode="auto">
            <a:xfrm>
              <a:off x="3408" y="1284"/>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62" name="Oval 62">
              <a:extLst>
                <a:ext uri="{FF2B5EF4-FFF2-40B4-BE49-F238E27FC236}">
                  <a16:creationId xmlns:a16="http://schemas.microsoft.com/office/drawing/2014/main" id="{A7684A35-4F22-4E20-BD1C-FFF580CF16EB}"/>
                </a:ext>
              </a:extLst>
            </p:cNvPr>
            <p:cNvSpPr>
              <a:spLocks noChangeArrowheads="1"/>
            </p:cNvSpPr>
            <p:nvPr/>
          </p:nvSpPr>
          <p:spPr bwMode="auto">
            <a:xfrm>
              <a:off x="3960" y="1008"/>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3" name="Text Box 69">
              <a:extLst>
                <a:ext uri="{FF2B5EF4-FFF2-40B4-BE49-F238E27FC236}">
                  <a16:creationId xmlns:a16="http://schemas.microsoft.com/office/drawing/2014/main" id="{409948C6-64E9-4328-B72F-DEC9859C6C92}"/>
                </a:ext>
              </a:extLst>
            </p:cNvPr>
            <p:cNvSpPr txBox="1">
              <a:spLocks noChangeArrowheads="1"/>
            </p:cNvSpPr>
            <p:nvPr/>
          </p:nvSpPr>
          <p:spPr bwMode="auto">
            <a:xfrm>
              <a:off x="4140" y="1260"/>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64" name="Oval 139">
              <a:extLst>
                <a:ext uri="{FF2B5EF4-FFF2-40B4-BE49-F238E27FC236}">
                  <a16:creationId xmlns:a16="http://schemas.microsoft.com/office/drawing/2014/main" id="{C4F201A4-6A96-455E-9309-243F409B254B}"/>
                </a:ext>
              </a:extLst>
            </p:cNvPr>
            <p:cNvSpPr>
              <a:spLocks noChangeArrowheads="1"/>
            </p:cNvSpPr>
            <p:nvPr/>
          </p:nvSpPr>
          <p:spPr bwMode="auto">
            <a:xfrm>
              <a:off x="3924" y="1332"/>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5" name="Oval 140">
              <a:extLst>
                <a:ext uri="{FF2B5EF4-FFF2-40B4-BE49-F238E27FC236}">
                  <a16:creationId xmlns:a16="http://schemas.microsoft.com/office/drawing/2014/main" id="{F33D5403-0EE2-4526-BA67-98A37B672B3B}"/>
                </a:ext>
              </a:extLst>
            </p:cNvPr>
            <p:cNvSpPr>
              <a:spLocks noChangeArrowheads="1"/>
            </p:cNvSpPr>
            <p:nvPr/>
          </p:nvSpPr>
          <p:spPr bwMode="auto">
            <a:xfrm>
              <a:off x="3945" y="150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6" name="AutoShape 143">
              <a:extLst>
                <a:ext uri="{FF2B5EF4-FFF2-40B4-BE49-F238E27FC236}">
                  <a16:creationId xmlns:a16="http://schemas.microsoft.com/office/drawing/2014/main" id="{4C03A0B7-AF91-491E-96FA-2F4FDC4183C0}"/>
                </a:ext>
              </a:extLst>
            </p:cNvPr>
            <p:cNvSpPr>
              <a:spLocks noChangeArrowheads="1"/>
            </p:cNvSpPr>
            <p:nvPr/>
          </p:nvSpPr>
          <p:spPr bwMode="auto">
            <a:xfrm rot="8100000">
              <a:off x="3924" y="140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7" name="AutoShape 150">
              <a:extLst>
                <a:ext uri="{FF2B5EF4-FFF2-40B4-BE49-F238E27FC236}">
                  <a16:creationId xmlns:a16="http://schemas.microsoft.com/office/drawing/2014/main" id="{C8738902-D1DE-4AD8-8C1D-780423E9040B}"/>
                </a:ext>
              </a:extLst>
            </p:cNvPr>
            <p:cNvSpPr>
              <a:spLocks noChangeArrowheads="1"/>
            </p:cNvSpPr>
            <p:nvPr/>
          </p:nvSpPr>
          <p:spPr bwMode="auto">
            <a:xfrm rot="8100000">
              <a:off x="3912" y="121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8" name="AutoShape 151">
              <a:extLst>
                <a:ext uri="{FF2B5EF4-FFF2-40B4-BE49-F238E27FC236}">
                  <a16:creationId xmlns:a16="http://schemas.microsoft.com/office/drawing/2014/main" id="{CAFEBD4A-15D1-4C20-A95E-9CDC99ADD8D8}"/>
                </a:ext>
              </a:extLst>
            </p:cNvPr>
            <p:cNvSpPr>
              <a:spLocks noChangeArrowheads="1"/>
            </p:cNvSpPr>
            <p:nvPr/>
          </p:nvSpPr>
          <p:spPr bwMode="auto">
            <a:xfrm rot="8100000">
              <a:off x="4200" y="97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69" name="AutoShape 152">
              <a:extLst>
                <a:ext uri="{FF2B5EF4-FFF2-40B4-BE49-F238E27FC236}">
                  <a16:creationId xmlns:a16="http://schemas.microsoft.com/office/drawing/2014/main" id="{4FCDE4C5-EE8F-47AC-B9D3-A23E61A09708}"/>
                </a:ext>
              </a:extLst>
            </p:cNvPr>
            <p:cNvSpPr>
              <a:spLocks noChangeArrowheads="1"/>
            </p:cNvSpPr>
            <p:nvPr/>
          </p:nvSpPr>
          <p:spPr bwMode="auto">
            <a:xfrm rot="8100000">
              <a:off x="4320" y="97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0" name="AutoShape 153">
              <a:extLst>
                <a:ext uri="{FF2B5EF4-FFF2-40B4-BE49-F238E27FC236}">
                  <a16:creationId xmlns:a16="http://schemas.microsoft.com/office/drawing/2014/main" id="{E83CDDEE-FCE2-4B35-B2F7-4ADD543DF34F}"/>
                </a:ext>
              </a:extLst>
            </p:cNvPr>
            <p:cNvSpPr>
              <a:spLocks noChangeArrowheads="1"/>
            </p:cNvSpPr>
            <p:nvPr/>
          </p:nvSpPr>
          <p:spPr bwMode="auto">
            <a:xfrm rot="8100000">
              <a:off x="4620" y="147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71" name="AutoShape 154">
              <a:extLst>
                <a:ext uri="{FF2B5EF4-FFF2-40B4-BE49-F238E27FC236}">
                  <a16:creationId xmlns:a16="http://schemas.microsoft.com/office/drawing/2014/main" id="{AC1E7CA0-A31D-42F9-A9DA-DCC9AD8812C3}"/>
                </a:ext>
              </a:extLst>
            </p:cNvPr>
            <p:cNvSpPr>
              <a:spLocks noChangeArrowheads="1"/>
            </p:cNvSpPr>
            <p:nvPr/>
          </p:nvSpPr>
          <p:spPr bwMode="auto">
            <a:xfrm rot="8100000">
              <a:off x="4656" y="135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4" name="Group 202">
            <a:extLst>
              <a:ext uri="{FF2B5EF4-FFF2-40B4-BE49-F238E27FC236}">
                <a16:creationId xmlns:a16="http://schemas.microsoft.com/office/drawing/2014/main" id="{36F857CA-BA54-4AA5-B402-07CF847296EE}"/>
              </a:ext>
            </a:extLst>
          </p:cNvPr>
          <p:cNvGrpSpPr>
            <a:grpSpLocks/>
          </p:cNvGrpSpPr>
          <p:nvPr/>
        </p:nvGrpSpPr>
        <p:grpSpPr bwMode="auto">
          <a:xfrm>
            <a:off x="2389189" y="2209800"/>
            <a:ext cx="771525" cy="762000"/>
            <a:chOff x="221" y="2016"/>
            <a:chExt cx="486" cy="480"/>
          </a:xfrm>
        </p:grpSpPr>
        <p:sp>
          <p:nvSpPr>
            <p:cNvPr id="13353" name="Oval 171">
              <a:extLst>
                <a:ext uri="{FF2B5EF4-FFF2-40B4-BE49-F238E27FC236}">
                  <a16:creationId xmlns:a16="http://schemas.microsoft.com/office/drawing/2014/main" id="{9986CF98-7E6A-4E59-AFB3-5B32C42680DA}"/>
                </a:ext>
              </a:extLst>
            </p:cNvPr>
            <p:cNvSpPr>
              <a:spLocks noChangeArrowheads="1"/>
            </p:cNvSpPr>
            <p:nvPr/>
          </p:nvSpPr>
          <p:spPr bwMode="auto">
            <a:xfrm>
              <a:off x="221" y="2016"/>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4" name="Oval 172">
              <a:extLst>
                <a:ext uri="{FF2B5EF4-FFF2-40B4-BE49-F238E27FC236}">
                  <a16:creationId xmlns:a16="http://schemas.microsoft.com/office/drawing/2014/main" id="{D3156EF2-E676-4244-87EF-B45E22CB0A5C}"/>
                </a:ext>
              </a:extLst>
            </p:cNvPr>
            <p:cNvSpPr>
              <a:spLocks noChangeArrowheads="1"/>
            </p:cNvSpPr>
            <p:nvPr/>
          </p:nvSpPr>
          <p:spPr bwMode="auto">
            <a:xfrm>
              <a:off x="621" y="2106"/>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5" name="Text Box 176">
              <a:extLst>
                <a:ext uri="{FF2B5EF4-FFF2-40B4-BE49-F238E27FC236}">
                  <a16:creationId xmlns:a16="http://schemas.microsoft.com/office/drawing/2014/main" id="{75E0E21A-FB94-4195-8AD9-2316D5A088B2}"/>
                </a:ext>
              </a:extLst>
            </p:cNvPr>
            <p:cNvSpPr txBox="1">
              <a:spLocks noChangeArrowheads="1"/>
            </p:cNvSpPr>
            <p:nvPr/>
          </p:nvSpPr>
          <p:spPr bwMode="auto">
            <a:xfrm>
              <a:off x="276" y="2100"/>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grpSp>
      <p:grpSp>
        <p:nvGrpSpPr>
          <p:cNvPr id="5" name="Group 201">
            <a:extLst>
              <a:ext uri="{FF2B5EF4-FFF2-40B4-BE49-F238E27FC236}">
                <a16:creationId xmlns:a16="http://schemas.microsoft.com/office/drawing/2014/main" id="{06C30175-A56C-4C69-A6A3-C5C5A4559E5A}"/>
              </a:ext>
            </a:extLst>
          </p:cNvPr>
          <p:cNvGrpSpPr>
            <a:grpSpLocks/>
          </p:cNvGrpSpPr>
          <p:nvPr/>
        </p:nvGrpSpPr>
        <p:grpSpPr bwMode="auto">
          <a:xfrm>
            <a:off x="2351089" y="3162300"/>
            <a:ext cx="771525" cy="762000"/>
            <a:chOff x="1949" y="1284"/>
            <a:chExt cx="486" cy="480"/>
          </a:xfrm>
        </p:grpSpPr>
        <p:sp>
          <p:nvSpPr>
            <p:cNvPr id="13350" name="Oval 173">
              <a:extLst>
                <a:ext uri="{FF2B5EF4-FFF2-40B4-BE49-F238E27FC236}">
                  <a16:creationId xmlns:a16="http://schemas.microsoft.com/office/drawing/2014/main" id="{4E6C6837-DCE8-4722-BB5B-DA36117F6F14}"/>
                </a:ext>
              </a:extLst>
            </p:cNvPr>
            <p:cNvSpPr>
              <a:spLocks noChangeArrowheads="1"/>
            </p:cNvSpPr>
            <p:nvPr/>
          </p:nvSpPr>
          <p:spPr bwMode="auto">
            <a:xfrm flipH="1">
              <a:off x="1955" y="1284"/>
              <a:ext cx="480" cy="48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1" name="Oval 174">
              <a:extLst>
                <a:ext uri="{FF2B5EF4-FFF2-40B4-BE49-F238E27FC236}">
                  <a16:creationId xmlns:a16="http://schemas.microsoft.com/office/drawing/2014/main" id="{3BEDDF6E-9B57-4380-9579-251BBD1D4092}"/>
                </a:ext>
              </a:extLst>
            </p:cNvPr>
            <p:cNvSpPr>
              <a:spLocks noChangeArrowheads="1"/>
            </p:cNvSpPr>
            <p:nvPr/>
          </p:nvSpPr>
          <p:spPr bwMode="auto">
            <a:xfrm flipH="1">
              <a:off x="1949" y="1374"/>
              <a:ext cx="86" cy="86"/>
            </a:xfrm>
            <a:prstGeom prst="ellipse">
              <a:avLst/>
            </a:prstGeom>
            <a:solidFill>
              <a:srgbClr val="3366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52" name="Text Box 177">
              <a:extLst>
                <a:ext uri="{FF2B5EF4-FFF2-40B4-BE49-F238E27FC236}">
                  <a16:creationId xmlns:a16="http://schemas.microsoft.com/office/drawing/2014/main" id="{0DDD5480-3657-44A9-BEE2-95D81043B6F6}"/>
                </a:ext>
              </a:extLst>
            </p:cNvPr>
            <p:cNvSpPr txBox="1">
              <a:spLocks noChangeArrowheads="1"/>
            </p:cNvSpPr>
            <p:nvPr/>
          </p:nvSpPr>
          <p:spPr bwMode="auto">
            <a:xfrm>
              <a:off x="2028" y="1392"/>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FF0000"/>
                  </a:solidFill>
                  <a:latin typeface="Arial" panose="020B0604020202020204" pitchFamily="34" charset="0"/>
                </a:rPr>
                <a:t>H</a:t>
              </a:r>
            </a:p>
          </p:txBody>
        </p:sp>
      </p:grpSp>
      <p:grpSp>
        <p:nvGrpSpPr>
          <p:cNvPr id="6" name="Group 203">
            <a:extLst>
              <a:ext uri="{FF2B5EF4-FFF2-40B4-BE49-F238E27FC236}">
                <a16:creationId xmlns:a16="http://schemas.microsoft.com/office/drawing/2014/main" id="{588875A6-51BA-4A9E-9744-7DEE8A7CD05B}"/>
              </a:ext>
            </a:extLst>
          </p:cNvPr>
          <p:cNvGrpSpPr>
            <a:grpSpLocks/>
          </p:cNvGrpSpPr>
          <p:nvPr/>
        </p:nvGrpSpPr>
        <p:grpSpPr bwMode="auto">
          <a:xfrm>
            <a:off x="3600450" y="2190750"/>
            <a:ext cx="1314450" cy="1333500"/>
            <a:chOff x="612" y="1080"/>
            <a:chExt cx="828" cy="840"/>
          </a:xfrm>
        </p:grpSpPr>
        <p:sp>
          <p:nvSpPr>
            <p:cNvPr id="13342" name="Oval 170">
              <a:extLst>
                <a:ext uri="{FF2B5EF4-FFF2-40B4-BE49-F238E27FC236}">
                  <a16:creationId xmlns:a16="http://schemas.microsoft.com/office/drawing/2014/main" id="{4F7061DC-69E3-4F76-9511-FB55E25A4D2A}"/>
                </a:ext>
              </a:extLst>
            </p:cNvPr>
            <p:cNvSpPr>
              <a:spLocks noChangeArrowheads="1"/>
            </p:cNvSpPr>
            <p:nvPr/>
          </p:nvSpPr>
          <p:spPr bwMode="auto">
            <a:xfrm>
              <a:off x="660" y="1116"/>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3" name="Text Box 175">
              <a:extLst>
                <a:ext uri="{FF2B5EF4-FFF2-40B4-BE49-F238E27FC236}">
                  <a16:creationId xmlns:a16="http://schemas.microsoft.com/office/drawing/2014/main" id="{C7956395-2AD7-4EE1-B83B-212CA324A16F}"/>
                </a:ext>
              </a:extLst>
            </p:cNvPr>
            <p:cNvSpPr txBox="1">
              <a:spLocks noChangeArrowheads="1"/>
            </p:cNvSpPr>
            <p:nvPr/>
          </p:nvSpPr>
          <p:spPr bwMode="auto">
            <a:xfrm>
              <a:off x="840" y="1368"/>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44" name="AutoShape 178">
              <a:extLst>
                <a:ext uri="{FF2B5EF4-FFF2-40B4-BE49-F238E27FC236}">
                  <a16:creationId xmlns:a16="http://schemas.microsoft.com/office/drawing/2014/main" id="{9577411D-087E-4647-A7CB-915BE31E74D1}"/>
                </a:ext>
              </a:extLst>
            </p:cNvPr>
            <p:cNvSpPr>
              <a:spLocks noChangeArrowheads="1"/>
            </p:cNvSpPr>
            <p:nvPr/>
          </p:nvSpPr>
          <p:spPr bwMode="auto">
            <a:xfrm rot="8100000">
              <a:off x="888" y="1092"/>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5" name="AutoShape 179">
              <a:extLst>
                <a:ext uri="{FF2B5EF4-FFF2-40B4-BE49-F238E27FC236}">
                  <a16:creationId xmlns:a16="http://schemas.microsoft.com/office/drawing/2014/main" id="{85E91B2E-7B84-49D5-B505-1A0F803D0283}"/>
                </a:ext>
              </a:extLst>
            </p:cNvPr>
            <p:cNvSpPr>
              <a:spLocks noChangeArrowheads="1"/>
            </p:cNvSpPr>
            <p:nvPr/>
          </p:nvSpPr>
          <p:spPr bwMode="auto">
            <a:xfrm rot="8100000">
              <a:off x="1020" y="108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6" name="AutoShape 180">
              <a:extLst>
                <a:ext uri="{FF2B5EF4-FFF2-40B4-BE49-F238E27FC236}">
                  <a16:creationId xmlns:a16="http://schemas.microsoft.com/office/drawing/2014/main" id="{82113DFE-C18D-4B6E-BECE-84C21639D942}"/>
                </a:ext>
              </a:extLst>
            </p:cNvPr>
            <p:cNvSpPr>
              <a:spLocks noChangeArrowheads="1"/>
            </p:cNvSpPr>
            <p:nvPr/>
          </p:nvSpPr>
          <p:spPr bwMode="auto">
            <a:xfrm rot="8100000">
              <a:off x="612" y="150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7" name="AutoShape 181">
              <a:extLst>
                <a:ext uri="{FF2B5EF4-FFF2-40B4-BE49-F238E27FC236}">
                  <a16:creationId xmlns:a16="http://schemas.microsoft.com/office/drawing/2014/main" id="{76675C20-F98D-4C10-9825-5A237A4BAD17}"/>
                </a:ext>
              </a:extLst>
            </p:cNvPr>
            <p:cNvSpPr>
              <a:spLocks noChangeArrowheads="1"/>
            </p:cNvSpPr>
            <p:nvPr/>
          </p:nvSpPr>
          <p:spPr bwMode="auto">
            <a:xfrm rot="8100000">
              <a:off x="1320" y="153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8" name="AutoShape 182">
              <a:extLst>
                <a:ext uri="{FF2B5EF4-FFF2-40B4-BE49-F238E27FC236}">
                  <a16:creationId xmlns:a16="http://schemas.microsoft.com/office/drawing/2014/main" id="{8AB1BAAD-7FFE-413A-A6A0-36E6D7081A54}"/>
                </a:ext>
              </a:extLst>
            </p:cNvPr>
            <p:cNvSpPr>
              <a:spLocks noChangeArrowheads="1"/>
            </p:cNvSpPr>
            <p:nvPr/>
          </p:nvSpPr>
          <p:spPr bwMode="auto">
            <a:xfrm rot="8100000">
              <a:off x="864" y="180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9" name="AutoShape 183">
              <a:extLst>
                <a:ext uri="{FF2B5EF4-FFF2-40B4-BE49-F238E27FC236}">
                  <a16:creationId xmlns:a16="http://schemas.microsoft.com/office/drawing/2014/main" id="{441E99A2-7968-4B8B-A112-F1D91EEC81EB}"/>
                </a:ext>
              </a:extLst>
            </p:cNvPr>
            <p:cNvSpPr>
              <a:spLocks noChangeArrowheads="1"/>
            </p:cNvSpPr>
            <p:nvPr/>
          </p:nvSpPr>
          <p:spPr bwMode="auto">
            <a:xfrm rot="8100000">
              <a:off x="1068" y="1800"/>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7" name="Group 206">
            <a:extLst>
              <a:ext uri="{FF2B5EF4-FFF2-40B4-BE49-F238E27FC236}">
                <a16:creationId xmlns:a16="http://schemas.microsoft.com/office/drawing/2014/main" id="{80F3E430-8AC7-415B-B7FF-40D868FF9D37}"/>
              </a:ext>
            </a:extLst>
          </p:cNvPr>
          <p:cNvGrpSpPr>
            <a:grpSpLocks/>
          </p:cNvGrpSpPr>
          <p:nvPr/>
        </p:nvGrpSpPr>
        <p:grpSpPr bwMode="auto">
          <a:xfrm>
            <a:off x="1905001" y="5076826"/>
            <a:ext cx="1255713" cy="1336675"/>
            <a:chOff x="420" y="3150"/>
            <a:chExt cx="791" cy="842"/>
          </a:xfrm>
        </p:grpSpPr>
        <p:sp>
          <p:nvSpPr>
            <p:cNvPr id="13334" name="Oval 185">
              <a:extLst>
                <a:ext uri="{FF2B5EF4-FFF2-40B4-BE49-F238E27FC236}">
                  <a16:creationId xmlns:a16="http://schemas.microsoft.com/office/drawing/2014/main" id="{8CE184D3-2220-44CB-AB58-FB5F1B3C9C92}"/>
                </a:ext>
              </a:extLst>
            </p:cNvPr>
            <p:cNvSpPr>
              <a:spLocks noChangeArrowheads="1"/>
            </p:cNvSpPr>
            <p:nvPr/>
          </p:nvSpPr>
          <p:spPr bwMode="auto">
            <a:xfrm>
              <a:off x="420" y="3192"/>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5" name="Oval 186">
              <a:extLst>
                <a:ext uri="{FF2B5EF4-FFF2-40B4-BE49-F238E27FC236}">
                  <a16:creationId xmlns:a16="http://schemas.microsoft.com/office/drawing/2014/main" id="{B1753744-E3DD-4756-87A9-CFA152920F3B}"/>
                </a:ext>
              </a:extLst>
            </p:cNvPr>
            <p:cNvSpPr>
              <a:spLocks noChangeArrowheads="1"/>
            </p:cNvSpPr>
            <p:nvPr/>
          </p:nvSpPr>
          <p:spPr bwMode="auto">
            <a:xfrm>
              <a:off x="681" y="3150"/>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6" name="Oval 187">
              <a:extLst>
                <a:ext uri="{FF2B5EF4-FFF2-40B4-BE49-F238E27FC236}">
                  <a16:creationId xmlns:a16="http://schemas.microsoft.com/office/drawing/2014/main" id="{A2788FCB-D7BF-4D98-B6ED-05D456E9CF32}"/>
                </a:ext>
              </a:extLst>
            </p:cNvPr>
            <p:cNvSpPr>
              <a:spLocks noChangeArrowheads="1"/>
            </p:cNvSpPr>
            <p:nvPr/>
          </p:nvSpPr>
          <p:spPr bwMode="auto">
            <a:xfrm>
              <a:off x="549" y="3198"/>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7" name="Oval 188">
              <a:extLst>
                <a:ext uri="{FF2B5EF4-FFF2-40B4-BE49-F238E27FC236}">
                  <a16:creationId xmlns:a16="http://schemas.microsoft.com/office/drawing/2014/main" id="{5C50EFB9-67D2-42C5-BF3C-8CCDCBD8D948}"/>
                </a:ext>
              </a:extLst>
            </p:cNvPr>
            <p:cNvSpPr>
              <a:spLocks noChangeArrowheads="1"/>
            </p:cNvSpPr>
            <p:nvPr/>
          </p:nvSpPr>
          <p:spPr bwMode="auto">
            <a:xfrm>
              <a:off x="537" y="384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8" name="Oval 189">
              <a:extLst>
                <a:ext uri="{FF2B5EF4-FFF2-40B4-BE49-F238E27FC236}">
                  <a16:creationId xmlns:a16="http://schemas.microsoft.com/office/drawing/2014/main" id="{F8957E90-C09F-4B7F-9470-CC0AA42CFCC3}"/>
                </a:ext>
              </a:extLst>
            </p:cNvPr>
            <p:cNvSpPr>
              <a:spLocks noChangeArrowheads="1"/>
            </p:cNvSpPr>
            <p:nvPr/>
          </p:nvSpPr>
          <p:spPr bwMode="auto">
            <a:xfrm>
              <a:off x="645" y="3906"/>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9" name="Text Box 190">
              <a:extLst>
                <a:ext uri="{FF2B5EF4-FFF2-40B4-BE49-F238E27FC236}">
                  <a16:creationId xmlns:a16="http://schemas.microsoft.com/office/drawing/2014/main" id="{3D4C8ACF-F58E-4ABA-AD28-522570B7F890}"/>
                </a:ext>
              </a:extLst>
            </p:cNvPr>
            <p:cNvSpPr txBox="1">
              <a:spLocks noChangeArrowheads="1"/>
            </p:cNvSpPr>
            <p:nvPr/>
          </p:nvSpPr>
          <p:spPr bwMode="auto">
            <a:xfrm>
              <a:off x="600" y="3444"/>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40" name="Oval 193">
              <a:extLst>
                <a:ext uri="{FF2B5EF4-FFF2-40B4-BE49-F238E27FC236}">
                  <a16:creationId xmlns:a16="http://schemas.microsoft.com/office/drawing/2014/main" id="{8C59808E-70E5-4A8D-9582-F8F36981B4CD}"/>
                </a:ext>
              </a:extLst>
            </p:cNvPr>
            <p:cNvSpPr>
              <a:spLocks noChangeArrowheads="1"/>
            </p:cNvSpPr>
            <p:nvPr/>
          </p:nvSpPr>
          <p:spPr bwMode="auto">
            <a:xfrm>
              <a:off x="1104" y="3372"/>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41" name="Oval 194">
              <a:extLst>
                <a:ext uri="{FF2B5EF4-FFF2-40B4-BE49-F238E27FC236}">
                  <a16:creationId xmlns:a16="http://schemas.microsoft.com/office/drawing/2014/main" id="{DC445C4F-D012-47D1-A617-E28D2541486F}"/>
                </a:ext>
              </a:extLst>
            </p:cNvPr>
            <p:cNvSpPr>
              <a:spLocks noChangeArrowheads="1"/>
            </p:cNvSpPr>
            <p:nvPr/>
          </p:nvSpPr>
          <p:spPr bwMode="auto">
            <a:xfrm>
              <a:off x="1125" y="3522"/>
              <a:ext cx="86" cy="86"/>
            </a:xfrm>
            <a:prstGeom prst="ellipse">
              <a:avLst/>
            </a:prstGeom>
            <a:solidFill>
              <a:srgbClr val="00FF99"/>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8" name="Group 207">
            <a:extLst>
              <a:ext uri="{FF2B5EF4-FFF2-40B4-BE49-F238E27FC236}">
                <a16:creationId xmlns:a16="http://schemas.microsoft.com/office/drawing/2014/main" id="{7F83579B-05DA-4420-BE8F-C482D7180A88}"/>
              </a:ext>
            </a:extLst>
          </p:cNvPr>
          <p:cNvGrpSpPr>
            <a:grpSpLocks/>
          </p:cNvGrpSpPr>
          <p:nvPr/>
        </p:nvGrpSpPr>
        <p:grpSpPr bwMode="auto">
          <a:xfrm>
            <a:off x="3581400" y="5048250"/>
            <a:ext cx="1371600" cy="1257300"/>
            <a:chOff x="1248" y="3144"/>
            <a:chExt cx="864" cy="792"/>
          </a:xfrm>
        </p:grpSpPr>
        <p:sp>
          <p:nvSpPr>
            <p:cNvPr id="13326" name="Oval 191">
              <a:extLst>
                <a:ext uri="{FF2B5EF4-FFF2-40B4-BE49-F238E27FC236}">
                  <a16:creationId xmlns:a16="http://schemas.microsoft.com/office/drawing/2014/main" id="{A2DCFB82-7C1E-4522-A101-8EE64CCF17E0}"/>
                </a:ext>
              </a:extLst>
            </p:cNvPr>
            <p:cNvSpPr>
              <a:spLocks noChangeArrowheads="1"/>
            </p:cNvSpPr>
            <p:nvPr/>
          </p:nvSpPr>
          <p:spPr bwMode="auto">
            <a:xfrm>
              <a:off x="1296" y="3180"/>
              <a:ext cx="756" cy="75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27" name="Text Box 192">
              <a:extLst>
                <a:ext uri="{FF2B5EF4-FFF2-40B4-BE49-F238E27FC236}">
                  <a16:creationId xmlns:a16="http://schemas.microsoft.com/office/drawing/2014/main" id="{3BBF7635-62E9-43DB-A317-10C843D50EFD}"/>
                </a:ext>
              </a:extLst>
            </p:cNvPr>
            <p:cNvSpPr txBox="1">
              <a:spLocks noChangeArrowheads="1"/>
            </p:cNvSpPr>
            <p:nvPr/>
          </p:nvSpPr>
          <p:spPr bwMode="auto">
            <a:xfrm>
              <a:off x="1476" y="3432"/>
              <a:ext cx="3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b="1">
                  <a:solidFill>
                    <a:srgbClr val="00B050"/>
                  </a:solidFill>
                  <a:latin typeface="Arial" panose="020B0604020202020204" pitchFamily="34" charset="0"/>
                </a:rPr>
                <a:t>O</a:t>
              </a:r>
            </a:p>
          </p:txBody>
        </p:sp>
        <p:sp>
          <p:nvSpPr>
            <p:cNvPr id="13328" name="AutoShape 195">
              <a:extLst>
                <a:ext uri="{FF2B5EF4-FFF2-40B4-BE49-F238E27FC236}">
                  <a16:creationId xmlns:a16="http://schemas.microsoft.com/office/drawing/2014/main" id="{C5B144A5-5FE2-44F2-AC1E-1C3A6B05F3B8}"/>
                </a:ext>
              </a:extLst>
            </p:cNvPr>
            <p:cNvSpPr>
              <a:spLocks noChangeArrowheads="1"/>
            </p:cNvSpPr>
            <p:nvPr/>
          </p:nvSpPr>
          <p:spPr bwMode="auto">
            <a:xfrm rot="8100000">
              <a:off x="1260" y="3576"/>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29" name="AutoShape 196">
              <a:extLst>
                <a:ext uri="{FF2B5EF4-FFF2-40B4-BE49-F238E27FC236}">
                  <a16:creationId xmlns:a16="http://schemas.microsoft.com/office/drawing/2014/main" id="{22097117-2195-4749-B267-E2ECB3BA136D}"/>
                </a:ext>
              </a:extLst>
            </p:cNvPr>
            <p:cNvSpPr>
              <a:spLocks noChangeArrowheads="1"/>
            </p:cNvSpPr>
            <p:nvPr/>
          </p:nvSpPr>
          <p:spPr bwMode="auto">
            <a:xfrm rot="8100000">
              <a:off x="1248" y="338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0" name="AutoShape 197">
              <a:extLst>
                <a:ext uri="{FF2B5EF4-FFF2-40B4-BE49-F238E27FC236}">
                  <a16:creationId xmlns:a16="http://schemas.microsoft.com/office/drawing/2014/main" id="{553CE04F-74F6-42C4-9005-26A0D5B8E973}"/>
                </a:ext>
              </a:extLst>
            </p:cNvPr>
            <p:cNvSpPr>
              <a:spLocks noChangeArrowheads="1"/>
            </p:cNvSpPr>
            <p:nvPr/>
          </p:nvSpPr>
          <p:spPr bwMode="auto">
            <a:xfrm rot="8100000">
              <a:off x="1536" y="314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1" name="AutoShape 198">
              <a:extLst>
                <a:ext uri="{FF2B5EF4-FFF2-40B4-BE49-F238E27FC236}">
                  <a16:creationId xmlns:a16="http://schemas.microsoft.com/office/drawing/2014/main" id="{91884A6E-2C4D-4FB4-99FE-3FFAB890FAF9}"/>
                </a:ext>
              </a:extLst>
            </p:cNvPr>
            <p:cNvSpPr>
              <a:spLocks noChangeArrowheads="1"/>
            </p:cNvSpPr>
            <p:nvPr/>
          </p:nvSpPr>
          <p:spPr bwMode="auto">
            <a:xfrm rot="8100000">
              <a:off x="1656" y="3144"/>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2" name="AutoShape 199">
              <a:extLst>
                <a:ext uri="{FF2B5EF4-FFF2-40B4-BE49-F238E27FC236}">
                  <a16:creationId xmlns:a16="http://schemas.microsoft.com/office/drawing/2014/main" id="{89066154-20DD-48C8-9B43-45DDE43D620C}"/>
                </a:ext>
              </a:extLst>
            </p:cNvPr>
            <p:cNvSpPr>
              <a:spLocks noChangeArrowheads="1"/>
            </p:cNvSpPr>
            <p:nvPr/>
          </p:nvSpPr>
          <p:spPr bwMode="auto">
            <a:xfrm rot="8100000">
              <a:off x="1956" y="364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333" name="AutoShape 200">
              <a:extLst>
                <a:ext uri="{FF2B5EF4-FFF2-40B4-BE49-F238E27FC236}">
                  <a16:creationId xmlns:a16="http://schemas.microsoft.com/office/drawing/2014/main" id="{DFC93BED-9D5C-454C-83A8-0D7DA1B566A1}"/>
                </a:ext>
              </a:extLst>
            </p:cNvPr>
            <p:cNvSpPr>
              <a:spLocks noChangeArrowheads="1"/>
            </p:cNvSpPr>
            <p:nvPr/>
          </p:nvSpPr>
          <p:spPr bwMode="auto">
            <a:xfrm rot="8100000">
              <a:off x="1992" y="3528"/>
              <a:ext cx="120" cy="120"/>
            </a:xfrm>
            <a:prstGeom prst="plus">
              <a:avLst>
                <a:gd name="adj" fmla="val 35000"/>
              </a:avLst>
            </a:prstGeom>
            <a:solidFill>
              <a:srgbClr val="99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19660" name="Text Box 204">
            <a:extLst>
              <a:ext uri="{FF2B5EF4-FFF2-40B4-BE49-F238E27FC236}">
                <a16:creationId xmlns:a16="http://schemas.microsoft.com/office/drawing/2014/main" id="{C7C90513-7915-40EE-BF18-8055F44077FC}"/>
              </a:ext>
            </a:extLst>
          </p:cNvPr>
          <p:cNvSpPr txBox="1">
            <a:spLocks noChangeArrowheads="1"/>
          </p:cNvSpPr>
          <p:nvPr/>
        </p:nvSpPr>
        <p:spPr bwMode="auto">
          <a:xfrm>
            <a:off x="1524000" y="1390651"/>
            <a:ext cx="3829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i="1"/>
              <a:t>Step 1: Draw the atoms with their outer shell:</a:t>
            </a:r>
          </a:p>
        </p:txBody>
      </p:sp>
      <p:sp>
        <p:nvSpPr>
          <p:cNvPr id="19661" name="Text Box 205">
            <a:extLst>
              <a:ext uri="{FF2B5EF4-FFF2-40B4-BE49-F238E27FC236}">
                <a16:creationId xmlns:a16="http://schemas.microsoft.com/office/drawing/2014/main" id="{D1B326C2-00B5-4913-AABE-61C5ED1C1618}"/>
              </a:ext>
            </a:extLst>
          </p:cNvPr>
          <p:cNvSpPr txBox="1">
            <a:spLocks noChangeArrowheads="1"/>
          </p:cNvSpPr>
          <p:nvPr/>
        </p:nvSpPr>
        <p:spPr bwMode="auto">
          <a:xfrm>
            <a:off x="6096000" y="1390651"/>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i="1"/>
              <a:t>Step 2: Put the atoms together and check they all have a full outer shell: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0"/>
                                        </p:tgtEl>
                                        <p:attrNameLst>
                                          <p:attrName>style.visibility</p:attrName>
                                        </p:attrNameLst>
                                      </p:cBhvr>
                                      <p:to>
                                        <p:strVal val="visible"/>
                                      </p:to>
                                    </p:set>
                                    <p:animEffect transition="in" filter="wipe(left)">
                                      <p:cBhvr>
                                        <p:cTn id="12" dur="500"/>
                                        <p:tgtEl>
                                          <p:spTgt spid="19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661"/>
                                        </p:tgtEl>
                                        <p:attrNameLst>
                                          <p:attrName>style.visibility</p:attrName>
                                        </p:attrNameLst>
                                      </p:cBhvr>
                                      <p:to>
                                        <p:strVal val="visible"/>
                                      </p:to>
                                    </p:set>
                                    <p:animEffect transition="in" filter="wipe(left)">
                                      <p:cBhvr>
                                        <p:cTn id="35" dur="500"/>
                                        <p:tgtEl>
                                          <p:spTgt spid="196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492"/>
                                        </p:tgtEl>
                                        <p:attrNameLst>
                                          <p:attrName>style.visibility</p:attrName>
                                        </p:attrNameLst>
                                      </p:cBhvr>
                                      <p:to>
                                        <p:strVal val="visible"/>
                                      </p:to>
                                    </p:set>
                                    <p:animEffect transition="in" filter="wipe(left)">
                                      <p:cBhvr>
                                        <p:cTn id="45" dur="500"/>
                                        <p:tgtEl>
                                          <p:spTgt spid="1949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92" grpId="0" animBg="1" autoUpdateAnimBg="0"/>
      <p:bldP spid="19660" grpId="0" autoUpdateAnimBg="0"/>
      <p:bldP spid="196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70E3056-EF24-4B40-85A5-14B53E629CE2}"/>
              </a:ext>
            </a:extLst>
          </p:cNvPr>
          <p:cNvSpPr>
            <a:spLocks noGrp="1" noChangeArrowheads="1"/>
          </p:cNvSpPr>
          <p:nvPr>
            <p:ph type="title"/>
          </p:nvPr>
        </p:nvSpPr>
        <p:spPr>
          <a:xfrm>
            <a:off x="2424113" y="188913"/>
            <a:ext cx="8064500" cy="1727919"/>
          </a:xfrm>
        </p:spPr>
        <p:txBody>
          <a:bodyPr>
            <a:normAutofit fontScale="90000"/>
          </a:bodyPr>
          <a:lstStyle/>
          <a:p>
            <a:r>
              <a:rPr lang="en-GB" altLang="en-US" b="1" dirty="0">
                <a:latin typeface="Comic Sans MS" panose="030F0702030302020204" pitchFamily="66" charset="0"/>
              </a:rPr>
              <a:t>Drawing dot and cross diagrams: </a:t>
            </a:r>
            <a:br>
              <a:rPr lang="en-GB" altLang="en-US" b="1" dirty="0">
                <a:latin typeface="Comic Sans MS" panose="030F0702030302020204" pitchFamily="66" charset="0"/>
              </a:rPr>
            </a:br>
            <a:endParaRPr lang="en-GB" altLang="en-US" b="1" dirty="0">
              <a:latin typeface="Comic Sans MS" panose="030F0702030302020204" pitchFamily="66" charset="0"/>
            </a:endParaRPr>
          </a:p>
        </p:txBody>
      </p:sp>
      <p:sp>
        <p:nvSpPr>
          <p:cNvPr id="15363" name="Content Placeholder 2">
            <a:extLst>
              <a:ext uri="{FF2B5EF4-FFF2-40B4-BE49-F238E27FC236}">
                <a16:creationId xmlns:a16="http://schemas.microsoft.com/office/drawing/2014/main" id="{F078AA4C-7153-4A92-B8F0-41B49EB40D88}"/>
              </a:ext>
            </a:extLst>
          </p:cNvPr>
          <p:cNvSpPr>
            <a:spLocks noGrp="1" noChangeArrowheads="1"/>
          </p:cNvSpPr>
          <p:nvPr>
            <p:ph idx="1"/>
          </p:nvPr>
        </p:nvSpPr>
        <p:spPr>
          <a:xfrm>
            <a:off x="1635853" y="1367407"/>
            <a:ext cx="8708298" cy="5374708"/>
          </a:xfrm>
        </p:spPr>
        <p:txBody>
          <a:bodyPr/>
          <a:lstStyle/>
          <a:p>
            <a:r>
              <a:rPr lang="en-GB" altLang="en-US" sz="3600" dirty="0">
                <a:solidFill>
                  <a:srgbClr val="FF6600"/>
                </a:solidFill>
                <a:latin typeface="Comic Sans MS" panose="030F0702030302020204" pitchFamily="66" charset="0"/>
              </a:rPr>
              <a:t>H</a:t>
            </a:r>
            <a:r>
              <a:rPr lang="en-GB" altLang="en-US" sz="3600" baseline="-25000" dirty="0">
                <a:solidFill>
                  <a:srgbClr val="FF6600"/>
                </a:solidFill>
                <a:latin typeface="Comic Sans MS" panose="030F0702030302020204" pitchFamily="66" charset="0"/>
              </a:rPr>
              <a:t>2</a:t>
            </a:r>
          </a:p>
          <a:p>
            <a:r>
              <a:rPr lang="en-GB" altLang="en-US" sz="3600" dirty="0">
                <a:solidFill>
                  <a:srgbClr val="FF6600"/>
                </a:solidFill>
                <a:latin typeface="Comic Sans MS" panose="030F0702030302020204" pitchFamily="66" charset="0"/>
              </a:rPr>
              <a:t>Cl</a:t>
            </a:r>
            <a:r>
              <a:rPr lang="en-GB" altLang="en-US" sz="3600" baseline="-25000" dirty="0">
                <a:solidFill>
                  <a:srgbClr val="FF6600"/>
                </a:solidFill>
                <a:latin typeface="Comic Sans MS" panose="030F0702030302020204" pitchFamily="66" charset="0"/>
              </a:rPr>
              <a:t>2</a:t>
            </a:r>
          </a:p>
          <a:p>
            <a:r>
              <a:rPr lang="en-GB" altLang="en-US" sz="3600" dirty="0">
                <a:solidFill>
                  <a:srgbClr val="FF6600"/>
                </a:solidFill>
                <a:latin typeface="Comic Sans MS" panose="030F0702030302020204" pitchFamily="66" charset="0"/>
              </a:rPr>
              <a:t>HCl</a:t>
            </a:r>
          </a:p>
          <a:p>
            <a:r>
              <a:rPr lang="en-GB" altLang="en-US" sz="3600" dirty="0">
                <a:solidFill>
                  <a:srgbClr val="00CC00"/>
                </a:solidFill>
                <a:latin typeface="Comic Sans MS" panose="030F0702030302020204" pitchFamily="66" charset="0"/>
              </a:rPr>
              <a:t>O</a:t>
            </a:r>
            <a:r>
              <a:rPr lang="en-GB" altLang="en-US" sz="3600" baseline="-25000" dirty="0">
                <a:solidFill>
                  <a:srgbClr val="00CC00"/>
                </a:solidFill>
                <a:latin typeface="Comic Sans MS" panose="030F0702030302020204" pitchFamily="66" charset="0"/>
              </a:rPr>
              <a:t>2</a:t>
            </a:r>
          </a:p>
          <a:p>
            <a:r>
              <a:rPr lang="en-GB" altLang="en-US" sz="3600" dirty="0">
                <a:solidFill>
                  <a:srgbClr val="00CC00"/>
                </a:solidFill>
                <a:latin typeface="Comic Sans MS" panose="030F0702030302020204" pitchFamily="66" charset="0"/>
              </a:rPr>
              <a:t>N</a:t>
            </a:r>
            <a:r>
              <a:rPr lang="en-GB" altLang="en-US" sz="3600" baseline="-25000" dirty="0">
                <a:solidFill>
                  <a:srgbClr val="00CC00"/>
                </a:solidFill>
                <a:latin typeface="Comic Sans MS" panose="030F0702030302020204" pitchFamily="66" charset="0"/>
              </a:rPr>
              <a:t>2</a:t>
            </a:r>
          </a:p>
          <a:p>
            <a:r>
              <a:rPr lang="en-GB" altLang="en-US" sz="3600" dirty="0">
                <a:solidFill>
                  <a:srgbClr val="00CC00"/>
                </a:solidFill>
                <a:latin typeface="Comic Sans MS" panose="030F0702030302020204" pitchFamily="66" charset="0"/>
              </a:rPr>
              <a:t>H</a:t>
            </a:r>
            <a:r>
              <a:rPr lang="en-GB" altLang="en-US" sz="3600" baseline="-25000" dirty="0">
                <a:solidFill>
                  <a:srgbClr val="00CC00"/>
                </a:solidFill>
                <a:latin typeface="Comic Sans MS" panose="030F0702030302020204" pitchFamily="66" charset="0"/>
              </a:rPr>
              <a:t>2</a:t>
            </a:r>
            <a:r>
              <a:rPr lang="en-GB" altLang="en-US" sz="3600" dirty="0">
                <a:solidFill>
                  <a:srgbClr val="00CC00"/>
                </a:solidFill>
                <a:latin typeface="Comic Sans MS" panose="030F0702030302020204" pitchFamily="66" charset="0"/>
              </a:rPr>
              <a:t>O</a:t>
            </a:r>
          </a:p>
          <a:p>
            <a:r>
              <a:rPr lang="en-GB" altLang="en-US" sz="3600" dirty="0">
                <a:solidFill>
                  <a:srgbClr val="00CC00"/>
                </a:solidFill>
                <a:latin typeface="Comic Sans MS" panose="030F0702030302020204" pitchFamily="66" charset="0"/>
              </a:rPr>
              <a:t>NH</a:t>
            </a:r>
            <a:r>
              <a:rPr lang="en-GB" altLang="en-US" sz="3600" baseline="-25000" dirty="0">
                <a:solidFill>
                  <a:srgbClr val="00CC00"/>
                </a:solidFill>
                <a:latin typeface="Comic Sans MS" panose="030F0702030302020204" pitchFamily="66" charset="0"/>
              </a:rPr>
              <a:t>3</a:t>
            </a:r>
          </a:p>
          <a:p>
            <a:r>
              <a:rPr lang="en-GB" altLang="en-US" sz="3600" dirty="0">
                <a:solidFill>
                  <a:srgbClr val="00CC00"/>
                </a:solidFill>
                <a:latin typeface="Comic Sans MS" panose="030F0702030302020204" pitchFamily="66" charset="0"/>
              </a:rPr>
              <a:t>CH</a:t>
            </a:r>
            <a:r>
              <a:rPr lang="en-GB" altLang="en-US" sz="3600" baseline="-25000" dirty="0">
                <a:solidFill>
                  <a:srgbClr val="00CC00"/>
                </a:solidFill>
                <a:latin typeface="Comic Sans MS" panose="030F0702030302020204" pitchFamily="66" charset="0"/>
              </a:rPr>
              <a:t>4</a:t>
            </a:r>
            <a:endParaRPr lang="en-GB" altLang="en-US" baseline="-25000" dirty="0">
              <a:solidFill>
                <a:srgbClr val="00CC00"/>
              </a:solidFill>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74CC-0FE1-92F1-24F8-1B198A5CC629}"/>
              </a:ext>
            </a:extLst>
          </p:cNvPr>
          <p:cNvSpPr>
            <a:spLocks noGrp="1"/>
          </p:cNvSpPr>
          <p:nvPr>
            <p:ph type="title"/>
          </p:nvPr>
        </p:nvSpPr>
        <p:spPr/>
        <p:txBody>
          <a:bodyPr/>
          <a:lstStyle/>
          <a:p>
            <a:endParaRPr lang="en-GB"/>
          </a:p>
        </p:txBody>
      </p:sp>
      <p:pic>
        <p:nvPicPr>
          <p:cNvPr id="1026" name="Picture 2" descr="Dot and Cross Diagrams | GCSE Chemistry Revision">
            <a:extLst>
              <a:ext uri="{FF2B5EF4-FFF2-40B4-BE49-F238E27FC236}">
                <a16:creationId xmlns:a16="http://schemas.microsoft.com/office/drawing/2014/main" id="{9C6FB19B-ABB2-63B2-7259-76CE5C81E0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028" y="365125"/>
            <a:ext cx="26193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t and Cross Diagrams | GCSE Chemistry Revision">
            <a:extLst>
              <a:ext uri="{FF2B5EF4-FFF2-40B4-BE49-F238E27FC236}">
                <a16:creationId xmlns:a16="http://schemas.microsoft.com/office/drawing/2014/main" id="{164AD2CC-E3AA-7990-E26D-CEBF80726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8" y="2579771"/>
            <a:ext cx="24003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C4F1993-2F4E-9BD8-4CF3-4CE795B60FF9}"/>
              </a:ext>
            </a:extLst>
          </p:cNvPr>
          <p:cNvPicPr>
            <a:picLocks noChangeAspect="1"/>
          </p:cNvPicPr>
          <p:nvPr/>
        </p:nvPicPr>
        <p:blipFill>
          <a:blip r:embed="rId4"/>
          <a:stretch>
            <a:fillRect/>
          </a:stretch>
        </p:blipFill>
        <p:spPr>
          <a:xfrm>
            <a:off x="170254" y="4317952"/>
            <a:ext cx="2619374" cy="2481512"/>
          </a:xfrm>
          <a:prstGeom prst="rect">
            <a:avLst/>
          </a:prstGeom>
        </p:spPr>
      </p:pic>
      <p:pic>
        <p:nvPicPr>
          <p:cNvPr id="5" name="Picture 4">
            <a:extLst>
              <a:ext uri="{FF2B5EF4-FFF2-40B4-BE49-F238E27FC236}">
                <a16:creationId xmlns:a16="http://schemas.microsoft.com/office/drawing/2014/main" id="{62FDBD7E-67FC-F393-7FAB-B939D86CA180}"/>
              </a:ext>
            </a:extLst>
          </p:cNvPr>
          <p:cNvPicPr>
            <a:picLocks noChangeAspect="1"/>
          </p:cNvPicPr>
          <p:nvPr/>
        </p:nvPicPr>
        <p:blipFill>
          <a:blip r:embed="rId5"/>
          <a:stretch>
            <a:fillRect/>
          </a:stretch>
        </p:blipFill>
        <p:spPr>
          <a:xfrm>
            <a:off x="4824412" y="427832"/>
            <a:ext cx="2543175" cy="1409700"/>
          </a:xfrm>
          <a:prstGeom prst="rect">
            <a:avLst/>
          </a:prstGeom>
        </p:spPr>
      </p:pic>
      <p:pic>
        <p:nvPicPr>
          <p:cNvPr id="6" name="Picture 5">
            <a:extLst>
              <a:ext uri="{FF2B5EF4-FFF2-40B4-BE49-F238E27FC236}">
                <a16:creationId xmlns:a16="http://schemas.microsoft.com/office/drawing/2014/main" id="{2694302B-8AF6-F4B8-60F3-426EAE61CBBA}"/>
              </a:ext>
            </a:extLst>
          </p:cNvPr>
          <p:cNvPicPr>
            <a:picLocks noChangeAspect="1"/>
          </p:cNvPicPr>
          <p:nvPr/>
        </p:nvPicPr>
        <p:blipFill>
          <a:blip r:embed="rId6"/>
          <a:stretch>
            <a:fillRect/>
          </a:stretch>
        </p:blipFill>
        <p:spPr>
          <a:xfrm>
            <a:off x="4900612" y="2724150"/>
            <a:ext cx="2703002" cy="1593802"/>
          </a:xfrm>
          <a:prstGeom prst="rect">
            <a:avLst/>
          </a:prstGeom>
        </p:spPr>
      </p:pic>
      <p:pic>
        <p:nvPicPr>
          <p:cNvPr id="7" name="Picture 6">
            <a:extLst>
              <a:ext uri="{FF2B5EF4-FFF2-40B4-BE49-F238E27FC236}">
                <a16:creationId xmlns:a16="http://schemas.microsoft.com/office/drawing/2014/main" id="{B2270F25-CAE5-57D9-842F-3DB2EA2606D4}"/>
              </a:ext>
            </a:extLst>
          </p:cNvPr>
          <p:cNvPicPr>
            <a:picLocks noChangeAspect="1"/>
          </p:cNvPicPr>
          <p:nvPr/>
        </p:nvPicPr>
        <p:blipFill>
          <a:blip r:embed="rId7"/>
          <a:stretch>
            <a:fillRect/>
          </a:stretch>
        </p:blipFill>
        <p:spPr>
          <a:xfrm>
            <a:off x="4824412" y="4570287"/>
            <a:ext cx="3405013" cy="1859881"/>
          </a:xfrm>
          <a:prstGeom prst="rect">
            <a:avLst/>
          </a:prstGeom>
        </p:spPr>
      </p:pic>
      <p:pic>
        <p:nvPicPr>
          <p:cNvPr id="1034" name="Picture 10" descr="Dot and cross diagram - Covalent bonds - GCSE Chemistry ...">
            <a:extLst>
              <a:ext uri="{FF2B5EF4-FFF2-40B4-BE49-F238E27FC236}">
                <a16:creationId xmlns:a16="http://schemas.microsoft.com/office/drawing/2014/main" id="{58A9F911-739A-A013-36BF-B2B3D57F2C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8971" y="280987"/>
            <a:ext cx="2789343" cy="1965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8938A7F-581C-9861-113A-E85C0D4607C0}"/>
              </a:ext>
            </a:extLst>
          </p:cNvPr>
          <p:cNvPicPr>
            <a:picLocks noChangeAspect="1"/>
          </p:cNvPicPr>
          <p:nvPr/>
        </p:nvPicPr>
        <p:blipFill>
          <a:blip r:embed="rId9"/>
          <a:stretch>
            <a:fillRect/>
          </a:stretch>
        </p:blipFill>
        <p:spPr>
          <a:xfrm>
            <a:off x="8812035" y="3865437"/>
            <a:ext cx="2541765" cy="2225924"/>
          </a:xfrm>
          <a:prstGeom prst="rect">
            <a:avLst/>
          </a:prstGeom>
        </p:spPr>
      </p:pic>
    </p:spTree>
    <p:extLst>
      <p:ext uri="{BB962C8B-B14F-4D97-AF65-F5344CB8AC3E}">
        <p14:creationId xmlns:p14="http://schemas.microsoft.com/office/powerpoint/2010/main" val="277319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1">
            <a:extLst>
              <a:ext uri="{FF2B5EF4-FFF2-40B4-BE49-F238E27FC236}">
                <a16:creationId xmlns:a16="http://schemas.microsoft.com/office/drawing/2014/main" id="{9E1E1E5C-2112-44B3-88F3-3F2AC0D9B993}"/>
              </a:ext>
            </a:extLst>
          </p:cNvPr>
          <p:cNvSpPr>
            <a:spLocks noGrp="1" noChangeArrowheads="1"/>
          </p:cNvSpPr>
          <p:nvPr>
            <p:ph type="title"/>
          </p:nvPr>
        </p:nvSpPr>
        <p:spPr>
          <a:xfrm>
            <a:off x="1078514" y="281291"/>
            <a:ext cx="7783512" cy="549275"/>
          </a:xfrm>
        </p:spPr>
        <p:txBody>
          <a:bodyPr>
            <a:normAutofit fontScale="90000"/>
          </a:bodyPr>
          <a:lstStyle/>
          <a:p>
            <a:r>
              <a:rPr lang="en-GB" altLang="en-US" sz="3600" dirty="0">
                <a:latin typeface="Comic Sans MS" panose="030F0702030302020204" pitchFamily="66" charset="0"/>
              </a:rPr>
              <a:t>What is ionic bonding?</a:t>
            </a:r>
          </a:p>
        </p:txBody>
      </p:sp>
      <p:sp>
        <p:nvSpPr>
          <p:cNvPr id="21507" name="Rectangle 43">
            <a:extLst>
              <a:ext uri="{FF2B5EF4-FFF2-40B4-BE49-F238E27FC236}">
                <a16:creationId xmlns:a16="http://schemas.microsoft.com/office/drawing/2014/main" id="{19DA8DDA-716C-48C4-9806-9EF5D31E9C9D}"/>
              </a:ext>
            </a:extLst>
          </p:cNvPr>
          <p:cNvSpPr>
            <a:spLocks noChangeArrowheads="1"/>
          </p:cNvSpPr>
          <p:nvPr/>
        </p:nvSpPr>
        <p:spPr bwMode="auto">
          <a:xfrm>
            <a:off x="158645" y="1068767"/>
            <a:ext cx="75847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t>These compounds are usually formed by a reaction between a </a:t>
            </a:r>
            <a:r>
              <a:rPr lang="en-GB" altLang="en-US" sz="2400" dirty="0">
                <a:solidFill>
                  <a:srgbClr val="FF0000"/>
                </a:solidFill>
              </a:rPr>
              <a:t>metal and a non-metal.</a:t>
            </a:r>
            <a:endParaRPr lang="en-GB" altLang="en-US" sz="1600" dirty="0">
              <a:solidFill>
                <a:srgbClr val="FF0000"/>
              </a:solidFill>
            </a:endParaRPr>
          </a:p>
        </p:txBody>
      </p:sp>
      <p:sp>
        <p:nvSpPr>
          <p:cNvPr id="74801" name="Rectangle 49">
            <a:extLst>
              <a:ext uri="{FF2B5EF4-FFF2-40B4-BE49-F238E27FC236}">
                <a16:creationId xmlns:a16="http://schemas.microsoft.com/office/drawing/2014/main" id="{D58ABFFC-40F1-446F-818E-8C43DFB223ED}"/>
              </a:ext>
            </a:extLst>
          </p:cNvPr>
          <p:cNvSpPr>
            <a:spLocks noChangeArrowheads="1"/>
          </p:cNvSpPr>
          <p:nvPr/>
        </p:nvSpPr>
        <p:spPr bwMode="auto">
          <a:xfrm>
            <a:off x="82072" y="2209706"/>
            <a:ext cx="811600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t>The metal and non-metal atoms have incomplete outer electron shells and so are </a:t>
            </a:r>
            <a:r>
              <a:rPr lang="en-GB" altLang="en-US" sz="2400" b="1" dirty="0"/>
              <a:t>unstable</a:t>
            </a:r>
            <a:r>
              <a:rPr lang="en-GB" altLang="en-US" sz="2400" dirty="0"/>
              <a:t>.</a:t>
            </a:r>
          </a:p>
        </p:txBody>
      </p:sp>
      <p:sp>
        <p:nvSpPr>
          <p:cNvPr id="74802" name="Rectangle 50">
            <a:extLst>
              <a:ext uri="{FF2B5EF4-FFF2-40B4-BE49-F238E27FC236}">
                <a16:creationId xmlns:a16="http://schemas.microsoft.com/office/drawing/2014/main" id="{594D0BCA-D175-42D8-BAB3-DBA2BD854B7B}"/>
              </a:ext>
            </a:extLst>
          </p:cNvPr>
          <p:cNvSpPr>
            <a:spLocks noChangeArrowheads="1"/>
          </p:cNvSpPr>
          <p:nvPr/>
        </p:nvSpPr>
        <p:spPr bwMode="auto">
          <a:xfrm>
            <a:off x="158645" y="3419220"/>
            <a:ext cx="81995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t>Electrons are </a:t>
            </a:r>
            <a:r>
              <a:rPr lang="en-GB" altLang="en-US" sz="2400" b="1" dirty="0"/>
              <a:t>transferred</a:t>
            </a:r>
            <a:r>
              <a:rPr lang="en-GB" altLang="en-US" sz="2400" dirty="0"/>
              <a:t> from each metal atom to each non-metal atom. The metal and the non-metal atoms form ions with completely full outer shells and become stable.</a:t>
            </a:r>
          </a:p>
        </p:txBody>
      </p:sp>
      <p:sp>
        <p:nvSpPr>
          <p:cNvPr id="74803" name="Rectangle 51">
            <a:extLst>
              <a:ext uri="{FF2B5EF4-FFF2-40B4-BE49-F238E27FC236}">
                <a16:creationId xmlns:a16="http://schemas.microsoft.com/office/drawing/2014/main" id="{6A7D1DFA-539D-4A1D-8F6A-3C9F002F30BC}"/>
              </a:ext>
            </a:extLst>
          </p:cNvPr>
          <p:cNvSpPr>
            <a:spLocks noChangeArrowheads="1"/>
          </p:cNvSpPr>
          <p:nvPr/>
        </p:nvSpPr>
        <p:spPr bwMode="auto">
          <a:xfrm>
            <a:off x="82072" y="5222754"/>
            <a:ext cx="85846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t>The positive and negative ions are strongly attracted to each other. This </a:t>
            </a:r>
            <a:r>
              <a:rPr lang="en-GB" altLang="en-US" sz="2400" b="1" dirty="0"/>
              <a:t>electrostatic</a:t>
            </a:r>
            <a:r>
              <a:rPr lang="en-GB" altLang="en-US" sz="2400" dirty="0"/>
              <a:t> attraction is called </a:t>
            </a:r>
            <a:r>
              <a:rPr lang="en-GB" altLang="en-US" sz="2400" b="1" dirty="0"/>
              <a:t>ionic bonding</a:t>
            </a:r>
            <a:r>
              <a:rPr lang="en-GB" altLang="en-US" sz="2400" dirty="0"/>
              <a:t>.</a:t>
            </a:r>
          </a:p>
        </p:txBody>
      </p:sp>
      <p:grpSp>
        <p:nvGrpSpPr>
          <p:cNvPr id="21511" name="Group 58">
            <a:extLst>
              <a:ext uri="{FF2B5EF4-FFF2-40B4-BE49-F238E27FC236}">
                <a16:creationId xmlns:a16="http://schemas.microsoft.com/office/drawing/2014/main" id="{820250E9-096A-4424-8053-0E53A7019717}"/>
              </a:ext>
            </a:extLst>
          </p:cNvPr>
          <p:cNvGrpSpPr>
            <a:grpSpLocks noChangeAspect="1"/>
          </p:cNvGrpSpPr>
          <p:nvPr/>
        </p:nvGrpSpPr>
        <p:grpSpPr bwMode="auto">
          <a:xfrm>
            <a:off x="9331325" y="804864"/>
            <a:ext cx="1851025" cy="1619250"/>
            <a:chOff x="1688" y="1624"/>
            <a:chExt cx="2304" cy="2016"/>
          </a:xfrm>
        </p:grpSpPr>
        <p:pic>
          <p:nvPicPr>
            <p:cNvPr id="21512" name="Picture 52" descr="ionic_lattice_2">
              <a:extLst>
                <a:ext uri="{FF2B5EF4-FFF2-40B4-BE49-F238E27FC236}">
                  <a16:creationId xmlns:a16="http://schemas.microsoft.com/office/drawing/2014/main" id="{50A0D93E-E23F-4E16-B3C3-9E0ED6E4D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 y="1624"/>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3" descr="ionic_lattice">
              <a:extLst>
                <a:ext uri="{FF2B5EF4-FFF2-40B4-BE49-F238E27FC236}">
                  <a16:creationId xmlns:a16="http://schemas.microsoft.com/office/drawing/2014/main" id="{1E59BC58-9947-44EF-B778-99E218A61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2" y="1656"/>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4" descr="ionic_lattice_2">
              <a:extLst>
                <a:ext uri="{FF2B5EF4-FFF2-40B4-BE49-F238E27FC236}">
                  <a16:creationId xmlns:a16="http://schemas.microsoft.com/office/drawing/2014/main" id="{193E4CF8-D065-47C7-8BCB-7D16A0A243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 y="1768"/>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5" descr="ionic_lattice">
              <a:extLst>
                <a:ext uri="{FF2B5EF4-FFF2-40B4-BE49-F238E27FC236}">
                  <a16:creationId xmlns:a16="http://schemas.microsoft.com/office/drawing/2014/main" id="{8FC89504-38A8-4292-9E02-4E276A49CE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 y="1800"/>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56" descr="ionic_lattice_2">
              <a:extLst>
                <a:ext uri="{FF2B5EF4-FFF2-40B4-BE49-F238E27FC236}">
                  <a16:creationId xmlns:a16="http://schemas.microsoft.com/office/drawing/2014/main" id="{F2159831-23EC-4EF2-9175-9D2D8F09B3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 y="1920"/>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7" descr="ionic_lattice">
              <a:extLst>
                <a:ext uri="{FF2B5EF4-FFF2-40B4-BE49-F238E27FC236}">
                  <a16:creationId xmlns:a16="http://schemas.microsoft.com/office/drawing/2014/main" id="{2461A6BD-D271-4C52-847E-4B5CEEBF3A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195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D7988C7E-2E83-F78A-542E-AA3D59242162}"/>
              </a:ext>
            </a:extLst>
          </p:cNvPr>
          <p:cNvPicPr>
            <a:picLocks noChangeAspect="1"/>
          </p:cNvPicPr>
          <p:nvPr/>
        </p:nvPicPr>
        <p:blipFill>
          <a:blip r:embed="rId5"/>
          <a:stretch>
            <a:fillRect/>
          </a:stretch>
        </p:blipFill>
        <p:spPr>
          <a:xfrm>
            <a:off x="8954430" y="4203835"/>
            <a:ext cx="3129229" cy="1707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801"/>
                                        </p:tgtEl>
                                        <p:attrNameLst>
                                          <p:attrName>style.visibility</p:attrName>
                                        </p:attrNameLst>
                                      </p:cBhvr>
                                      <p:to>
                                        <p:strVal val="visible"/>
                                      </p:to>
                                    </p:set>
                                    <p:animEffect transition="in" filter="dissolve">
                                      <p:cBhvr>
                                        <p:cTn id="7" dur="500"/>
                                        <p:tgtEl>
                                          <p:spTgt spid="74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802"/>
                                        </p:tgtEl>
                                        <p:attrNameLst>
                                          <p:attrName>style.visibility</p:attrName>
                                        </p:attrNameLst>
                                      </p:cBhvr>
                                      <p:to>
                                        <p:strVal val="visible"/>
                                      </p:to>
                                    </p:set>
                                    <p:animEffect transition="in" filter="dissolve">
                                      <p:cBhvr>
                                        <p:cTn id="12" dur="500"/>
                                        <p:tgtEl>
                                          <p:spTgt spid="74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803"/>
                                        </p:tgtEl>
                                        <p:attrNameLst>
                                          <p:attrName>style.visibility</p:attrName>
                                        </p:attrNameLst>
                                      </p:cBhvr>
                                      <p:to>
                                        <p:strVal val="visible"/>
                                      </p:to>
                                    </p:set>
                                    <p:animEffect transition="in" filter="dissolve">
                                      <p:cBhvr>
                                        <p:cTn id="17" dur="500"/>
                                        <p:tgtEl>
                                          <p:spTgt spid="7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1" grpId="0"/>
      <p:bldP spid="74802" grpId="0"/>
      <p:bldP spid="748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02CF-414E-41BA-A3C1-A167407810B5}"/>
              </a:ext>
            </a:extLst>
          </p:cNvPr>
          <p:cNvSpPr>
            <a:spLocks noGrp="1"/>
          </p:cNvSpPr>
          <p:nvPr>
            <p:ph type="title"/>
          </p:nvPr>
        </p:nvSpPr>
        <p:spPr>
          <a:xfrm>
            <a:off x="838200" y="142613"/>
            <a:ext cx="10515600" cy="972135"/>
          </a:xfrm>
        </p:spPr>
        <p:txBody>
          <a:bodyPr>
            <a:normAutofit fontScale="90000"/>
          </a:bodyPr>
          <a:lstStyle/>
          <a:p>
            <a:r>
              <a:rPr lang="en-GB" dirty="0">
                <a:latin typeface="Comic Sans MS" panose="030F0702030302020204" pitchFamily="66" charset="0"/>
              </a:rPr>
              <a:t>Calculating the formula of ionic compounds</a:t>
            </a:r>
          </a:p>
        </p:txBody>
      </p:sp>
      <p:pic>
        <p:nvPicPr>
          <p:cNvPr id="4" name="Picture 3">
            <a:extLst>
              <a:ext uri="{FF2B5EF4-FFF2-40B4-BE49-F238E27FC236}">
                <a16:creationId xmlns:a16="http://schemas.microsoft.com/office/drawing/2014/main" id="{38AB4330-4178-4EDD-9CF1-C6B4CD27FB90}"/>
              </a:ext>
            </a:extLst>
          </p:cNvPr>
          <p:cNvPicPr>
            <a:picLocks noChangeAspect="1"/>
          </p:cNvPicPr>
          <p:nvPr/>
        </p:nvPicPr>
        <p:blipFill>
          <a:blip r:embed="rId2"/>
          <a:stretch>
            <a:fillRect/>
          </a:stretch>
        </p:blipFill>
        <p:spPr>
          <a:xfrm>
            <a:off x="2773085" y="1024353"/>
            <a:ext cx="9027079" cy="5366428"/>
          </a:xfrm>
          <a:prstGeom prst="rect">
            <a:avLst/>
          </a:prstGeom>
        </p:spPr>
      </p:pic>
      <p:sp>
        <p:nvSpPr>
          <p:cNvPr id="5" name="TextBox 4">
            <a:extLst>
              <a:ext uri="{FF2B5EF4-FFF2-40B4-BE49-F238E27FC236}">
                <a16:creationId xmlns:a16="http://schemas.microsoft.com/office/drawing/2014/main" id="{E4FA0DDD-FC2C-4524-9D18-A0D620A584B3}"/>
              </a:ext>
            </a:extLst>
          </p:cNvPr>
          <p:cNvSpPr txBox="1"/>
          <p:nvPr/>
        </p:nvSpPr>
        <p:spPr>
          <a:xfrm>
            <a:off x="239436" y="2625085"/>
            <a:ext cx="2884764" cy="2805063"/>
          </a:xfrm>
          <a:prstGeom prst="rect">
            <a:avLst/>
          </a:prstGeom>
          <a:noFill/>
        </p:spPr>
        <p:txBody>
          <a:bodyPr wrap="square">
            <a:spAutoFit/>
          </a:bodyPr>
          <a:lstStyle/>
          <a:p>
            <a:pPr>
              <a:lnSpc>
                <a:spcPct val="150000"/>
              </a:lnSpc>
            </a:pPr>
            <a:r>
              <a:rPr lang="en-GB" altLang="en-US" sz="2400" dirty="0">
                <a:latin typeface="Comic Sans MS" panose="030F0702030302020204" pitchFamily="66" charset="0"/>
              </a:rPr>
              <a:t>Potassium Nitride</a:t>
            </a:r>
          </a:p>
          <a:p>
            <a:pPr>
              <a:lnSpc>
                <a:spcPct val="150000"/>
              </a:lnSpc>
            </a:pPr>
            <a:r>
              <a:rPr lang="en-GB" altLang="en-US" sz="2400" dirty="0">
                <a:latin typeface="Comic Sans MS" panose="030F0702030302020204" pitchFamily="66" charset="0"/>
              </a:rPr>
              <a:t>Magnesium Oxide</a:t>
            </a:r>
          </a:p>
          <a:p>
            <a:pPr>
              <a:lnSpc>
                <a:spcPct val="150000"/>
              </a:lnSpc>
            </a:pPr>
            <a:r>
              <a:rPr lang="en-GB" altLang="en-US" sz="2400" dirty="0">
                <a:latin typeface="Comic Sans MS" panose="030F0702030302020204" pitchFamily="66" charset="0"/>
              </a:rPr>
              <a:t>Calcium Iodide</a:t>
            </a:r>
          </a:p>
          <a:p>
            <a:pPr>
              <a:lnSpc>
                <a:spcPct val="150000"/>
              </a:lnSpc>
            </a:pPr>
            <a:r>
              <a:rPr lang="en-GB" altLang="en-US" sz="2400" dirty="0">
                <a:latin typeface="Comic Sans MS" panose="030F0702030302020204" pitchFamily="66" charset="0"/>
              </a:rPr>
              <a:t>Aluminium Oxide</a:t>
            </a:r>
          </a:p>
          <a:p>
            <a:pPr>
              <a:lnSpc>
                <a:spcPct val="150000"/>
              </a:lnSpc>
            </a:pPr>
            <a:r>
              <a:rPr lang="en-GB" altLang="en-US" sz="2400" dirty="0">
                <a:latin typeface="Comic Sans MS" panose="030F0702030302020204" pitchFamily="66" charset="0"/>
              </a:rPr>
              <a:t>Calcium Nitride</a:t>
            </a:r>
            <a:endParaRPr lang="en-GB" dirty="0">
              <a:latin typeface="Comic Sans MS" panose="030F0702030302020204" pitchFamily="66" charset="0"/>
            </a:endParaRPr>
          </a:p>
        </p:txBody>
      </p:sp>
    </p:spTree>
    <p:extLst>
      <p:ext uri="{BB962C8B-B14F-4D97-AF65-F5344CB8AC3E}">
        <p14:creationId xmlns:p14="http://schemas.microsoft.com/office/powerpoint/2010/main" val="220833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79F876-BB4A-1C66-8B11-E331CC45B52A}"/>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77D4251E-48CF-1972-E9BF-81A29D194F12}"/>
              </a:ext>
            </a:extLst>
          </p:cNvPr>
          <p:cNvSpPr txBox="1">
            <a:spLocks noGrp="1"/>
          </p:cNvSpPr>
          <p:nvPr>
            <p:ph idx="1"/>
          </p:nvPr>
        </p:nvSpPr>
        <p:spPr>
          <a:xfrm>
            <a:off x="838200" y="1825625"/>
            <a:ext cx="10515600" cy="3314049"/>
          </a:xfrm>
          <a:prstGeom prst="rect">
            <a:avLst/>
          </a:prstGeom>
          <a:noFill/>
        </p:spPr>
        <p:txBody>
          <a:bodyPr wrap="square">
            <a:spAutoFit/>
          </a:bodyPr>
          <a:lstStyle/>
          <a:p>
            <a:pPr>
              <a:lnSpc>
                <a:spcPct val="150000"/>
              </a:lnSpc>
            </a:pPr>
            <a:r>
              <a:rPr lang="en-GB" altLang="en-US" sz="2400" dirty="0">
                <a:latin typeface="Comic Sans MS" panose="030F0702030302020204" pitchFamily="66" charset="0"/>
              </a:rPr>
              <a:t>Potassium Nitride   K</a:t>
            </a:r>
            <a:r>
              <a:rPr lang="en-GB" altLang="en-US" sz="2400" baseline="-25000" dirty="0">
                <a:latin typeface="Comic Sans MS" panose="030F0702030302020204" pitchFamily="66" charset="0"/>
              </a:rPr>
              <a:t>3</a:t>
            </a:r>
            <a:r>
              <a:rPr lang="en-GB" altLang="en-US" sz="2400" dirty="0">
                <a:latin typeface="Comic Sans MS" panose="030F0702030302020204" pitchFamily="66" charset="0"/>
              </a:rPr>
              <a:t>N</a:t>
            </a:r>
          </a:p>
          <a:p>
            <a:pPr>
              <a:lnSpc>
                <a:spcPct val="150000"/>
              </a:lnSpc>
            </a:pPr>
            <a:r>
              <a:rPr lang="en-GB" altLang="en-US" sz="2400" dirty="0">
                <a:latin typeface="Comic Sans MS" panose="030F0702030302020204" pitchFamily="66" charset="0"/>
              </a:rPr>
              <a:t>Magnesium Oxide MgO</a:t>
            </a:r>
          </a:p>
          <a:p>
            <a:pPr>
              <a:lnSpc>
                <a:spcPct val="150000"/>
              </a:lnSpc>
            </a:pPr>
            <a:r>
              <a:rPr lang="en-GB" altLang="en-US" sz="2400" dirty="0">
                <a:latin typeface="Comic Sans MS" panose="030F0702030302020204" pitchFamily="66" charset="0"/>
              </a:rPr>
              <a:t>Calcium Iodide CaI</a:t>
            </a:r>
            <a:r>
              <a:rPr lang="en-GB" altLang="en-US" sz="2400" baseline="-25000" dirty="0">
                <a:latin typeface="Comic Sans MS" panose="030F0702030302020204" pitchFamily="66" charset="0"/>
              </a:rPr>
              <a:t>2</a:t>
            </a:r>
          </a:p>
          <a:p>
            <a:pPr>
              <a:lnSpc>
                <a:spcPct val="150000"/>
              </a:lnSpc>
            </a:pPr>
            <a:r>
              <a:rPr lang="en-GB" altLang="en-US" sz="2400" dirty="0">
                <a:latin typeface="Comic Sans MS" panose="030F0702030302020204" pitchFamily="66" charset="0"/>
              </a:rPr>
              <a:t>Aluminium Oxide Al</a:t>
            </a:r>
            <a:r>
              <a:rPr lang="en-GB" altLang="en-US" sz="2400" baseline="-25000" dirty="0">
                <a:latin typeface="Comic Sans MS" panose="030F0702030302020204" pitchFamily="66" charset="0"/>
              </a:rPr>
              <a:t>2</a:t>
            </a:r>
            <a:r>
              <a:rPr lang="en-GB" altLang="en-US" sz="2400" dirty="0">
                <a:latin typeface="Comic Sans MS" panose="030F0702030302020204" pitchFamily="66" charset="0"/>
              </a:rPr>
              <a:t>O</a:t>
            </a:r>
            <a:r>
              <a:rPr lang="en-GB" altLang="en-US" sz="2400" baseline="-25000" dirty="0">
                <a:latin typeface="Comic Sans MS" panose="030F0702030302020204" pitchFamily="66" charset="0"/>
              </a:rPr>
              <a:t>3</a:t>
            </a:r>
          </a:p>
          <a:p>
            <a:pPr>
              <a:lnSpc>
                <a:spcPct val="150000"/>
              </a:lnSpc>
            </a:pPr>
            <a:r>
              <a:rPr lang="en-GB" altLang="en-US" sz="2400" dirty="0">
                <a:latin typeface="Comic Sans MS" panose="030F0702030302020204" pitchFamily="66" charset="0"/>
              </a:rPr>
              <a:t>Calcium Nitride Ca</a:t>
            </a:r>
            <a:r>
              <a:rPr lang="en-GB" altLang="en-US" sz="2400" baseline="-25000" dirty="0">
                <a:latin typeface="Comic Sans MS" panose="030F0702030302020204" pitchFamily="66" charset="0"/>
              </a:rPr>
              <a:t>3</a:t>
            </a:r>
            <a:r>
              <a:rPr lang="en-GB" altLang="en-US" sz="2400" dirty="0">
                <a:latin typeface="Comic Sans MS" panose="030F0702030302020204" pitchFamily="66" charset="0"/>
              </a:rPr>
              <a:t>N</a:t>
            </a:r>
            <a:r>
              <a:rPr lang="en-GB" altLang="en-US" sz="2400" baseline="-25000" dirty="0">
                <a:latin typeface="Comic Sans MS" panose="030F0702030302020204" pitchFamily="66" charset="0"/>
              </a:rPr>
              <a:t>2</a:t>
            </a:r>
            <a:endParaRPr lang="en-GB" baseline="-25000" dirty="0">
              <a:latin typeface="Comic Sans MS" panose="030F0702030302020204" pitchFamily="66" charset="0"/>
            </a:endParaRPr>
          </a:p>
        </p:txBody>
      </p:sp>
    </p:spTree>
    <p:extLst>
      <p:ext uri="{BB962C8B-B14F-4D97-AF65-F5344CB8AC3E}">
        <p14:creationId xmlns:p14="http://schemas.microsoft.com/office/powerpoint/2010/main" val="275859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a:extLst>
              <a:ext uri="{FF2B5EF4-FFF2-40B4-BE49-F238E27FC236}">
                <a16:creationId xmlns:a16="http://schemas.microsoft.com/office/drawing/2014/main" id="{F4857788-7134-4696-9A8A-567760DB4E6C}"/>
              </a:ext>
            </a:extLst>
          </p:cNvPr>
          <p:cNvSpPr>
            <a:spLocks noGrp="1"/>
          </p:cNvSpPr>
          <p:nvPr>
            <p:ph type="dt" sz="quarter" idx="4294967295"/>
          </p:nvPr>
        </p:nvSpPr>
        <p:spPr bwMode="auto">
          <a:xfrm>
            <a:off x="1981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fld id="{15A3C756-603A-4B81-BA39-FC156599A82D}" type="datetime1">
              <a:rPr lang="en-GB" altLang="en-US" sz="1800"/>
              <a:pPr eaLnBrk="1" hangingPunct="1">
                <a:spcBef>
                  <a:spcPct val="0"/>
                </a:spcBef>
                <a:buFontTx/>
                <a:buNone/>
              </a:pPr>
              <a:t>24/06/2026</a:t>
            </a:fld>
            <a:endParaRPr lang="en-GB" altLang="en-US" sz="1800"/>
          </a:p>
        </p:txBody>
      </p:sp>
      <p:sp>
        <p:nvSpPr>
          <p:cNvPr id="23555" name="Rectangle 2">
            <a:extLst>
              <a:ext uri="{FF2B5EF4-FFF2-40B4-BE49-F238E27FC236}">
                <a16:creationId xmlns:a16="http://schemas.microsoft.com/office/drawing/2014/main" id="{EB7A4851-8AE6-4F8B-AA13-2B898D0B66E3}"/>
              </a:ext>
            </a:extLst>
          </p:cNvPr>
          <p:cNvSpPr>
            <a:spLocks noGrp="1" noChangeArrowheads="1"/>
          </p:cNvSpPr>
          <p:nvPr>
            <p:ph type="title"/>
          </p:nvPr>
        </p:nvSpPr>
        <p:spPr>
          <a:xfrm>
            <a:off x="1774825" y="0"/>
            <a:ext cx="8229600" cy="552451"/>
          </a:xfrm>
        </p:spPr>
        <p:txBody>
          <a:bodyPr>
            <a:normAutofit fontScale="90000"/>
          </a:bodyPr>
          <a:lstStyle/>
          <a:p>
            <a:pPr eaLnBrk="1" hangingPunct="1"/>
            <a:r>
              <a:rPr lang="en-US" altLang="en-US" sz="3600" b="1" dirty="0">
                <a:latin typeface="Comic Sans MS" panose="030F0702030302020204" pitchFamily="66" charset="0"/>
              </a:rPr>
              <a:t>D</a:t>
            </a:r>
            <a:r>
              <a:rPr lang="en-GB" altLang="en-US" sz="3600" b="1" dirty="0" err="1">
                <a:latin typeface="Comic Sans MS" panose="030F0702030302020204" pitchFamily="66" charset="0"/>
              </a:rPr>
              <a:t>ot</a:t>
            </a:r>
            <a:r>
              <a:rPr lang="en-GB" altLang="en-US" sz="3600" b="1" dirty="0">
                <a:latin typeface="Comic Sans MS" panose="030F0702030302020204" pitchFamily="66" charset="0"/>
              </a:rPr>
              <a:t> and cross diagrams</a:t>
            </a:r>
          </a:p>
        </p:txBody>
      </p:sp>
      <p:grpSp>
        <p:nvGrpSpPr>
          <p:cNvPr id="2" name="Group 30">
            <a:extLst>
              <a:ext uri="{FF2B5EF4-FFF2-40B4-BE49-F238E27FC236}">
                <a16:creationId xmlns:a16="http://schemas.microsoft.com/office/drawing/2014/main" id="{C3949A13-DA7E-4C56-933D-3437A0A3AAFB}"/>
              </a:ext>
            </a:extLst>
          </p:cNvPr>
          <p:cNvGrpSpPr>
            <a:grpSpLocks/>
          </p:cNvGrpSpPr>
          <p:nvPr/>
        </p:nvGrpSpPr>
        <p:grpSpPr bwMode="auto">
          <a:xfrm>
            <a:off x="2255838" y="1512888"/>
            <a:ext cx="1447800" cy="1447800"/>
            <a:chOff x="480" y="912"/>
            <a:chExt cx="912" cy="912"/>
          </a:xfrm>
        </p:grpSpPr>
        <p:sp>
          <p:nvSpPr>
            <p:cNvPr id="23656" name="Oval 13">
              <a:extLst>
                <a:ext uri="{FF2B5EF4-FFF2-40B4-BE49-F238E27FC236}">
                  <a16:creationId xmlns:a16="http://schemas.microsoft.com/office/drawing/2014/main" id="{FF49B39E-A124-43E6-AA85-01EFAF345EDA}"/>
                </a:ext>
              </a:extLst>
            </p:cNvPr>
            <p:cNvSpPr>
              <a:spLocks noChangeArrowheads="1"/>
            </p:cNvSpPr>
            <p:nvPr/>
          </p:nvSpPr>
          <p:spPr bwMode="auto">
            <a:xfrm>
              <a:off x="480" y="912"/>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7" name="Text Box 14">
              <a:extLst>
                <a:ext uri="{FF2B5EF4-FFF2-40B4-BE49-F238E27FC236}">
                  <a16:creationId xmlns:a16="http://schemas.microsoft.com/office/drawing/2014/main" id="{586A062D-0D7F-4B0D-A2FF-FCEA3C35D05A}"/>
                </a:ext>
              </a:extLst>
            </p:cNvPr>
            <p:cNvSpPr txBox="1">
              <a:spLocks noChangeArrowheads="1"/>
            </p:cNvSpPr>
            <p:nvPr/>
          </p:nvSpPr>
          <p:spPr bwMode="auto">
            <a:xfrm>
              <a:off x="768" y="1200"/>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0070C0"/>
                  </a:solidFill>
                </a:rPr>
                <a:t>Mg</a:t>
              </a:r>
            </a:p>
          </p:txBody>
        </p:sp>
        <p:sp>
          <p:nvSpPr>
            <p:cNvPr id="23658" name="Oval 15">
              <a:extLst>
                <a:ext uri="{FF2B5EF4-FFF2-40B4-BE49-F238E27FC236}">
                  <a16:creationId xmlns:a16="http://schemas.microsoft.com/office/drawing/2014/main" id="{97430164-C884-4DE0-8913-BAAC88E0979B}"/>
                </a:ext>
              </a:extLst>
            </p:cNvPr>
            <p:cNvSpPr>
              <a:spLocks noChangeArrowheads="1"/>
            </p:cNvSpPr>
            <p:nvPr/>
          </p:nvSpPr>
          <p:spPr bwMode="auto">
            <a:xfrm>
              <a:off x="1102" y="912"/>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9" name="Oval 16">
              <a:extLst>
                <a:ext uri="{FF2B5EF4-FFF2-40B4-BE49-F238E27FC236}">
                  <a16:creationId xmlns:a16="http://schemas.microsoft.com/office/drawing/2014/main" id="{8ADADB2E-4E7A-46DD-93E1-06097A81D9AC}"/>
                </a:ext>
              </a:extLst>
            </p:cNvPr>
            <p:cNvSpPr>
              <a:spLocks noChangeArrowheads="1"/>
            </p:cNvSpPr>
            <p:nvPr/>
          </p:nvSpPr>
          <p:spPr bwMode="auto">
            <a:xfrm>
              <a:off x="1268" y="1575"/>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sp>
        <p:nvSpPr>
          <p:cNvPr id="23557" name="Text Box 18">
            <a:extLst>
              <a:ext uri="{FF2B5EF4-FFF2-40B4-BE49-F238E27FC236}">
                <a16:creationId xmlns:a16="http://schemas.microsoft.com/office/drawing/2014/main" id="{1C7EA769-AFB4-47A0-8A89-6BAE57DED1CE}"/>
              </a:ext>
            </a:extLst>
          </p:cNvPr>
          <p:cNvSpPr txBox="1">
            <a:spLocks noChangeArrowheads="1"/>
          </p:cNvSpPr>
          <p:nvPr/>
        </p:nvSpPr>
        <p:spPr bwMode="auto">
          <a:xfrm>
            <a:off x="2503488" y="779464"/>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Magnesium chloride:</a:t>
            </a:r>
          </a:p>
        </p:txBody>
      </p:sp>
      <p:sp>
        <p:nvSpPr>
          <p:cNvPr id="22547" name="Text Box 19">
            <a:extLst>
              <a:ext uri="{FF2B5EF4-FFF2-40B4-BE49-F238E27FC236}">
                <a16:creationId xmlns:a16="http://schemas.microsoft.com/office/drawing/2014/main" id="{18E0B13E-0AC4-42B6-9F23-0C9C34F1CB15}"/>
              </a:ext>
            </a:extLst>
          </p:cNvPr>
          <p:cNvSpPr txBox="1">
            <a:spLocks noChangeArrowheads="1"/>
          </p:cNvSpPr>
          <p:nvPr/>
        </p:nvSpPr>
        <p:spPr bwMode="auto">
          <a:xfrm>
            <a:off x="6781800" y="3124200"/>
            <a:ext cx="1143000" cy="369332"/>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1800"/>
              <a:t>MgCl</a:t>
            </a:r>
            <a:r>
              <a:rPr lang="en-GB" altLang="en-US" sz="1800" baseline="-25000"/>
              <a:t>2</a:t>
            </a:r>
          </a:p>
        </p:txBody>
      </p:sp>
      <p:grpSp>
        <p:nvGrpSpPr>
          <p:cNvPr id="3" name="Group 31">
            <a:extLst>
              <a:ext uri="{FF2B5EF4-FFF2-40B4-BE49-F238E27FC236}">
                <a16:creationId xmlns:a16="http://schemas.microsoft.com/office/drawing/2014/main" id="{FB3BA374-7E08-4539-851A-FA1310541D66}"/>
              </a:ext>
            </a:extLst>
          </p:cNvPr>
          <p:cNvGrpSpPr>
            <a:grpSpLocks/>
          </p:cNvGrpSpPr>
          <p:nvPr/>
        </p:nvGrpSpPr>
        <p:grpSpPr bwMode="auto">
          <a:xfrm>
            <a:off x="3935413" y="908051"/>
            <a:ext cx="1295400" cy="1236663"/>
            <a:chOff x="2400" y="576"/>
            <a:chExt cx="816" cy="779"/>
          </a:xfrm>
        </p:grpSpPr>
        <p:sp>
          <p:nvSpPr>
            <p:cNvPr id="23647" name="Oval 21">
              <a:extLst>
                <a:ext uri="{FF2B5EF4-FFF2-40B4-BE49-F238E27FC236}">
                  <a16:creationId xmlns:a16="http://schemas.microsoft.com/office/drawing/2014/main" id="{6E192E74-C5AA-4480-9354-22C8D6A3B481}"/>
                </a:ext>
              </a:extLst>
            </p:cNvPr>
            <p:cNvSpPr>
              <a:spLocks noChangeArrowheads="1"/>
            </p:cNvSpPr>
            <p:nvPr/>
          </p:nvSpPr>
          <p:spPr bwMode="auto">
            <a:xfrm>
              <a:off x="2437" y="576"/>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8" name="Text Box 22">
              <a:extLst>
                <a:ext uri="{FF2B5EF4-FFF2-40B4-BE49-F238E27FC236}">
                  <a16:creationId xmlns:a16="http://schemas.microsoft.com/office/drawing/2014/main" id="{BC83B892-F4F0-43BD-AB39-F49616325B30}"/>
                </a:ext>
              </a:extLst>
            </p:cNvPr>
            <p:cNvSpPr txBox="1">
              <a:spLocks noChangeArrowheads="1"/>
            </p:cNvSpPr>
            <p:nvPr/>
          </p:nvSpPr>
          <p:spPr bwMode="auto">
            <a:xfrm>
              <a:off x="2688" y="816"/>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9999"/>
                  </a:solidFill>
                </a:rPr>
                <a:t>Cl</a:t>
              </a:r>
            </a:p>
          </p:txBody>
        </p:sp>
        <p:sp>
          <p:nvSpPr>
            <p:cNvPr id="23649" name="Oval 23">
              <a:extLst>
                <a:ext uri="{FF2B5EF4-FFF2-40B4-BE49-F238E27FC236}">
                  <a16:creationId xmlns:a16="http://schemas.microsoft.com/office/drawing/2014/main" id="{0F90CF0F-DA37-48AF-B26D-F08809B1F9D9}"/>
                </a:ext>
              </a:extLst>
            </p:cNvPr>
            <p:cNvSpPr>
              <a:spLocks noChangeArrowheads="1"/>
            </p:cNvSpPr>
            <p:nvPr/>
          </p:nvSpPr>
          <p:spPr bwMode="auto">
            <a:xfrm>
              <a:off x="2585" y="576"/>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0" name="Oval 24">
              <a:extLst>
                <a:ext uri="{FF2B5EF4-FFF2-40B4-BE49-F238E27FC236}">
                  <a16:creationId xmlns:a16="http://schemas.microsoft.com/office/drawing/2014/main" id="{A489878B-E748-4AE9-AC68-D268C8819242}"/>
                </a:ext>
              </a:extLst>
            </p:cNvPr>
            <p:cNvSpPr>
              <a:spLocks noChangeArrowheads="1"/>
            </p:cNvSpPr>
            <p:nvPr/>
          </p:nvSpPr>
          <p:spPr bwMode="auto">
            <a:xfrm>
              <a:off x="2919" y="57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1" name="Oval 25">
              <a:extLst>
                <a:ext uri="{FF2B5EF4-FFF2-40B4-BE49-F238E27FC236}">
                  <a16:creationId xmlns:a16="http://schemas.microsoft.com/office/drawing/2014/main" id="{FC5BF70F-29F6-4A40-B98A-19E65C26D74F}"/>
                </a:ext>
              </a:extLst>
            </p:cNvPr>
            <p:cNvSpPr>
              <a:spLocks noChangeArrowheads="1"/>
            </p:cNvSpPr>
            <p:nvPr/>
          </p:nvSpPr>
          <p:spPr bwMode="auto">
            <a:xfrm>
              <a:off x="2400" y="83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2" name="Oval 26">
              <a:extLst>
                <a:ext uri="{FF2B5EF4-FFF2-40B4-BE49-F238E27FC236}">
                  <a16:creationId xmlns:a16="http://schemas.microsoft.com/office/drawing/2014/main" id="{12AA684E-489F-44BB-B133-9C5305A7FEAF}"/>
                </a:ext>
              </a:extLst>
            </p:cNvPr>
            <p:cNvSpPr>
              <a:spLocks noChangeArrowheads="1"/>
            </p:cNvSpPr>
            <p:nvPr/>
          </p:nvSpPr>
          <p:spPr bwMode="auto">
            <a:xfrm>
              <a:off x="251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3" name="Oval 27">
              <a:extLst>
                <a:ext uri="{FF2B5EF4-FFF2-40B4-BE49-F238E27FC236}">
                  <a16:creationId xmlns:a16="http://schemas.microsoft.com/office/drawing/2014/main" id="{C2467A9E-11A2-427C-8768-D58F7A21BF42}"/>
                </a:ext>
              </a:extLst>
            </p:cNvPr>
            <p:cNvSpPr>
              <a:spLocks noChangeArrowheads="1"/>
            </p:cNvSpPr>
            <p:nvPr/>
          </p:nvSpPr>
          <p:spPr bwMode="auto">
            <a:xfrm>
              <a:off x="303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4" name="Oval 28">
              <a:extLst>
                <a:ext uri="{FF2B5EF4-FFF2-40B4-BE49-F238E27FC236}">
                  <a16:creationId xmlns:a16="http://schemas.microsoft.com/office/drawing/2014/main" id="{F6BCE513-1E5C-479E-B398-8F5EDED6FE95}"/>
                </a:ext>
              </a:extLst>
            </p:cNvPr>
            <p:cNvSpPr>
              <a:spLocks noChangeArrowheads="1"/>
            </p:cNvSpPr>
            <p:nvPr/>
          </p:nvSpPr>
          <p:spPr bwMode="auto">
            <a:xfrm>
              <a:off x="3142" y="91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55" name="Oval 29">
              <a:extLst>
                <a:ext uri="{FF2B5EF4-FFF2-40B4-BE49-F238E27FC236}">
                  <a16:creationId xmlns:a16="http://schemas.microsoft.com/office/drawing/2014/main" id="{1F92A292-829E-46A4-85CD-7952C68F06E2}"/>
                </a:ext>
              </a:extLst>
            </p:cNvPr>
            <p:cNvSpPr>
              <a:spLocks noChangeArrowheads="1"/>
            </p:cNvSpPr>
            <p:nvPr/>
          </p:nvSpPr>
          <p:spPr bwMode="auto">
            <a:xfrm>
              <a:off x="2734" y="1281"/>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grpSp>
        <p:nvGrpSpPr>
          <p:cNvPr id="4" name="Group 32">
            <a:extLst>
              <a:ext uri="{FF2B5EF4-FFF2-40B4-BE49-F238E27FC236}">
                <a16:creationId xmlns:a16="http://schemas.microsoft.com/office/drawing/2014/main" id="{D915B92F-7B1C-4D8F-B4FF-39300DB160EF}"/>
              </a:ext>
            </a:extLst>
          </p:cNvPr>
          <p:cNvGrpSpPr>
            <a:grpSpLocks/>
          </p:cNvGrpSpPr>
          <p:nvPr/>
        </p:nvGrpSpPr>
        <p:grpSpPr bwMode="auto">
          <a:xfrm>
            <a:off x="3962400" y="2305051"/>
            <a:ext cx="1295400" cy="1236663"/>
            <a:chOff x="2400" y="576"/>
            <a:chExt cx="816" cy="779"/>
          </a:xfrm>
        </p:grpSpPr>
        <p:sp>
          <p:nvSpPr>
            <p:cNvPr id="23638" name="Oval 33">
              <a:extLst>
                <a:ext uri="{FF2B5EF4-FFF2-40B4-BE49-F238E27FC236}">
                  <a16:creationId xmlns:a16="http://schemas.microsoft.com/office/drawing/2014/main" id="{6D7FE965-98CA-4767-89CC-0F83E2FF994C}"/>
                </a:ext>
              </a:extLst>
            </p:cNvPr>
            <p:cNvSpPr>
              <a:spLocks noChangeArrowheads="1"/>
            </p:cNvSpPr>
            <p:nvPr/>
          </p:nvSpPr>
          <p:spPr bwMode="auto">
            <a:xfrm>
              <a:off x="2437" y="576"/>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9" name="Text Box 34">
              <a:extLst>
                <a:ext uri="{FF2B5EF4-FFF2-40B4-BE49-F238E27FC236}">
                  <a16:creationId xmlns:a16="http://schemas.microsoft.com/office/drawing/2014/main" id="{8B2AFBEC-77A0-4E6C-AB60-5D2F9E7C7C17}"/>
                </a:ext>
              </a:extLst>
            </p:cNvPr>
            <p:cNvSpPr txBox="1">
              <a:spLocks noChangeArrowheads="1"/>
            </p:cNvSpPr>
            <p:nvPr/>
          </p:nvSpPr>
          <p:spPr bwMode="auto">
            <a:xfrm>
              <a:off x="2688" y="816"/>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9999"/>
                  </a:solidFill>
                </a:rPr>
                <a:t>Cl</a:t>
              </a:r>
            </a:p>
          </p:txBody>
        </p:sp>
        <p:sp>
          <p:nvSpPr>
            <p:cNvPr id="23640" name="Oval 35">
              <a:extLst>
                <a:ext uri="{FF2B5EF4-FFF2-40B4-BE49-F238E27FC236}">
                  <a16:creationId xmlns:a16="http://schemas.microsoft.com/office/drawing/2014/main" id="{58A167E4-1475-4DA4-ADE3-97304774D13B}"/>
                </a:ext>
              </a:extLst>
            </p:cNvPr>
            <p:cNvSpPr>
              <a:spLocks noChangeArrowheads="1"/>
            </p:cNvSpPr>
            <p:nvPr/>
          </p:nvSpPr>
          <p:spPr bwMode="auto">
            <a:xfrm>
              <a:off x="2585" y="576"/>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1" name="Oval 36">
              <a:extLst>
                <a:ext uri="{FF2B5EF4-FFF2-40B4-BE49-F238E27FC236}">
                  <a16:creationId xmlns:a16="http://schemas.microsoft.com/office/drawing/2014/main" id="{8C37BDE6-AA6F-4C91-A48C-B9F8A56CAACD}"/>
                </a:ext>
              </a:extLst>
            </p:cNvPr>
            <p:cNvSpPr>
              <a:spLocks noChangeArrowheads="1"/>
            </p:cNvSpPr>
            <p:nvPr/>
          </p:nvSpPr>
          <p:spPr bwMode="auto">
            <a:xfrm>
              <a:off x="2919" y="57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2" name="Oval 37">
              <a:extLst>
                <a:ext uri="{FF2B5EF4-FFF2-40B4-BE49-F238E27FC236}">
                  <a16:creationId xmlns:a16="http://schemas.microsoft.com/office/drawing/2014/main" id="{E110C25F-78A1-44B2-845A-42F439AB0DA1}"/>
                </a:ext>
              </a:extLst>
            </p:cNvPr>
            <p:cNvSpPr>
              <a:spLocks noChangeArrowheads="1"/>
            </p:cNvSpPr>
            <p:nvPr/>
          </p:nvSpPr>
          <p:spPr bwMode="auto">
            <a:xfrm>
              <a:off x="2400" y="83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3" name="Oval 38">
              <a:extLst>
                <a:ext uri="{FF2B5EF4-FFF2-40B4-BE49-F238E27FC236}">
                  <a16:creationId xmlns:a16="http://schemas.microsoft.com/office/drawing/2014/main" id="{4DFB9D41-989B-4296-B33E-5DB1AA4DC7FC}"/>
                </a:ext>
              </a:extLst>
            </p:cNvPr>
            <p:cNvSpPr>
              <a:spLocks noChangeArrowheads="1"/>
            </p:cNvSpPr>
            <p:nvPr/>
          </p:nvSpPr>
          <p:spPr bwMode="auto">
            <a:xfrm>
              <a:off x="251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4" name="Oval 39">
              <a:extLst>
                <a:ext uri="{FF2B5EF4-FFF2-40B4-BE49-F238E27FC236}">
                  <a16:creationId xmlns:a16="http://schemas.microsoft.com/office/drawing/2014/main" id="{AD72D38F-49DA-4FDE-B29D-8A5E9A598465}"/>
                </a:ext>
              </a:extLst>
            </p:cNvPr>
            <p:cNvSpPr>
              <a:spLocks noChangeArrowheads="1"/>
            </p:cNvSpPr>
            <p:nvPr/>
          </p:nvSpPr>
          <p:spPr bwMode="auto">
            <a:xfrm>
              <a:off x="303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5" name="Oval 40">
              <a:extLst>
                <a:ext uri="{FF2B5EF4-FFF2-40B4-BE49-F238E27FC236}">
                  <a16:creationId xmlns:a16="http://schemas.microsoft.com/office/drawing/2014/main" id="{92103DF4-D92E-4E66-9CB7-2347FAA46C10}"/>
                </a:ext>
              </a:extLst>
            </p:cNvPr>
            <p:cNvSpPr>
              <a:spLocks noChangeArrowheads="1"/>
            </p:cNvSpPr>
            <p:nvPr/>
          </p:nvSpPr>
          <p:spPr bwMode="auto">
            <a:xfrm>
              <a:off x="3142" y="91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46" name="Oval 41">
              <a:extLst>
                <a:ext uri="{FF2B5EF4-FFF2-40B4-BE49-F238E27FC236}">
                  <a16:creationId xmlns:a16="http://schemas.microsoft.com/office/drawing/2014/main" id="{99000CCE-C8C1-4FA4-8093-412AA2FB92F4}"/>
                </a:ext>
              </a:extLst>
            </p:cNvPr>
            <p:cNvSpPr>
              <a:spLocks noChangeArrowheads="1"/>
            </p:cNvSpPr>
            <p:nvPr/>
          </p:nvSpPr>
          <p:spPr bwMode="auto">
            <a:xfrm>
              <a:off x="2734" y="1281"/>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sp>
        <p:nvSpPr>
          <p:cNvPr id="22570" name="Text Box 42">
            <a:extLst>
              <a:ext uri="{FF2B5EF4-FFF2-40B4-BE49-F238E27FC236}">
                <a16:creationId xmlns:a16="http://schemas.microsoft.com/office/drawing/2014/main" id="{8DF8DBAF-6B22-4B26-85CC-F8A1C2A41648}"/>
              </a:ext>
            </a:extLst>
          </p:cNvPr>
          <p:cNvSpPr txBox="1">
            <a:spLocks noChangeArrowheads="1"/>
          </p:cNvSpPr>
          <p:nvPr/>
        </p:nvSpPr>
        <p:spPr bwMode="auto">
          <a:xfrm>
            <a:off x="3754438" y="1820864"/>
            <a:ext cx="53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4000"/>
              <a:t>+</a:t>
            </a:r>
          </a:p>
        </p:txBody>
      </p:sp>
      <p:sp>
        <p:nvSpPr>
          <p:cNvPr id="22571" name="AutoShape 43">
            <a:extLst>
              <a:ext uri="{FF2B5EF4-FFF2-40B4-BE49-F238E27FC236}">
                <a16:creationId xmlns:a16="http://schemas.microsoft.com/office/drawing/2014/main" id="{1BD3EFE0-220F-4FEA-AC59-1461FF2476EE}"/>
              </a:ext>
            </a:extLst>
          </p:cNvPr>
          <p:cNvSpPr>
            <a:spLocks noChangeArrowheads="1"/>
          </p:cNvSpPr>
          <p:nvPr/>
        </p:nvSpPr>
        <p:spPr bwMode="auto">
          <a:xfrm>
            <a:off x="5562600" y="1828800"/>
            <a:ext cx="609600" cy="914400"/>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nvGrpSpPr>
          <p:cNvPr id="5" name="Group 79">
            <a:extLst>
              <a:ext uri="{FF2B5EF4-FFF2-40B4-BE49-F238E27FC236}">
                <a16:creationId xmlns:a16="http://schemas.microsoft.com/office/drawing/2014/main" id="{D54DE2D9-793B-4E01-AC74-496318187511}"/>
              </a:ext>
            </a:extLst>
          </p:cNvPr>
          <p:cNvGrpSpPr>
            <a:grpSpLocks/>
          </p:cNvGrpSpPr>
          <p:nvPr/>
        </p:nvGrpSpPr>
        <p:grpSpPr bwMode="auto">
          <a:xfrm>
            <a:off x="6400800" y="1143000"/>
            <a:ext cx="2286000" cy="1752600"/>
            <a:chOff x="3072" y="720"/>
            <a:chExt cx="1440" cy="1104"/>
          </a:xfrm>
        </p:grpSpPr>
        <p:sp>
          <p:nvSpPr>
            <p:cNvPr id="23633" name="Oval 45">
              <a:extLst>
                <a:ext uri="{FF2B5EF4-FFF2-40B4-BE49-F238E27FC236}">
                  <a16:creationId xmlns:a16="http://schemas.microsoft.com/office/drawing/2014/main" id="{D364CAFD-88CB-4FE8-AD53-A5112F9101EF}"/>
                </a:ext>
              </a:extLst>
            </p:cNvPr>
            <p:cNvSpPr>
              <a:spLocks noChangeArrowheads="1"/>
            </p:cNvSpPr>
            <p:nvPr/>
          </p:nvSpPr>
          <p:spPr bwMode="auto">
            <a:xfrm>
              <a:off x="3168" y="864"/>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4" name="Text Box 46">
              <a:extLst>
                <a:ext uri="{FF2B5EF4-FFF2-40B4-BE49-F238E27FC236}">
                  <a16:creationId xmlns:a16="http://schemas.microsoft.com/office/drawing/2014/main" id="{8ACC4DF5-0FFD-44DA-8AB0-676E1B5A4E54}"/>
                </a:ext>
              </a:extLst>
            </p:cNvPr>
            <p:cNvSpPr txBox="1">
              <a:spLocks noChangeArrowheads="1"/>
            </p:cNvSpPr>
            <p:nvPr/>
          </p:nvSpPr>
          <p:spPr bwMode="auto">
            <a:xfrm>
              <a:off x="3456" y="1152"/>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0070C0"/>
                  </a:solidFill>
                </a:rPr>
                <a:t>Mg</a:t>
              </a:r>
            </a:p>
          </p:txBody>
        </p:sp>
        <p:sp>
          <p:nvSpPr>
            <p:cNvPr id="23635" name="AutoShape 70">
              <a:extLst>
                <a:ext uri="{FF2B5EF4-FFF2-40B4-BE49-F238E27FC236}">
                  <a16:creationId xmlns:a16="http://schemas.microsoft.com/office/drawing/2014/main" id="{EAFD7E72-4E11-41E3-8D65-5CBF8731E5E4}"/>
                </a:ext>
              </a:extLst>
            </p:cNvPr>
            <p:cNvSpPr>
              <a:spLocks/>
            </p:cNvSpPr>
            <p:nvPr/>
          </p:nvSpPr>
          <p:spPr bwMode="auto">
            <a:xfrm>
              <a:off x="307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6" name="AutoShape 71">
              <a:extLst>
                <a:ext uri="{FF2B5EF4-FFF2-40B4-BE49-F238E27FC236}">
                  <a16:creationId xmlns:a16="http://schemas.microsoft.com/office/drawing/2014/main" id="{ADF9FD5D-3727-49D8-91DC-341DC427530F}"/>
                </a:ext>
              </a:extLst>
            </p:cNvPr>
            <p:cNvSpPr>
              <a:spLocks/>
            </p:cNvSpPr>
            <p:nvPr/>
          </p:nvSpPr>
          <p:spPr bwMode="auto">
            <a:xfrm flipH="1">
              <a:off x="403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7" name="Text Box 76">
              <a:extLst>
                <a:ext uri="{FF2B5EF4-FFF2-40B4-BE49-F238E27FC236}">
                  <a16:creationId xmlns:a16="http://schemas.microsoft.com/office/drawing/2014/main" id="{3529C631-D48D-4131-BCA2-55A674FB17BF}"/>
                </a:ext>
              </a:extLst>
            </p:cNvPr>
            <p:cNvSpPr txBox="1">
              <a:spLocks noChangeArrowheads="1"/>
            </p:cNvSpPr>
            <p:nvPr/>
          </p:nvSpPr>
          <p:spPr bwMode="auto">
            <a:xfrm>
              <a:off x="4176" y="72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t>2+</a:t>
              </a:r>
            </a:p>
          </p:txBody>
        </p:sp>
      </p:grpSp>
      <p:grpSp>
        <p:nvGrpSpPr>
          <p:cNvPr id="6" name="Group 81">
            <a:extLst>
              <a:ext uri="{FF2B5EF4-FFF2-40B4-BE49-F238E27FC236}">
                <a16:creationId xmlns:a16="http://schemas.microsoft.com/office/drawing/2014/main" id="{D376CDFE-A080-4087-B3F8-027CA37D957B}"/>
              </a:ext>
            </a:extLst>
          </p:cNvPr>
          <p:cNvGrpSpPr>
            <a:grpSpLocks/>
          </p:cNvGrpSpPr>
          <p:nvPr/>
        </p:nvGrpSpPr>
        <p:grpSpPr bwMode="auto">
          <a:xfrm>
            <a:off x="8763000" y="503238"/>
            <a:ext cx="1905000" cy="1465262"/>
            <a:chOff x="4560" y="336"/>
            <a:chExt cx="1200" cy="923"/>
          </a:xfrm>
        </p:grpSpPr>
        <p:grpSp>
          <p:nvGrpSpPr>
            <p:cNvPr id="23619" name="Group 49">
              <a:extLst>
                <a:ext uri="{FF2B5EF4-FFF2-40B4-BE49-F238E27FC236}">
                  <a16:creationId xmlns:a16="http://schemas.microsoft.com/office/drawing/2014/main" id="{90E3E00C-C2A5-439C-AEAB-42AE23AE918A}"/>
                </a:ext>
              </a:extLst>
            </p:cNvPr>
            <p:cNvGrpSpPr>
              <a:grpSpLocks/>
            </p:cNvGrpSpPr>
            <p:nvPr/>
          </p:nvGrpSpPr>
          <p:grpSpPr bwMode="auto">
            <a:xfrm>
              <a:off x="4608" y="480"/>
              <a:ext cx="816" cy="779"/>
              <a:chOff x="2400" y="576"/>
              <a:chExt cx="816" cy="779"/>
            </a:xfrm>
          </p:grpSpPr>
          <p:sp>
            <p:nvSpPr>
              <p:cNvPr id="23624" name="Oval 50">
                <a:extLst>
                  <a:ext uri="{FF2B5EF4-FFF2-40B4-BE49-F238E27FC236}">
                    <a16:creationId xmlns:a16="http://schemas.microsoft.com/office/drawing/2014/main" id="{9C3AF703-693F-470C-A0A5-AEAE64F377DC}"/>
                  </a:ext>
                </a:extLst>
              </p:cNvPr>
              <p:cNvSpPr>
                <a:spLocks noChangeArrowheads="1"/>
              </p:cNvSpPr>
              <p:nvPr/>
            </p:nvSpPr>
            <p:spPr bwMode="auto">
              <a:xfrm>
                <a:off x="2437" y="576"/>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5" name="Text Box 51">
                <a:extLst>
                  <a:ext uri="{FF2B5EF4-FFF2-40B4-BE49-F238E27FC236}">
                    <a16:creationId xmlns:a16="http://schemas.microsoft.com/office/drawing/2014/main" id="{7CEDEA65-8044-4573-9985-3035446F1CD1}"/>
                  </a:ext>
                </a:extLst>
              </p:cNvPr>
              <p:cNvSpPr txBox="1">
                <a:spLocks noChangeArrowheads="1"/>
              </p:cNvSpPr>
              <p:nvPr/>
            </p:nvSpPr>
            <p:spPr bwMode="auto">
              <a:xfrm>
                <a:off x="2688" y="816"/>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0000"/>
                    </a:solidFill>
                  </a:rPr>
                  <a:t>Cl</a:t>
                </a:r>
              </a:p>
            </p:txBody>
          </p:sp>
          <p:sp>
            <p:nvSpPr>
              <p:cNvPr id="23626" name="Oval 52">
                <a:extLst>
                  <a:ext uri="{FF2B5EF4-FFF2-40B4-BE49-F238E27FC236}">
                    <a16:creationId xmlns:a16="http://schemas.microsoft.com/office/drawing/2014/main" id="{43478610-AA14-46D4-BA1D-10AE09588120}"/>
                  </a:ext>
                </a:extLst>
              </p:cNvPr>
              <p:cNvSpPr>
                <a:spLocks noChangeArrowheads="1"/>
              </p:cNvSpPr>
              <p:nvPr/>
            </p:nvSpPr>
            <p:spPr bwMode="auto">
              <a:xfrm>
                <a:off x="2585" y="576"/>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7" name="Oval 53">
                <a:extLst>
                  <a:ext uri="{FF2B5EF4-FFF2-40B4-BE49-F238E27FC236}">
                    <a16:creationId xmlns:a16="http://schemas.microsoft.com/office/drawing/2014/main" id="{83AFF980-DDD0-4E52-B5E2-AC926EBDBB6C}"/>
                  </a:ext>
                </a:extLst>
              </p:cNvPr>
              <p:cNvSpPr>
                <a:spLocks noChangeArrowheads="1"/>
              </p:cNvSpPr>
              <p:nvPr/>
            </p:nvSpPr>
            <p:spPr bwMode="auto">
              <a:xfrm>
                <a:off x="2919" y="57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8" name="Oval 54">
                <a:extLst>
                  <a:ext uri="{FF2B5EF4-FFF2-40B4-BE49-F238E27FC236}">
                    <a16:creationId xmlns:a16="http://schemas.microsoft.com/office/drawing/2014/main" id="{C299D994-0667-4E78-BD4F-03C5084D6E1D}"/>
                  </a:ext>
                </a:extLst>
              </p:cNvPr>
              <p:cNvSpPr>
                <a:spLocks noChangeArrowheads="1"/>
              </p:cNvSpPr>
              <p:nvPr/>
            </p:nvSpPr>
            <p:spPr bwMode="auto">
              <a:xfrm>
                <a:off x="2400" y="83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9" name="Oval 55">
                <a:extLst>
                  <a:ext uri="{FF2B5EF4-FFF2-40B4-BE49-F238E27FC236}">
                    <a16:creationId xmlns:a16="http://schemas.microsoft.com/office/drawing/2014/main" id="{FB03AFD5-EF57-4600-A71A-C57D77995FA5}"/>
                  </a:ext>
                </a:extLst>
              </p:cNvPr>
              <p:cNvSpPr>
                <a:spLocks noChangeArrowheads="1"/>
              </p:cNvSpPr>
              <p:nvPr/>
            </p:nvSpPr>
            <p:spPr bwMode="auto">
              <a:xfrm>
                <a:off x="251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0" name="Oval 56">
                <a:extLst>
                  <a:ext uri="{FF2B5EF4-FFF2-40B4-BE49-F238E27FC236}">
                    <a16:creationId xmlns:a16="http://schemas.microsoft.com/office/drawing/2014/main" id="{0F7EAC73-5FC5-41E0-B608-51178938D6D7}"/>
                  </a:ext>
                </a:extLst>
              </p:cNvPr>
              <p:cNvSpPr>
                <a:spLocks noChangeArrowheads="1"/>
              </p:cNvSpPr>
              <p:nvPr/>
            </p:nvSpPr>
            <p:spPr bwMode="auto">
              <a:xfrm>
                <a:off x="3031" y="117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1" name="Oval 57">
                <a:extLst>
                  <a:ext uri="{FF2B5EF4-FFF2-40B4-BE49-F238E27FC236}">
                    <a16:creationId xmlns:a16="http://schemas.microsoft.com/office/drawing/2014/main" id="{7E4CD727-42B7-43D0-8557-8AA006B3E036}"/>
                  </a:ext>
                </a:extLst>
              </p:cNvPr>
              <p:cNvSpPr>
                <a:spLocks noChangeArrowheads="1"/>
              </p:cNvSpPr>
              <p:nvPr/>
            </p:nvSpPr>
            <p:spPr bwMode="auto">
              <a:xfrm>
                <a:off x="3142" y="910"/>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32" name="Oval 58">
                <a:extLst>
                  <a:ext uri="{FF2B5EF4-FFF2-40B4-BE49-F238E27FC236}">
                    <a16:creationId xmlns:a16="http://schemas.microsoft.com/office/drawing/2014/main" id="{6F0849F7-BC4A-4A9F-8897-7E5400B99607}"/>
                  </a:ext>
                </a:extLst>
              </p:cNvPr>
              <p:cNvSpPr>
                <a:spLocks noChangeArrowheads="1"/>
              </p:cNvSpPr>
              <p:nvPr/>
            </p:nvSpPr>
            <p:spPr bwMode="auto">
              <a:xfrm>
                <a:off x="2734" y="1281"/>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sp>
          <p:nvSpPr>
            <p:cNvPr id="23620" name="Oval 47">
              <a:extLst>
                <a:ext uri="{FF2B5EF4-FFF2-40B4-BE49-F238E27FC236}">
                  <a16:creationId xmlns:a16="http://schemas.microsoft.com/office/drawing/2014/main" id="{F5C3384E-7BA2-4ACB-931C-8CA2AC7F9EBA}"/>
                </a:ext>
              </a:extLst>
            </p:cNvPr>
            <p:cNvSpPr>
              <a:spLocks noChangeArrowheads="1"/>
            </p:cNvSpPr>
            <p:nvPr/>
          </p:nvSpPr>
          <p:spPr bwMode="auto">
            <a:xfrm>
              <a:off x="4608" y="912"/>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1" name="AutoShape 73">
              <a:extLst>
                <a:ext uri="{FF2B5EF4-FFF2-40B4-BE49-F238E27FC236}">
                  <a16:creationId xmlns:a16="http://schemas.microsoft.com/office/drawing/2014/main" id="{793AE4BE-2E59-45EB-9735-D0847AA4E462}"/>
                </a:ext>
              </a:extLst>
            </p:cNvPr>
            <p:cNvSpPr>
              <a:spLocks/>
            </p:cNvSpPr>
            <p:nvPr/>
          </p:nvSpPr>
          <p:spPr bwMode="auto">
            <a:xfrm>
              <a:off x="4560" y="432"/>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2" name="AutoShape 74">
              <a:extLst>
                <a:ext uri="{FF2B5EF4-FFF2-40B4-BE49-F238E27FC236}">
                  <a16:creationId xmlns:a16="http://schemas.microsoft.com/office/drawing/2014/main" id="{153A4D25-7619-4C94-B1FC-10B88289E700}"/>
                </a:ext>
              </a:extLst>
            </p:cNvPr>
            <p:cNvSpPr>
              <a:spLocks/>
            </p:cNvSpPr>
            <p:nvPr/>
          </p:nvSpPr>
          <p:spPr bwMode="auto">
            <a:xfrm flipH="1">
              <a:off x="5376" y="432"/>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23" name="Text Box 77">
              <a:extLst>
                <a:ext uri="{FF2B5EF4-FFF2-40B4-BE49-F238E27FC236}">
                  <a16:creationId xmlns:a16="http://schemas.microsoft.com/office/drawing/2014/main" id="{BA64493A-5E5E-4B18-AE3C-3D8C063A0C76}"/>
                </a:ext>
              </a:extLst>
            </p:cNvPr>
            <p:cNvSpPr txBox="1">
              <a:spLocks noChangeArrowheads="1"/>
            </p:cNvSpPr>
            <p:nvPr/>
          </p:nvSpPr>
          <p:spPr bwMode="auto">
            <a:xfrm>
              <a:off x="5472" y="336"/>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t>-</a:t>
              </a:r>
            </a:p>
          </p:txBody>
        </p:sp>
      </p:grpSp>
      <p:grpSp>
        <p:nvGrpSpPr>
          <p:cNvPr id="8" name="Group 80">
            <a:extLst>
              <a:ext uri="{FF2B5EF4-FFF2-40B4-BE49-F238E27FC236}">
                <a16:creationId xmlns:a16="http://schemas.microsoft.com/office/drawing/2014/main" id="{63AFB44A-5759-425F-9955-65B3136B7E17}"/>
              </a:ext>
            </a:extLst>
          </p:cNvPr>
          <p:cNvGrpSpPr>
            <a:grpSpLocks/>
          </p:cNvGrpSpPr>
          <p:nvPr/>
        </p:nvGrpSpPr>
        <p:grpSpPr bwMode="auto">
          <a:xfrm>
            <a:off x="8763000" y="1981201"/>
            <a:ext cx="1905000" cy="1465263"/>
            <a:chOff x="4560" y="1248"/>
            <a:chExt cx="1200" cy="923"/>
          </a:xfrm>
        </p:grpSpPr>
        <p:sp>
          <p:nvSpPr>
            <p:cNvPr id="23606" name="Oval 60">
              <a:extLst>
                <a:ext uri="{FF2B5EF4-FFF2-40B4-BE49-F238E27FC236}">
                  <a16:creationId xmlns:a16="http://schemas.microsoft.com/office/drawing/2014/main" id="{C2857E25-7757-4AED-871C-F64661B964AB}"/>
                </a:ext>
              </a:extLst>
            </p:cNvPr>
            <p:cNvSpPr>
              <a:spLocks noChangeArrowheads="1"/>
            </p:cNvSpPr>
            <p:nvPr/>
          </p:nvSpPr>
          <p:spPr bwMode="auto">
            <a:xfrm>
              <a:off x="4693" y="1392"/>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7" name="Oval 48">
              <a:extLst>
                <a:ext uri="{FF2B5EF4-FFF2-40B4-BE49-F238E27FC236}">
                  <a16:creationId xmlns:a16="http://schemas.microsoft.com/office/drawing/2014/main" id="{C5AC2A77-4048-4B61-A3E8-53C34D68744E}"/>
                </a:ext>
              </a:extLst>
            </p:cNvPr>
            <p:cNvSpPr>
              <a:spLocks noChangeArrowheads="1"/>
            </p:cNvSpPr>
            <p:nvPr/>
          </p:nvSpPr>
          <p:spPr bwMode="auto">
            <a:xfrm>
              <a:off x="4656" y="1824"/>
              <a:ext cx="83" cy="8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8" name="Text Box 61">
              <a:extLst>
                <a:ext uri="{FF2B5EF4-FFF2-40B4-BE49-F238E27FC236}">
                  <a16:creationId xmlns:a16="http://schemas.microsoft.com/office/drawing/2014/main" id="{A23E125E-391C-4D14-9FCE-426726EF23B9}"/>
                </a:ext>
              </a:extLst>
            </p:cNvPr>
            <p:cNvSpPr txBox="1">
              <a:spLocks noChangeArrowheads="1"/>
            </p:cNvSpPr>
            <p:nvPr/>
          </p:nvSpPr>
          <p:spPr bwMode="auto">
            <a:xfrm>
              <a:off x="4944" y="1632"/>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solidFill>
                    <a:srgbClr val="FF0000"/>
                  </a:solidFill>
                </a:rPr>
                <a:t>Cl</a:t>
              </a:r>
            </a:p>
          </p:txBody>
        </p:sp>
        <p:sp>
          <p:nvSpPr>
            <p:cNvPr id="23609" name="Oval 62">
              <a:extLst>
                <a:ext uri="{FF2B5EF4-FFF2-40B4-BE49-F238E27FC236}">
                  <a16:creationId xmlns:a16="http://schemas.microsoft.com/office/drawing/2014/main" id="{CA246064-C7A5-4A10-8BB3-5BB09959ECE0}"/>
                </a:ext>
              </a:extLst>
            </p:cNvPr>
            <p:cNvSpPr>
              <a:spLocks noChangeArrowheads="1"/>
            </p:cNvSpPr>
            <p:nvPr/>
          </p:nvSpPr>
          <p:spPr bwMode="auto">
            <a:xfrm>
              <a:off x="4841" y="1392"/>
              <a:ext cx="75"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0" name="Oval 63">
              <a:extLst>
                <a:ext uri="{FF2B5EF4-FFF2-40B4-BE49-F238E27FC236}">
                  <a16:creationId xmlns:a16="http://schemas.microsoft.com/office/drawing/2014/main" id="{4FC078C2-C794-48DF-BCF2-648AB952B8A2}"/>
                </a:ext>
              </a:extLst>
            </p:cNvPr>
            <p:cNvSpPr>
              <a:spLocks noChangeArrowheads="1"/>
            </p:cNvSpPr>
            <p:nvPr/>
          </p:nvSpPr>
          <p:spPr bwMode="auto">
            <a:xfrm>
              <a:off x="5175" y="1392"/>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1" name="Oval 64">
              <a:extLst>
                <a:ext uri="{FF2B5EF4-FFF2-40B4-BE49-F238E27FC236}">
                  <a16:creationId xmlns:a16="http://schemas.microsoft.com/office/drawing/2014/main" id="{D558277A-866E-4B4B-AD1C-108367D8148E}"/>
                </a:ext>
              </a:extLst>
            </p:cNvPr>
            <p:cNvSpPr>
              <a:spLocks noChangeArrowheads="1"/>
            </p:cNvSpPr>
            <p:nvPr/>
          </p:nvSpPr>
          <p:spPr bwMode="auto">
            <a:xfrm>
              <a:off x="4656" y="1652"/>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2" name="Oval 65">
              <a:extLst>
                <a:ext uri="{FF2B5EF4-FFF2-40B4-BE49-F238E27FC236}">
                  <a16:creationId xmlns:a16="http://schemas.microsoft.com/office/drawing/2014/main" id="{E17A9026-306C-4281-B179-C85B088A3499}"/>
                </a:ext>
              </a:extLst>
            </p:cNvPr>
            <p:cNvSpPr>
              <a:spLocks noChangeArrowheads="1"/>
            </p:cNvSpPr>
            <p:nvPr/>
          </p:nvSpPr>
          <p:spPr bwMode="auto">
            <a:xfrm>
              <a:off x="4767" y="198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3" name="Oval 66">
              <a:extLst>
                <a:ext uri="{FF2B5EF4-FFF2-40B4-BE49-F238E27FC236}">
                  <a16:creationId xmlns:a16="http://schemas.microsoft.com/office/drawing/2014/main" id="{11BE1473-7593-4567-8E13-947B9AF0E4A4}"/>
                </a:ext>
              </a:extLst>
            </p:cNvPr>
            <p:cNvSpPr>
              <a:spLocks noChangeArrowheads="1"/>
            </p:cNvSpPr>
            <p:nvPr/>
          </p:nvSpPr>
          <p:spPr bwMode="auto">
            <a:xfrm>
              <a:off x="5287" y="198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4" name="Oval 67">
              <a:extLst>
                <a:ext uri="{FF2B5EF4-FFF2-40B4-BE49-F238E27FC236}">
                  <a16:creationId xmlns:a16="http://schemas.microsoft.com/office/drawing/2014/main" id="{AD6E0D32-9702-419D-A18A-CFF8EF7DE1E8}"/>
                </a:ext>
              </a:extLst>
            </p:cNvPr>
            <p:cNvSpPr>
              <a:spLocks noChangeArrowheads="1"/>
            </p:cNvSpPr>
            <p:nvPr/>
          </p:nvSpPr>
          <p:spPr bwMode="auto">
            <a:xfrm>
              <a:off x="5398" y="1726"/>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5" name="Oval 68">
              <a:extLst>
                <a:ext uri="{FF2B5EF4-FFF2-40B4-BE49-F238E27FC236}">
                  <a16:creationId xmlns:a16="http://schemas.microsoft.com/office/drawing/2014/main" id="{25C27D68-5B3C-4547-B47D-B373A3382413}"/>
                </a:ext>
              </a:extLst>
            </p:cNvPr>
            <p:cNvSpPr>
              <a:spLocks noChangeArrowheads="1"/>
            </p:cNvSpPr>
            <p:nvPr/>
          </p:nvSpPr>
          <p:spPr bwMode="auto">
            <a:xfrm>
              <a:off x="4990" y="2097"/>
              <a:ext cx="74" cy="7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6" name="AutoShape 72">
              <a:extLst>
                <a:ext uri="{FF2B5EF4-FFF2-40B4-BE49-F238E27FC236}">
                  <a16:creationId xmlns:a16="http://schemas.microsoft.com/office/drawing/2014/main" id="{06C7C162-7601-40E4-94F4-1FCDABEF59FA}"/>
                </a:ext>
              </a:extLst>
            </p:cNvPr>
            <p:cNvSpPr>
              <a:spLocks/>
            </p:cNvSpPr>
            <p:nvPr/>
          </p:nvSpPr>
          <p:spPr bwMode="auto">
            <a:xfrm>
              <a:off x="4560" y="1344"/>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7" name="AutoShape 75">
              <a:extLst>
                <a:ext uri="{FF2B5EF4-FFF2-40B4-BE49-F238E27FC236}">
                  <a16:creationId xmlns:a16="http://schemas.microsoft.com/office/drawing/2014/main" id="{E7EE9BED-5DC4-43CD-8E38-37746FD0B550}"/>
                </a:ext>
              </a:extLst>
            </p:cNvPr>
            <p:cNvSpPr>
              <a:spLocks/>
            </p:cNvSpPr>
            <p:nvPr/>
          </p:nvSpPr>
          <p:spPr bwMode="auto">
            <a:xfrm flipH="1">
              <a:off x="5376" y="1344"/>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18" name="Text Box 78">
              <a:extLst>
                <a:ext uri="{FF2B5EF4-FFF2-40B4-BE49-F238E27FC236}">
                  <a16:creationId xmlns:a16="http://schemas.microsoft.com/office/drawing/2014/main" id="{23732075-DEBF-4708-8472-2DB31A04EFB0}"/>
                </a:ext>
              </a:extLst>
            </p:cNvPr>
            <p:cNvSpPr txBox="1">
              <a:spLocks noChangeArrowheads="1"/>
            </p:cNvSpPr>
            <p:nvPr/>
          </p:nvSpPr>
          <p:spPr bwMode="auto">
            <a:xfrm>
              <a:off x="5472" y="124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t>-</a:t>
              </a:r>
            </a:p>
          </p:txBody>
        </p:sp>
      </p:grpSp>
      <p:sp>
        <p:nvSpPr>
          <p:cNvPr id="23566" name="Text Box 82">
            <a:extLst>
              <a:ext uri="{FF2B5EF4-FFF2-40B4-BE49-F238E27FC236}">
                <a16:creationId xmlns:a16="http://schemas.microsoft.com/office/drawing/2014/main" id="{A247624D-92C1-42D3-A422-15CE594CAEC5}"/>
              </a:ext>
            </a:extLst>
          </p:cNvPr>
          <p:cNvSpPr txBox="1">
            <a:spLocks noChangeArrowheads="1"/>
          </p:cNvSpPr>
          <p:nvPr/>
        </p:nvSpPr>
        <p:spPr bwMode="auto">
          <a:xfrm>
            <a:off x="2451100" y="395605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Calcium oxide:</a:t>
            </a:r>
          </a:p>
        </p:txBody>
      </p:sp>
      <p:sp>
        <p:nvSpPr>
          <p:cNvPr id="22660" name="Text Box 132">
            <a:extLst>
              <a:ext uri="{FF2B5EF4-FFF2-40B4-BE49-F238E27FC236}">
                <a16:creationId xmlns:a16="http://schemas.microsoft.com/office/drawing/2014/main" id="{21E6B9D7-8803-4E33-914B-028E668669A1}"/>
              </a:ext>
            </a:extLst>
          </p:cNvPr>
          <p:cNvSpPr txBox="1">
            <a:spLocks noChangeArrowheads="1"/>
          </p:cNvSpPr>
          <p:nvPr/>
        </p:nvSpPr>
        <p:spPr bwMode="auto">
          <a:xfrm>
            <a:off x="8077200" y="6400800"/>
            <a:ext cx="990600" cy="369332"/>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CaO</a:t>
            </a:r>
          </a:p>
        </p:txBody>
      </p:sp>
      <p:grpSp>
        <p:nvGrpSpPr>
          <p:cNvPr id="9" name="Group 136">
            <a:extLst>
              <a:ext uri="{FF2B5EF4-FFF2-40B4-BE49-F238E27FC236}">
                <a16:creationId xmlns:a16="http://schemas.microsoft.com/office/drawing/2014/main" id="{D3E66B18-6C5B-4B48-AD30-37C421239B8D}"/>
              </a:ext>
            </a:extLst>
          </p:cNvPr>
          <p:cNvGrpSpPr>
            <a:grpSpLocks/>
          </p:cNvGrpSpPr>
          <p:nvPr/>
        </p:nvGrpSpPr>
        <p:grpSpPr bwMode="auto">
          <a:xfrm>
            <a:off x="2433638" y="4495800"/>
            <a:ext cx="8234362" cy="1752600"/>
            <a:chOff x="573" y="2832"/>
            <a:chExt cx="5187" cy="1104"/>
          </a:xfrm>
        </p:grpSpPr>
        <p:grpSp>
          <p:nvGrpSpPr>
            <p:cNvPr id="23569" name="Group 100">
              <a:extLst>
                <a:ext uri="{FF2B5EF4-FFF2-40B4-BE49-F238E27FC236}">
                  <a16:creationId xmlns:a16="http://schemas.microsoft.com/office/drawing/2014/main" id="{BEEC5C41-5BB4-4800-BC10-0763F2D40C5F}"/>
                </a:ext>
              </a:extLst>
            </p:cNvPr>
            <p:cNvGrpSpPr>
              <a:grpSpLocks/>
            </p:cNvGrpSpPr>
            <p:nvPr/>
          </p:nvGrpSpPr>
          <p:grpSpPr bwMode="auto">
            <a:xfrm>
              <a:off x="1680" y="3072"/>
              <a:ext cx="816" cy="742"/>
              <a:chOff x="1776" y="3264"/>
              <a:chExt cx="816" cy="742"/>
            </a:xfrm>
          </p:grpSpPr>
          <p:sp>
            <p:nvSpPr>
              <p:cNvPr id="23598" name="Oval 84">
                <a:extLst>
                  <a:ext uri="{FF2B5EF4-FFF2-40B4-BE49-F238E27FC236}">
                    <a16:creationId xmlns:a16="http://schemas.microsoft.com/office/drawing/2014/main" id="{7FA9F369-16A0-4127-9436-C1DA30406E1D}"/>
                  </a:ext>
                </a:extLst>
              </p:cNvPr>
              <p:cNvSpPr>
                <a:spLocks noChangeArrowheads="1"/>
              </p:cNvSpPr>
              <p:nvPr/>
            </p:nvSpPr>
            <p:spPr bwMode="auto">
              <a:xfrm>
                <a:off x="1813" y="3264"/>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9" name="Text Box 85">
                <a:extLst>
                  <a:ext uri="{FF2B5EF4-FFF2-40B4-BE49-F238E27FC236}">
                    <a16:creationId xmlns:a16="http://schemas.microsoft.com/office/drawing/2014/main" id="{2025438B-DEC7-4B3A-BB2C-B4FB9AF08906}"/>
                  </a:ext>
                </a:extLst>
              </p:cNvPr>
              <p:cNvSpPr txBox="1">
                <a:spLocks noChangeArrowheads="1"/>
              </p:cNvSpPr>
              <p:nvPr/>
            </p:nvSpPr>
            <p:spPr bwMode="auto">
              <a:xfrm>
                <a:off x="2064" y="3504"/>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O</a:t>
                </a:r>
              </a:p>
            </p:txBody>
          </p:sp>
          <p:sp>
            <p:nvSpPr>
              <p:cNvPr id="23600" name="Oval 86">
                <a:extLst>
                  <a:ext uri="{FF2B5EF4-FFF2-40B4-BE49-F238E27FC236}">
                    <a16:creationId xmlns:a16="http://schemas.microsoft.com/office/drawing/2014/main" id="{90758FE3-B6B0-4206-9AF8-662609E7A355}"/>
                  </a:ext>
                </a:extLst>
              </p:cNvPr>
              <p:cNvSpPr>
                <a:spLocks noChangeArrowheads="1"/>
              </p:cNvSpPr>
              <p:nvPr/>
            </p:nvSpPr>
            <p:spPr bwMode="auto">
              <a:xfrm>
                <a:off x="1961" y="3264"/>
                <a:ext cx="75"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1" name="Oval 87">
                <a:extLst>
                  <a:ext uri="{FF2B5EF4-FFF2-40B4-BE49-F238E27FC236}">
                    <a16:creationId xmlns:a16="http://schemas.microsoft.com/office/drawing/2014/main" id="{F44C51E4-D222-4737-A7EF-8369ED54CDC1}"/>
                  </a:ext>
                </a:extLst>
              </p:cNvPr>
              <p:cNvSpPr>
                <a:spLocks noChangeArrowheads="1"/>
              </p:cNvSpPr>
              <p:nvPr/>
            </p:nvSpPr>
            <p:spPr bwMode="auto">
              <a:xfrm>
                <a:off x="2295" y="326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2" name="Oval 88">
                <a:extLst>
                  <a:ext uri="{FF2B5EF4-FFF2-40B4-BE49-F238E27FC236}">
                    <a16:creationId xmlns:a16="http://schemas.microsoft.com/office/drawing/2014/main" id="{8AF72030-DD41-4C9F-A373-48177A274AF6}"/>
                  </a:ext>
                </a:extLst>
              </p:cNvPr>
              <p:cNvSpPr>
                <a:spLocks noChangeArrowheads="1"/>
              </p:cNvSpPr>
              <p:nvPr/>
            </p:nvSpPr>
            <p:spPr bwMode="auto">
              <a:xfrm>
                <a:off x="1776" y="352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3" name="Oval 89">
                <a:extLst>
                  <a:ext uri="{FF2B5EF4-FFF2-40B4-BE49-F238E27FC236}">
                    <a16:creationId xmlns:a16="http://schemas.microsoft.com/office/drawing/2014/main" id="{63A07BDA-13D0-40D4-A561-B86E5D07929E}"/>
                  </a:ext>
                </a:extLst>
              </p:cNvPr>
              <p:cNvSpPr>
                <a:spLocks noChangeArrowheads="1"/>
              </p:cNvSpPr>
              <p:nvPr/>
            </p:nvSpPr>
            <p:spPr bwMode="auto">
              <a:xfrm>
                <a:off x="192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4" name="Oval 90">
                <a:extLst>
                  <a:ext uri="{FF2B5EF4-FFF2-40B4-BE49-F238E27FC236}">
                    <a16:creationId xmlns:a16="http://schemas.microsoft.com/office/drawing/2014/main" id="{BCC4B8AA-2206-4DCB-BDA9-0F0047C3296B}"/>
                  </a:ext>
                </a:extLst>
              </p:cNvPr>
              <p:cNvSpPr>
                <a:spLocks noChangeArrowheads="1"/>
              </p:cNvSpPr>
              <p:nvPr/>
            </p:nvSpPr>
            <p:spPr bwMode="auto">
              <a:xfrm>
                <a:off x="240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605" name="Oval 91">
                <a:extLst>
                  <a:ext uri="{FF2B5EF4-FFF2-40B4-BE49-F238E27FC236}">
                    <a16:creationId xmlns:a16="http://schemas.microsoft.com/office/drawing/2014/main" id="{9EEDC379-ED53-47F2-99D0-CC7A03F7BDE1}"/>
                  </a:ext>
                </a:extLst>
              </p:cNvPr>
              <p:cNvSpPr>
                <a:spLocks noChangeArrowheads="1"/>
              </p:cNvSpPr>
              <p:nvPr/>
            </p:nvSpPr>
            <p:spPr bwMode="auto">
              <a:xfrm>
                <a:off x="2518" y="359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sp>
          <p:nvSpPr>
            <p:cNvPr id="23570" name="Oval 94">
              <a:extLst>
                <a:ext uri="{FF2B5EF4-FFF2-40B4-BE49-F238E27FC236}">
                  <a16:creationId xmlns:a16="http://schemas.microsoft.com/office/drawing/2014/main" id="{C5E588D3-9A86-48D5-847E-38B3F6C4EA7B}"/>
                </a:ext>
              </a:extLst>
            </p:cNvPr>
            <p:cNvSpPr>
              <a:spLocks noChangeArrowheads="1"/>
            </p:cNvSpPr>
            <p:nvPr/>
          </p:nvSpPr>
          <p:spPr bwMode="auto">
            <a:xfrm>
              <a:off x="573" y="2953"/>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71" name="Text Box 95">
              <a:extLst>
                <a:ext uri="{FF2B5EF4-FFF2-40B4-BE49-F238E27FC236}">
                  <a16:creationId xmlns:a16="http://schemas.microsoft.com/office/drawing/2014/main" id="{5DBF55AB-3CB3-4C8E-9030-002073676AF9}"/>
                </a:ext>
              </a:extLst>
            </p:cNvPr>
            <p:cNvSpPr txBox="1">
              <a:spLocks noChangeArrowheads="1"/>
            </p:cNvSpPr>
            <p:nvPr/>
          </p:nvSpPr>
          <p:spPr bwMode="auto">
            <a:xfrm>
              <a:off x="903" y="3288"/>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Ca</a:t>
              </a:r>
            </a:p>
          </p:txBody>
        </p:sp>
        <p:sp>
          <p:nvSpPr>
            <p:cNvPr id="23572" name="Oval 96">
              <a:extLst>
                <a:ext uri="{FF2B5EF4-FFF2-40B4-BE49-F238E27FC236}">
                  <a16:creationId xmlns:a16="http://schemas.microsoft.com/office/drawing/2014/main" id="{45498979-767A-41B8-9B0D-226D1DE52412}"/>
                </a:ext>
              </a:extLst>
            </p:cNvPr>
            <p:cNvSpPr>
              <a:spLocks noChangeArrowheads="1"/>
            </p:cNvSpPr>
            <p:nvPr/>
          </p:nvSpPr>
          <p:spPr bwMode="auto">
            <a:xfrm>
              <a:off x="1208" y="2953"/>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73" name="Oval 97">
              <a:extLst>
                <a:ext uri="{FF2B5EF4-FFF2-40B4-BE49-F238E27FC236}">
                  <a16:creationId xmlns:a16="http://schemas.microsoft.com/office/drawing/2014/main" id="{E45F6155-FD76-4568-AE22-7DCCBAD05490}"/>
                </a:ext>
              </a:extLst>
            </p:cNvPr>
            <p:cNvSpPr>
              <a:spLocks noChangeArrowheads="1"/>
            </p:cNvSpPr>
            <p:nvPr/>
          </p:nvSpPr>
          <p:spPr bwMode="auto">
            <a:xfrm>
              <a:off x="1141" y="3797"/>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74" name="Text Box 98">
              <a:extLst>
                <a:ext uri="{FF2B5EF4-FFF2-40B4-BE49-F238E27FC236}">
                  <a16:creationId xmlns:a16="http://schemas.microsoft.com/office/drawing/2014/main" id="{2B1C39DD-ABE9-474D-8FF1-F2A9F0F2FCE9}"/>
                </a:ext>
              </a:extLst>
            </p:cNvPr>
            <p:cNvSpPr txBox="1">
              <a:spLocks noChangeArrowheads="1"/>
            </p:cNvSpPr>
            <p:nvPr/>
          </p:nvSpPr>
          <p:spPr bwMode="auto">
            <a:xfrm>
              <a:off x="1431" y="3235"/>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4000"/>
                <a:t>+</a:t>
              </a:r>
            </a:p>
          </p:txBody>
        </p:sp>
        <p:sp>
          <p:nvSpPr>
            <p:cNvPr id="23575" name="AutoShape 101">
              <a:extLst>
                <a:ext uri="{FF2B5EF4-FFF2-40B4-BE49-F238E27FC236}">
                  <a16:creationId xmlns:a16="http://schemas.microsoft.com/office/drawing/2014/main" id="{858A111D-6B4B-4E5D-8D87-424A31CC1ED3}"/>
                </a:ext>
              </a:extLst>
            </p:cNvPr>
            <p:cNvSpPr>
              <a:spLocks noChangeArrowheads="1"/>
            </p:cNvSpPr>
            <p:nvPr/>
          </p:nvSpPr>
          <p:spPr bwMode="auto">
            <a:xfrm>
              <a:off x="2640" y="3168"/>
              <a:ext cx="384" cy="576"/>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nvGrpSpPr>
            <p:cNvPr id="23576" name="Group 102">
              <a:extLst>
                <a:ext uri="{FF2B5EF4-FFF2-40B4-BE49-F238E27FC236}">
                  <a16:creationId xmlns:a16="http://schemas.microsoft.com/office/drawing/2014/main" id="{5456394C-00BB-4794-AEE6-A56DA046B7DE}"/>
                </a:ext>
              </a:extLst>
            </p:cNvPr>
            <p:cNvGrpSpPr>
              <a:grpSpLocks/>
            </p:cNvGrpSpPr>
            <p:nvPr/>
          </p:nvGrpSpPr>
          <p:grpSpPr bwMode="auto">
            <a:xfrm>
              <a:off x="3072" y="2832"/>
              <a:ext cx="1440" cy="1104"/>
              <a:chOff x="3072" y="720"/>
              <a:chExt cx="1440" cy="1104"/>
            </a:xfrm>
          </p:grpSpPr>
          <p:sp>
            <p:nvSpPr>
              <p:cNvPr id="23593" name="Oval 103">
                <a:extLst>
                  <a:ext uri="{FF2B5EF4-FFF2-40B4-BE49-F238E27FC236}">
                    <a16:creationId xmlns:a16="http://schemas.microsoft.com/office/drawing/2014/main" id="{22124919-500E-48D9-9BBC-F25FA50571B0}"/>
                  </a:ext>
                </a:extLst>
              </p:cNvPr>
              <p:cNvSpPr>
                <a:spLocks noChangeArrowheads="1"/>
              </p:cNvSpPr>
              <p:nvPr/>
            </p:nvSpPr>
            <p:spPr bwMode="auto">
              <a:xfrm>
                <a:off x="3168" y="864"/>
                <a:ext cx="912" cy="9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4" name="Text Box 104">
                <a:extLst>
                  <a:ext uri="{FF2B5EF4-FFF2-40B4-BE49-F238E27FC236}">
                    <a16:creationId xmlns:a16="http://schemas.microsoft.com/office/drawing/2014/main" id="{F6EA8E4A-C713-449F-9C7A-1216C8046569}"/>
                  </a:ext>
                </a:extLst>
              </p:cNvPr>
              <p:cNvSpPr txBox="1">
                <a:spLocks noChangeArrowheads="1"/>
              </p:cNvSpPr>
              <p:nvPr/>
            </p:nvSpPr>
            <p:spPr bwMode="auto">
              <a:xfrm>
                <a:off x="3456" y="1152"/>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Ca</a:t>
                </a:r>
              </a:p>
            </p:txBody>
          </p:sp>
          <p:sp>
            <p:nvSpPr>
              <p:cNvPr id="23595" name="AutoShape 105">
                <a:extLst>
                  <a:ext uri="{FF2B5EF4-FFF2-40B4-BE49-F238E27FC236}">
                    <a16:creationId xmlns:a16="http://schemas.microsoft.com/office/drawing/2014/main" id="{FE5B3E0D-56BD-4714-A6A0-492D786FF05F}"/>
                  </a:ext>
                </a:extLst>
              </p:cNvPr>
              <p:cNvSpPr>
                <a:spLocks/>
              </p:cNvSpPr>
              <p:nvPr/>
            </p:nvSpPr>
            <p:spPr bwMode="auto">
              <a:xfrm>
                <a:off x="307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6" name="AutoShape 106">
                <a:extLst>
                  <a:ext uri="{FF2B5EF4-FFF2-40B4-BE49-F238E27FC236}">
                    <a16:creationId xmlns:a16="http://schemas.microsoft.com/office/drawing/2014/main" id="{354725C5-CB0F-4647-BC90-8D3DCF4CC482}"/>
                  </a:ext>
                </a:extLst>
              </p:cNvPr>
              <p:cNvSpPr>
                <a:spLocks/>
              </p:cNvSpPr>
              <p:nvPr/>
            </p:nvSpPr>
            <p:spPr bwMode="auto">
              <a:xfrm flipH="1">
                <a:off x="4032" y="816"/>
                <a:ext cx="144" cy="1008"/>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7" name="Text Box 107">
                <a:extLst>
                  <a:ext uri="{FF2B5EF4-FFF2-40B4-BE49-F238E27FC236}">
                    <a16:creationId xmlns:a16="http://schemas.microsoft.com/office/drawing/2014/main" id="{62045466-AB8C-4FB1-BCB3-C585CD6FBFF6}"/>
                  </a:ext>
                </a:extLst>
              </p:cNvPr>
              <p:cNvSpPr txBox="1">
                <a:spLocks noChangeArrowheads="1"/>
              </p:cNvSpPr>
              <p:nvPr/>
            </p:nvSpPr>
            <p:spPr bwMode="auto">
              <a:xfrm>
                <a:off x="4176" y="72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t>2+</a:t>
                </a:r>
              </a:p>
            </p:txBody>
          </p:sp>
        </p:grpSp>
        <p:grpSp>
          <p:nvGrpSpPr>
            <p:cNvPr id="23577" name="Group 135">
              <a:extLst>
                <a:ext uri="{FF2B5EF4-FFF2-40B4-BE49-F238E27FC236}">
                  <a16:creationId xmlns:a16="http://schemas.microsoft.com/office/drawing/2014/main" id="{48EACB81-789C-4301-B775-EE2C6E49C9C7}"/>
                </a:ext>
              </a:extLst>
            </p:cNvPr>
            <p:cNvGrpSpPr>
              <a:grpSpLocks/>
            </p:cNvGrpSpPr>
            <p:nvPr/>
          </p:nvGrpSpPr>
          <p:grpSpPr bwMode="auto">
            <a:xfrm>
              <a:off x="4560" y="2928"/>
              <a:ext cx="1200" cy="912"/>
              <a:chOff x="4560" y="2928"/>
              <a:chExt cx="1200" cy="912"/>
            </a:xfrm>
          </p:grpSpPr>
          <p:grpSp>
            <p:nvGrpSpPr>
              <p:cNvPr id="23578" name="Group 131">
                <a:extLst>
                  <a:ext uri="{FF2B5EF4-FFF2-40B4-BE49-F238E27FC236}">
                    <a16:creationId xmlns:a16="http://schemas.microsoft.com/office/drawing/2014/main" id="{F39ECDBF-537A-4D12-BFD9-C449A2B14CA9}"/>
                  </a:ext>
                </a:extLst>
              </p:cNvPr>
              <p:cNvGrpSpPr>
                <a:grpSpLocks/>
              </p:cNvGrpSpPr>
              <p:nvPr/>
            </p:nvGrpSpPr>
            <p:grpSpPr bwMode="auto">
              <a:xfrm>
                <a:off x="4560" y="2928"/>
                <a:ext cx="1200" cy="912"/>
                <a:chOff x="4560" y="3120"/>
                <a:chExt cx="1200" cy="912"/>
              </a:xfrm>
            </p:grpSpPr>
            <p:grpSp>
              <p:nvGrpSpPr>
                <p:cNvPr id="23581" name="Group 108">
                  <a:extLst>
                    <a:ext uri="{FF2B5EF4-FFF2-40B4-BE49-F238E27FC236}">
                      <a16:creationId xmlns:a16="http://schemas.microsoft.com/office/drawing/2014/main" id="{A79D9882-218A-462E-9012-49D9BE79B9D8}"/>
                    </a:ext>
                  </a:extLst>
                </p:cNvPr>
                <p:cNvGrpSpPr>
                  <a:grpSpLocks/>
                </p:cNvGrpSpPr>
                <p:nvPr/>
              </p:nvGrpSpPr>
              <p:grpSpPr bwMode="auto">
                <a:xfrm>
                  <a:off x="4608" y="3264"/>
                  <a:ext cx="816" cy="742"/>
                  <a:chOff x="1776" y="3264"/>
                  <a:chExt cx="816" cy="742"/>
                </a:xfrm>
              </p:grpSpPr>
              <p:sp>
                <p:nvSpPr>
                  <p:cNvPr id="23585" name="Oval 109">
                    <a:extLst>
                      <a:ext uri="{FF2B5EF4-FFF2-40B4-BE49-F238E27FC236}">
                        <a16:creationId xmlns:a16="http://schemas.microsoft.com/office/drawing/2014/main" id="{0FCC7790-FF40-4FB8-B1A7-883343964BEE}"/>
                      </a:ext>
                    </a:extLst>
                  </p:cNvPr>
                  <p:cNvSpPr>
                    <a:spLocks noChangeArrowheads="1"/>
                  </p:cNvSpPr>
                  <p:nvPr/>
                </p:nvSpPr>
                <p:spPr bwMode="auto">
                  <a:xfrm>
                    <a:off x="1813" y="3264"/>
                    <a:ext cx="742" cy="74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86" name="Text Box 110">
                    <a:extLst>
                      <a:ext uri="{FF2B5EF4-FFF2-40B4-BE49-F238E27FC236}">
                        <a16:creationId xmlns:a16="http://schemas.microsoft.com/office/drawing/2014/main" id="{72917A4D-01D4-4AFB-907B-C8037EC26F7C}"/>
                      </a:ext>
                    </a:extLst>
                  </p:cNvPr>
                  <p:cNvSpPr txBox="1">
                    <a:spLocks noChangeArrowheads="1"/>
                  </p:cNvSpPr>
                  <p:nvPr/>
                </p:nvSpPr>
                <p:spPr bwMode="auto">
                  <a:xfrm>
                    <a:off x="2064" y="3504"/>
                    <a:ext cx="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O</a:t>
                    </a:r>
                  </a:p>
                </p:txBody>
              </p:sp>
              <p:sp>
                <p:nvSpPr>
                  <p:cNvPr id="23587" name="Oval 111">
                    <a:extLst>
                      <a:ext uri="{FF2B5EF4-FFF2-40B4-BE49-F238E27FC236}">
                        <a16:creationId xmlns:a16="http://schemas.microsoft.com/office/drawing/2014/main" id="{34501873-B54E-441F-A267-E07F8E5411F1}"/>
                      </a:ext>
                    </a:extLst>
                  </p:cNvPr>
                  <p:cNvSpPr>
                    <a:spLocks noChangeArrowheads="1"/>
                  </p:cNvSpPr>
                  <p:nvPr/>
                </p:nvSpPr>
                <p:spPr bwMode="auto">
                  <a:xfrm>
                    <a:off x="1961" y="3264"/>
                    <a:ext cx="75"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88" name="Oval 112">
                    <a:extLst>
                      <a:ext uri="{FF2B5EF4-FFF2-40B4-BE49-F238E27FC236}">
                        <a16:creationId xmlns:a16="http://schemas.microsoft.com/office/drawing/2014/main" id="{D620EDA9-9156-4E19-88AA-95523A9DFDF5}"/>
                      </a:ext>
                    </a:extLst>
                  </p:cNvPr>
                  <p:cNvSpPr>
                    <a:spLocks noChangeArrowheads="1"/>
                  </p:cNvSpPr>
                  <p:nvPr/>
                </p:nvSpPr>
                <p:spPr bwMode="auto">
                  <a:xfrm>
                    <a:off x="2295" y="326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89" name="Oval 113">
                    <a:extLst>
                      <a:ext uri="{FF2B5EF4-FFF2-40B4-BE49-F238E27FC236}">
                        <a16:creationId xmlns:a16="http://schemas.microsoft.com/office/drawing/2014/main" id="{754EB9C4-6221-4F15-B832-FF627A8F03CF}"/>
                      </a:ext>
                    </a:extLst>
                  </p:cNvPr>
                  <p:cNvSpPr>
                    <a:spLocks noChangeArrowheads="1"/>
                  </p:cNvSpPr>
                  <p:nvPr/>
                </p:nvSpPr>
                <p:spPr bwMode="auto">
                  <a:xfrm>
                    <a:off x="1776" y="3524"/>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0" name="Oval 114">
                    <a:extLst>
                      <a:ext uri="{FF2B5EF4-FFF2-40B4-BE49-F238E27FC236}">
                        <a16:creationId xmlns:a16="http://schemas.microsoft.com/office/drawing/2014/main" id="{ADD937F8-3B27-46C3-945D-566D378E6EFE}"/>
                      </a:ext>
                    </a:extLst>
                  </p:cNvPr>
                  <p:cNvSpPr>
                    <a:spLocks noChangeArrowheads="1"/>
                  </p:cNvSpPr>
                  <p:nvPr/>
                </p:nvSpPr>
                <p:spPr bwMode="auto">
                  <a:xfrm>
                    <a:off x="192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1" name="Oval 115">
                    <a:extLst>
                      <a:ext uri="{FF2B5EF4-FFF2-40B4-BE49-F238E27FC236}">
                        <a16:creationId xmlns:a16="http://schemas.microsoft.com/office/drawing/2014/main" id="{002E28A0-8915-4009-9302-FBCD626F8698}"/>
                      </a:ext>
                    </a:extLst>
                  </p:cNvPr>
                  <p:cNvSpPr>
                    <a:spLocks noChangeArrowheads="1"/>
                  </p:cNvSpPr>
                  <p:nvPr/>
                </p:nvSpPr>
                <p:spPr bwMode="auto">
                  <a:xfrm>
                    <a:off x="2400" y="388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92" name="Oval 116">
                    <a:extLst>
                      <a:ext uri="{FF2B5EF4-FFF2-40B4-BE49-F238E27FC236}">
                        <a16:creationId xmlns:a16="http://schemas.microsoft.com/office/drawing/2014/main" id="{750D1718-7E56-4276-8901-977AA46E5E4D}"/>
                      </a:ext>
                    </a:extLst>
                  </p:cNvPr>
                  <p:cNvSpPr>
                    <a:spLocks noChangeArrowheads="1"/>
                  </p:cNvSpPr>
                  <p:nvPr/>
                </p:nvSpPr>
                <p:spPr bwMode="auto">
                  <a:xfrm>
                    <a:off x="2518" y="3598"/>
                    <a:ext cx="74" cy="74"/>
                  </a:xfrm>
                  <a:prstGeom prst="ellipse">
                    <a:avLst/>
                  </a:prstGeom>
                  <a:solidFill>
                    <a:srgbClr val="CC99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sp>
              <p:nvSpPr>
                <p:cNvPr id="23582" name="AutoShape 128">
                  <a:extLst>
                    <a:ext uri="{FF2B5EF4-FFF2-40B4-BE49-F238E27FC236}">
                      <a16:creationId xmlns:a16="http://schemas.microsoft.com/office/drawing/2014/main" id="{B216263D-1BED-410A-96F0-3D80A968FDAC}"/>
                    </a:ext>
                  </a:extLst>
                </p:cNvPr>
                <p:cNvSpPr>
                  <a:spLocks/>
                </p:cNvSpPr>
                <p:nvPr/>
              </p:nvSpPr>
              <p:spPr bwMode="auto">
                <a:xfrm>
                  <a:off x="4560" y="3216"/>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83" name="AutoShape 129">
                  <a:extLst>
                    <a:ext uri="{FF2B5EF4-FFF2-40B4-BE49-F238E27FC236}">
                      <a16:creationId xmlns:a16="http://schemas.microsoft.com/office/drawing/2014/main" id="{204937B9-3602-41AB-B8E0-F964A0958E15}"/>
                    </a:ext>
                  </a:extLst>
                </p:cNvPr>
                <p:cNvSpPr>
                  <a:spLocks/>
                </p:cNvSpPr>
                <p:nvPr/>
              </p:nvSpPr>
              <p:spPr bwMode="auto">
                <a:xfrm flipH="1">
                  <a:off x="5376" y="3216"/>
                  <a:ext cx="96" cy="816"/>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84" name="Text Box 130">
                  <a:extLst>
                    <a:ext uri="{FF2B5EF4-FFF2-40B4-BE49-F238E27FC236}">
                      <a16:creationId xmlns:a16="http://schemas.microsoft.com/office/drawing/2014/main" id="{43512C0A-D90B-4233-92C6-C3AC836FB4ED}"/>
                    </a:ext>
                  </a:extLst>
                </p:cNvPr>
                <p:cNvSpPr txBox="1">
                  <a:spLocks noChangeArrowheads="1"/>
                </p:cNvSpPr>
                <p:nvPr/>
              </p:nvSpPr>
              <p:spPr bwMode="auto">
                <a:xfrm>
                  <a:off x="5472" y="312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a:t>2-</a:t>
                  </a:r>
                </a:p>
              </p:txBody>
            </p:sp>
          </p:grpSp>
          <p:sp>
            <p:nvSpPr>
              <p:cNvPr id="23579" name="Oval 133">
                <a:extLst>
                  <a:ext uri="{FF2B5EF4-FFF2-40B4-BE49-F238E27FC236}">
                    <a16:creationId xmlns:a16="http://schemas.microsoft.com/office/drawing/2014/main" id="{F002EE04-73C8-423D-AA31-378E362D67C0}"/>
                  </a:ext>
                </a:extLst>
              </p:cNvPr>
              <p:cNvSpPr>
                <a:spLocks noChangeArrowheads="1"/>
              </p:cNvSpPr>
              <p:nvPr/>
            </p:nvSpPr>
            <p:spPr bwMode="auto">
              <a:xfrm>
                <a:off x="4968" y="3756"/>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sp>
            <p:nvSpPr>
              <p:cNvPr id="23580" name="Oval 134">
                <a:extLst>
                  <a:ext uri="{FF2B5EF4-FFF2-40B4-BE49-F238E27FC236}">
                    <a16:creationId xmlns:a16="http://schemas.microsoft.com/office/drawing/2014/main" id="{378928CD-A365-40C1-B57E-B3D0493F4DE6}"/>
                  </a:ext>
                </a:extLst>
              </p:cNvPr>
              <p:cNvSpPr>
                <a:spLocks noChangeArrowheads="1"/>
              </p:cNvSpPr>
              <p:nvPr/>
            </p:nvSpPr>
            <p:spPr bwMode="auto">
              <a:xfrm>
                <a:off x="4608" y="3504"/>
                <a:ext cx="83" cy="83"/>
              </a:xfrm>
              <a:prstGeom prst="ellipse">
                <a:avLst/>
              </a:prstGeom>
              <a:solidFill>
                <a:srgbClr val="CCFF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en-US"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570"/>
                                        </p:tgtEl>
                                        <p:attrNameLst>
                                          <p:attrName>style.visibility</p:attrName>
                                        </p:attrNameLst>
                                      </p:cBhvr>
                                      <p:to>
                                        <p:strVal val="visible"/>
                                      </p:to>
                                    </p:set>
                                    <p:animEffect transition="in" filter="wipe(left)">
                                      <p:cBhvr>
                                        <p:cTn id="13" dur="500"/>
                                        <p:tgtEl>
                                          <p:spTgt spid="225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571"/>
                                        </p:tgtEl>
                                        <p:attrNameLst>
                                          <p:attrName>style.visibility</p:attrName>
                                        </p:attrNameLst>
                                      </p:cBhvr>
                                      <p:to>
                                        <p:strVal val="visible"/>
                                      </p:to>
                                    </p:set>
                                    <p:animEffect transition="in" filter="wipe(left)">
                                      <p:cBhvr>
                                        <p:cTn id="28" dur="500"/>
                                        <p:tgtEl>
                                          <p:spTgt spid="225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547"/>
                                        </p:tgtEl>
                                        <p:attrNameLst>
                                          <p:attrName>style.visibility</p:attrName>
                                        </p:attrNameLst>
                                      </p:cBhvr>
                                      <p:to>
                                        <p:strVal val="visible"/>
                                      </p:to>
                                    </p:set>
                                    <p:animEffect transition="in" filter="wipe(left)">
                                      <p:cBhvr>
                                        <p:cTn id="47" dur="500"/>
                                        <p:tgtEl>
                                          <p:spTgt spid="225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660"/>
                                        </p:tgtEl>
                                        <p:attrNameLst>
                                          <p:attrName>style.visibility</p:attrName>
                                        </p:attrNameLst>
                                      </p:cBhvr>
                                      <p:to>
                                        <p:strVal val="visible"/>
                                      </p:to>
                                    </p:set>
                                    <p:anim calcmode="lin" valueType="num">
                                      <p:cBhvr additive="base">
                                        <p:cTn id="57" dur="500" fill="hold"/>
                                        <p:tgtEl>
                                          <p:spTgt spid="22660"/>
                                        </p:tgtEl>
                                        <p:attrNameLst>
                                          <p:attrName>ppt_x</p:attrName>
                                        </p:attrNameLst>
                                      </p:cBhvr>
                                      <p:tavLst>
                                        <p:tav tm="0">
                                          <p:val>
                                            <p:strVal val="#ppt_x"/>
                                          </p:val>
                                        </p:tav>
                                        <p:tav tm="100000">
                                          <p:val>
                                            <p:strVal val="#ppt_x"/>
                                          </p:val>
                                        </p:tav>
                                      </p:tavLst>
                                    </p:anim>
                                    <p:anim calcmode="lin" valueType="num">
                                      <p:cBhvr additive="base">
                                        <p:cTn id="58" dur="500" fill="hold"/>
                                        <p:tgtEl>
                                          <p:spTgt spid="22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animBg="1" autoUpdateAnimBg="0"/>
      <p:bldP spid="22570" grpId="0" autoUpdateAnimBg="0"/>
      <p:bldP spid="22571" grpId="0" animBg="1"/>
      <p:bldP spid="2266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8D2AA7D-CBB3-4622-A623-DADC2ADEB34E}"/>
              </a:ext>
            </a:extLst>
          </p:cNvPr>
          <p:cNvSpPr>
            <a:spLocks noGrp="1" noChangeArrowheads="1"/>
          </p:cNvSpPr>
          <p:nvPr>
            <p:ph type="title"/>
          </p:nvPr>
        </p:nvSpPr>
        <p:spPr/>
        <p:txBody>
          <a:bodyPr>
            <a:normAutofit fontScale="90000"/>
          </a:bodyPr>
          <a:lstStyle/>
          <a:p>
            <a:r>
              <a:rPr lang="en-US" altLang="en-US" sz="6600" dirty="0">
                <a:latin typeface="Comic Sans MS" panose="030F0702030302020204" pitchFamily="66" charset="0"/>
              </a:rPr>
              <a:t>Draw the dot and cross diagram for </a:t>
            </a:r>
            <a:r>
              <a:rPr lang="en-US" altLang="en-US" sz="6600" dirty="0" err="1">
                <a:latin typeface="Comic Sans MS" panose="030F0702030302020204" pitchFamily="66" charset="0"/>
              </a:rPr>
              <a:t>LiO</a:t>
            </a:r>
            <a:endParaRPr lang="en-GB" altLang="en-US" sz="66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85000" lnSpcReduction="20000"/>
          </a:bodyPr>
          <a:lstStyle/>
          <a:p>
            <a:pPr marL="0" indent="0">
              <a:buNone/>
            </a:pPr>
            <a:r>
              <a:rPr lang="en-GB" b="1" dirty="0">
                <a:latin typeface="Comic Sans MS" panose="030F0702030302020204" pitchFamily="66" charset="0"/>
              </a:rPr>
              <a:t>Dear Y11 student,</a:t>
            </a:r>
            <a:endParaRPr lang="en-GB" dirty="0">
              <a:latin typeface="Comic Sans MS" panose="030F0702030302020204" pitchFamily="66" charset="0"/>
            </a:endParaRPr>
          </a:p>
          <a:p>
            <a:pPr marL="0" indent="0">
              <a:buNone/>
            </a:pPr>
            <a:r>
              <a:rPr lang="en-GB" b="1" dirty="0">
                <a:latin typeface="Comic Sans MS" panose="030F0702030302020204" pitchFamily="66" charset="0"/>
              </a:rPr>
              <a:t>Well-done on completing all of your exams. To make sure you are ready and prepared for your A-levels please work through the following tasks in the bridging work </a:t>
            </a:r>
            <a:endParaRPr lang="en-GB" dirty="0">
              <a:latin typeface="Comic Sans MS" panose="030F0702030302020204" pitchFamily="66" charset="0"/>
            </a:endParaRPr>
          </a:p>
          <a:p>
            <a:pPr marL="0" indent="0">
              <a:buNone/>
            </a:pPr>
            <a:r>
              <a:rPr lang="en-GB" b="1" dirty="0">
                <a:latin typeface="Comic Sans MS" panose="030F0702030302020204" pitchFamily="66" charset="0"/>
              </a:rPr>
              <a:t>The 4 units you will study in the first year of A level Chemistry are:</a:t>
            </a:r>
            <a:endParaRPr lang="en-GB" dirty="0">
              <a:latin typeface="Comic Sans MS" panose="030F0702030302020204" pitchFamily="66" charset="0"/>
            </a:endParaRPr>
          </a:p>
          <a:p>
            <a:r>
              <a:rPr lang="en-GB" dirty="0">
                <a:latin typeface="Comic Sans MS" panose="030F0702030302020204" pitchFamily="66" charset="0"/>
              </a:rPr>
              <a:t>Module 1 – Development of practical skills in chemistry </a:t>
            </a:r>
          </a:p>
          <a:p>
            <a:r>
              <a:rPr lang="en-GB" dirty="0">
                <a:latin typeface="Comic Sans MS" panose="030F0702030302020204" pitchFamily="66" charset="0"/>
              </a:rPr>
              <a:t>Module 2 – Foundations in chemistry </a:t>
            </a:r>
          </a:p>
          <a:p>
            <a:r>
              <a:rPr lang="en-GB" dirty="0">
                <a:latin typeface="Comic Sans MS" panose="030F0702030302020204" pitchFamily="66" charset="0"/>
              </a:rPr>
              <a:t>Module 3 – Periodic table and energy </a:t>
            </a:r>
          </a:p>
          <a:p>
            <a:r>
              <a:rPr lang="en-GB" dirty="0">
                <a:latin typeface="Comic Sans MS" panose="030F0702030302020204" pitchFamily="66" charset="0"/>
              </a:rPr>
              <a:t>Module 4 – Core organic chemistry</a:t>
            </a:r>
          </a:p>
          <a:p>
            <a:endParaRPr lang="en-GB" dirty="0">
              <a:latin typeface="Comic Sans MS" panose="030F0702030302020204" pitchFamily="66" charset="0"/>
            </a:endParaRPr>
          </a:p>
          <a:p>
            <a:pPr marL="0" indent="0">
              <a:buNone/>
            </a:pPr>
            <a:r>
              <a:rPr lang="en-GB" dirty="0">
                <a:latin typeface="Comic Sans MS" panose="030F0702030302020204" pitchFamily="66" charset="0"/>
              </a:rPr>
              <a:t>You can find out more about the A level specification using the link below:</a:t>
            </a:r>
          </a:p>
          <a:p>
            <a:endParaRPr lang="en-GB" dirty="0">
              <a:latin typeface="Comic Sans MS" panose="030F0702030302020204" pitchFamily="66" charset="0"/>
            </a:endParaRPr>
          </a:p>
          <a:p>
            <a:pPr marL="0" indent="0">
              <a:buNone/>
            </a:pPr>
            <a:r>
              <a:rPr lang="en-GB" u="sng" dirty="0">
                <a:latin typeface="Comic Sans MS" panose="030F0702030302020204" pitchFamily="66" charset="0"/>
                <a:hlinkClick r:id="rId2"/>
              </a:rPr>
              <a:t>https://www.ocr.org.uk/Images/171750-specification-accredited-as-level-gce-chemistry-a-h032.pdf</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401703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CEB54C6-3D0A-4A30-9FDF-0B6869261637}"/>
              </a:ext>
            </a:extLst>
          </p:cNvPr>
          <p:cNvSpPr>
            <a:spLocks noGrp="1" noChangeArrowheads="1"/>
          </p:cNvSpPr>
          <p:nvPr>
            <p:ph type="title"/>
          </p:nvPr>
        </p:nvSpPr>
        <p:spPr/>
        <p:txBody>
          <a:bodyPr>
            <a:normAutofit fontScale="90000"/>
          </a:bodyPr>
          <a:lstStyle/>
          <a:p>
            <a:r>
              <a:rPr lang="en-US" altLang="en-US" sz="6600" dirty="0">
                <a:latin typeface="Comic Sans MS" panose="030F0702030302020204" pitchFamily="66" charset="0"/>
              </a:rPr>
              <a:t>Draw the dot and cross diagram for K</a:t>
            </a:r>
            <a:r>
              <a:rPr lang="en-US" altLang="en-US" sz="6600" baseline="-25000" dirty="0">
                <a:latin typeface="Comic Sans MS" panose="030F0702030302020204" pitchFamily="66" charset="0"/>
              </a:rPr>
              <a:t>2</a:t>
            </a:r>
            <a:r>
              <a:rPr lang="en-US" altLang="en-US" sz="6600" dirty="0">
                <a:latin typeface="Comic Sans MS" panose="030F0702030302020204" pitchFamily="66" charset="0"/>
              </a:rPr>
              <a:t>O</a:t>
            </a:r>
            <a:endParaRPr lang="en-GB" altLang="en-US" sz="6600" dirty="0">
              <a:latin typeface="Comic Sans MS" panose="030F0702030302020204"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Task 2 – Chemical bonding</a:t>
            </a:r>
          </a:p>
        </p:txBody>
      </p:sp>
      <p:sp>
        <p:nvSpPr>
          <p:cNvPr id="3" name="Content Placeholder 2"/>
          <p:cNvSpPr>
            <a:spLocks noGrp="1"/>
          </p:cNvSpPr>
          <p:nvPr>
            <p:ph idx="1"/>
          </p:nvPr>
        </p:nvSpPr>
        <p:spPr/>
        <p:txBody>
          <a:bodyPr/>
          <a:lstStyle/>
          <a:p>
            <a:pPr marL="514350" indent="-514350">
              <a:buFont typeface="+mj-lt"/>
              <a:buAutoNum type="arabicPeriod"/>
            </a:pPr>
            <a:r>
              <a:rPr lang="en-GB" dirty="0">
                <a:latin typeface="Comic Sans MS" panose="030F0702030302020204" pitchFamily="66" charset="0"/>
              </a:rPr>
              <a:t>Write definitions for ionic and covalent bonding.  </a:t>
            </a:r>
          </a:p>
          <a:p>
            <a:pPr marL="514350" indent="-514350">
              <a:buFont typeface="+mj-lt"/>
              <a:buAutoNum type="arabicPeriod"/>
            </a:pPr>
            <a:r>
              <a:rPr lang="en-GB" dirty="0">
                <a:latin typeface="Comic Sans MS" panose="030F0702030302020204" pitchFamily="66" charset="0"/>
              </a:rPr>
              <a:t>Draw dot and cross diagrams for the ionic compounds sodium chloride, magnesium oxide and aluminium fluoride. </a:t>
            </a:r>
          </a:p>
          <a:p>
            <a:pPr marL="514350" indent="-514350">
              <a:buFont typeface="+mj-lt"/>
              <a:buAutoNum type="arabicPeriod"/>
            </a:pPr>
            <a:r>
              <a:rPr lang="en-GB" dirty="0">
                <a:latin typeface="Comic Sans MS" panose="030F0702030302020204" pitchFamily="66" charset="0"/>
              </a:rPr>
              <a:t>Draw dot and cross diagrams for a hydrogen molecule, a chlorine molecule, carbon dioxide and </a:t>
            </a:r>
            <a:r>
              <a:rPr lang="en-GB" dirty="0" err="1">
                <a:latin typeface="Comic Sans MS" panose="030F0702030302020204" pitchFamily="66" charset="0"/>
              </a:rPr>
              <a:t>ethene</a:t>
            </a:r>
            <a:r>
              <a:rPr lang="en-GB" dirty="0">
                <a:latin typeface="Comic Sans MS" panose="030F0702030302020204" pitchFamily="66" charset="0"/>
              </a:rPr>
              <a:t>.</a:t>
            </a:r>
          </a:p>
          <a:p>
            <a:endParaRPr lang="en-GB" dirty="0">
              <a:latin typeface="Comic Sans MS" panose="030F0702030302020204" pitchFamily="66" charset="0"/>
            </a:endParaRPr>
          </a:p>
          <a:p>
            <a:pPr marL="0" indent="0">
              <a:buNone/>
            </a:pPr>
            <a:r>
              <a:rPr lang="en-GB" dirty="0">
                <a:solidFill>
                  <a:srgbClr val="FF0000"/>
                </a:solidFill>
                <a:latin typeface="Comic Sans MS" panose="030F0702030302020204" pitchFamily="66" charset="0"/>
              </a:rPr>
              <a:t>RESOURCES</a:t>
            </a:r>
          </a:p>
          <a:p>
            <a:r>
              <a:rPr lang="en-GB" dirty="0">
                <a:latin typeface="Comic Sans MS" panose="030F0702030302020204" pitchFamily="66" charset="0"/>
                <a:hlinkClick r:id="rId2"/>
              </a:rPr>
              <a:t>https://www.chemguide.co.uk/</a:t>
            </a:r>
            <a:endParaRPr lang="en-GB" dirty="0">
              <a:latin typeface="Comic Sans MS" panose="030F0702030302020204" pitchFamily="66" charset="0"/>
            </a:endParaRPr>
          </a:p>
        </p:txBody>
      </p:sp>
    </p:spTree>
    <p:extLst>
      <p:ext uri="{BB962C8B-B14F-4D97-AF65-F5344CB8AC3E}">
        <p14:creationId xmlns:p14="http://schemas.microsoft.com/office/powerpoint/2010/main" val="394377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951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latin typeface="Comic Sans MS" panose="030F0702030302020204" pitchFamily="66" charset="0"/>
              </a:rPr>
              <a:t>Assessment Objectives</a:t>
            </a:r>
            <a:endParaRPr lang="en-GB" dirty="0">
              <a:latin typeface="Comic Sans MS" panose="030F0702030302020204" pitchFamily="66" charset="0"/>
            </a:endParaRPr>
          </a:p>
          <a:p>
            <a:r>
              <a:rPr lang="en-GB" dirty="0">
                <a:latin typeface="Comic Sans MS" panose="030F0702030302020204" pitchFamily="66" charset="0"/>
              </a:rPr>
              <a:t>You should be able to:</a:t>
            </a:r>
          </a:p>
          <a:p>
            <a:pPr marL="514350" indent="-514350">
              <a:buFont typeface="+mj-lt"/>
              <a:buAutoNum type="arabicPeriod"/>
            </a:pPr>
            <a:r>
              <a:rPr lang="en-GB" dirty="0">
                <a:latin typeface="Comic Sans MS" panose="030F0702030302020204" pitchFamily="66" charset="0"/>
              </a:rPr>
              <a:t>write balanced chemical equations for reactions</a:t>
            </a:r>
          </a:p>
          <a:p>
            <a:pPr marL="514350" lvl="0" indent="-514350">
              <a:buFont typeface="+mj-lt"/>
              <a:buAutoNum type="arabicPeriod"/>
            </a:pPr>
            <a:r>
              <a:rPr lang="en-GB" dirty="0">
                <a:latin typeface="Comic Sans MS" panose="030F0702030302020204" pitchFamily="66" charset="0"/>
              </a:rPr>
              <a:t>carry out mole calculations to work out relative atomic mass, molar volumes, concentrations</a:t>
            </a:r>
          </a:p>
          <a:p>
            <a:pPr marL="514350" lvl="0" indent="-514350">
              <a:buFont typeface="+mj-lt"/>
              <a:buAutoNum type="arabicPeriod"/>
            </a:pPr>
            <a:r>
              <a:rPr lang="en-GB" dirty="0">
                <a:latin typeface="Comic Sans MS" panose="030F0702030302020204" pitchFamily="66" charset="0"/>
              </a:rPr>
              <a:t>describe the arrangement of particles in the atom</a:t>
            </a:r>
          </a:p>
          <a:p>
            <a:pPr marL="514350" lvl="0" indent="-514350">
              <a:buFont typeface="+mj-lt"/>
              <a:buAutoNum type="arabicPeriod"/>
            </a:pPr>
            <a:r>
              <a:rPr lang="en-GB" dirty="0">
                <a:latin typeface="Comic Sans MS" panose="030F0702030302020204" pitchFamily="66" charset="0"/>
              </a:rPr>
              <a:t>describe the trends of reactions of groups in the periodic table</a:t>
            </a:r>
          </a:p>
          <a:p>
            <a:pPr marL="514350" lvl="0" indent="-514350">
              <a:buFont typeface="+mj-lt"/>
              <a:buAutoNum type="arabicPeriod"/>
            </a:pPr>
            <a:r>
              <a:rPr lang="en-GB" dirty="0">
                <a:latin typeface="Comic Sans MS" panose="030F0702030302020204" pitchFamily="66" charset="0"/>
              </a:rPr>
              <a:t>identify oxidation and reduction reactions</a:t>
            </a:r>
          </a:p>
          <a:p>
            <a:pPr marL="514350" lvl="0" indent="-514350">
              <a:buFont typeface="+mj-lt"/>
              <a:buAutoNum type="arabicPeriod"/>
            </a:pPr>
            <a:r>
              <a:rPr lang="en-GB" dirty="0">
                <a:latin typeface="Comic Sans MS" panose="030F0702030302020204" pitchFamily="66" charset="0"/>
              </a:rPr>
              <a:t>recognise simple organic molecules and be able to draw structures of alkanes and alkenes</a:t>
            </a:r>
          </a:p>
          <a:p>
            <a:pPr marL="514350" lvl="0" indent="-514350">
              <a:buFont typeface="+mj-lt"/>
              <a:buAutoNum type="arabicPeriod"/>
            </a:pPr>
            <a:r>
              <a:rPr lang="en-GB" dirty="0">
                <a:latin typeface="Comic Sans MS" panose="030F0702030302020204" pitchFamily="66" charset="0"/>
              </a:rPr>
              <a:t>describe chemical reactions as endothermic or exothermic and draw energy level diagrams</a:t>
            </a:r>
          </a:p>
          <a:p>
            <a:pPr marL="514350" lvl="0" indent="-514350">
              <a:buFont typeface="+mj-lt"/>
              <a:buAutoNum type="arabicPeriod"/>
            </a:pPr>
            <a:r>
              <a:rPr lang="en-GB" dirty="0">
                <a:latin typeface="Comic Sans MS" panose="030F0702030302020204" pitchFamily="66" charset="0"/>
              </a:rPr>
              <a:t>explain the difference between ionic and covalent bonding and draw dot and cross diagrams</a:t>
            </a:r>
          </a:p>
          <a:p>
            <a:endParaRPr lang="en-GB" dirty="0">
              <a:latin typeface="Comic Sans MS" panose="030F0702030302020204" pitchFamily="66" charset="0"/>
            </a:endParaRPr>
          </a:p>
        </p:txBody>
      </p:sp>
    </p:spTree>
    <p:extLst>
      <p:ext uri="{BB962C8B-B14F-4D97-AF65-F5344CB8AC3E}">
        <p14:creationId xmlns:p14="http://schemas.microsoft.com/office/powerpoint/2010/main" val="829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C23868-F1C0-42F7-A593-74B5FA262413}"/>
              </a:ext>
            </a:extLst>
          </p:cNvPr>
          <p:cNvSpPr>
            <a:spLocks noGrp="1"/>
          </p:cNvSpPr>
          <p:nvPr>
            <p:ph type="title"/>
          </p:nvPr>
        </p:nvSpPr>
        <p:spPr>
          <a:xfrm>
            <a:off x="838200" y="494951"/>
            <a:ext cx="10515600" cy="1535185"/>
          </a:xfrm>
        </p:spPr>
        <p:txBody>
          <a:bodyPr>
            <a:normAutofit fontScale="90000"/>
          </a:bodyPr>
          <a:lstStyle/>
          <a:p>
            <a:r>
              <a:rPr lang="en-GB" dirty="0">
                <a:latin typeface="Comic Sans MS" panose="030F0702030302020204" pitchFamily="66" charset="0"/>
              </a:rPr>
              <a:t>Atomic structure and bonding</a:t>
            </a:r>
          </a:p>
        </p:txBody>
      </p:sp>
      <p:pic>
        <p:nvPicPr>
          <p:cNvPr id="6" name="Picture 5">
            <a:extLst>
              <a:ext uri="{FF2B5EF4-FFF2-40B4-BE49-F238E27FC236}">
                <a16:creationId xmlns:a16="http://schemas.microsoft.com/office/drawing/2014/main" id="{32C641FA-6CE7-438A-952E-E179D236D903}"/>
              </a:ext>
            </a:extLst>
          </p:cNvPr>
          <p:cNvPicPr>
            <a:picLocks noChangeAspect="1"/>
          </p:cNvPicPr>
          <p:nvPr/>
        </p:nvPicPr>
        <p:blipFill>
          <a:blip r:embed="rId2"/>
          <a:stretch>
            <a:fillRect/>
          </a:stretch>
        </p:blipFill>
        <p:spPr>
          <a:xfrm>
            <a:off x="3356994" y="2805287"/>
            <a:ext cx="4729882" cy="2874060"/>
          </a:xfrm>
          <a:prstGeom prst="rect">
            <a:avLst/>
          </a:prstGeom>
        </p:spPr>
      </p:pic>
    </p:spTree>
    <p:extLst>
      <p:ext uri="{BB962C8B-B14F-4D97-AF65-F5344CB8AC3E}">
        <p14:creationId xmlns:p14="http://schemas.microsoft.com/office/powerpoint/2010/main" val="194593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D6EF7A-90B9-47F9-A54A-B39CFA8DC8E3}"/>
              </a:ext>
            </a:extLst>
          </p:cNvPr>
          <p:cNvPicPr>
            <a:picLocks noChangeAspect="1"/>
          </p:cNvPicPr>
          <p:nvPr/>
        </p:nvPicPr>
        <p:blipFill rotWithShape="1">
          <a:blip r:embed="rId2"/>
          <a:srcRect t="10416"/>
          <a:stretch/>
        </p:blipFill>
        <p:spPr>
          <a:xfrm>
            <a:off x="3179463" y="782900"/>
            <a:ext cx="8174337" cy="5708670"/>
          </a:xfrm>
          <a:prstGeom prst="rect">
            <a:avLst/>
          </a:prstGeom>
        </p:spPr>
      </p:pic>
      <p:sp>
        <p:nvSpPr>
          <p:cNvPr id="2" name="Title 1">
            <a:extLst>
              <a:ext uri="{FF2B5EF4-FFF2-40B4-BE49-F238E27FC236}">
                <a16:creationId xmlns:a16="http://schemas.microsoft.com/office/drawing/2014/main" id="{BB490CCA-70DB-475F-921D-B5DE16C72970}"/>
              </a:ext>
            </a:extLst>
          </p:cNvPr>
          <p:cNvSpPr>
            <a:spLocks noGrp="1"/>
          </p:cNvSpPr>
          <p:nvPr>
            <p:ph type="title"/>
          </p:nvPr>
        </p:nvSpPr>
        <p:spPr>
          <a:xfrm>
            <a:off x="669895" y="942132"/>
            <a:ext cx="5019136" cy="1325563"/>
          </a:xfrm>
        </p:spPr>
        <p:txBody>
          <a:bodyPr>
            <a:normAutofit fontScale="90000"/>
          </a:bodyPr>
          <a:lstStyle/>
          <a:p>
            <a:pPr marL="571500" indent="-571500">
              <a:buFont typeface="Arial" panose="020B0604020202020204" pitchFamily="34" charset="0"/>
              <a:buChar char="•"/>
            </a:pPr>
            <a:r>
              <a:rPr lang="en-GB" dirty="0">
                <a:latin typeface="Comic Sans MS" panose="030F0702030302020204" pitchFamily="66" charset="0"/>
              </a:rPr>
              <a:t>Atomic structure</a:t>
            </a:r>
            <a:br>
              <a:rPr lang="en-GB" dirty="0">
                <a:latin typeface="Comic Sans MS" panose="030F0702030302020204" pitchFamily="66" charset="0"/>
              </a:rPr>
            </a:br>
            <a:br>
              <a:rPr lang="en-GB" dirty="0">
                <a:latin typeface="Comic Sans MS" panose="030F0702030302020204" pitchFamily="66" charset="0"/>
              </a:rPr>
            </a:br>
            <a:r>
              <a:rPr lang="en-GB" sz="2200" dirty="0">
                <a:latin typeface="Comic Sans MS" panose="030F0702030302020204" pitchFamily="66" charset="0"/>
              </a:rPr>
              <a:t>What is the mass and charge of a:</a:t>
            </a:r>
            <a:br>
              <a:rPr lang="en-GB" sz="2200" dirty="0">
                <a:latin typeface="Comic Sans MS" panose="030F0702030302020204" pitchFamily="66" charset="0"/>
              </a:rPr>
            </a:br>
            <a:r>
              <a:rPr lang="en-GB" sz="2200" dirty="0">
                <a:latin typeface="Comic Sans MS" panose="030F0702030302020204" pitchFamily="66" charset="0"/>
              </a:rPr>
              <a:t>proton </a:t>
            </a:r>
            <a:br>
              <a:rPr lang="en-GB" sz="2200" dirty="0">
                <a:latin typeface="Comic Sans MS" panose="030F0702030302020204" pitchFamily="66" charset="0"/>
              </a:rPr>
            </a:br>
            <a:r>
              <a:rPr lang="en-GB" sz="2200" dirty="0">
                <a:latin typeface="Comic Sans MS" panose="030F0702030302020204" pitchFamily="66" charset="0"/>
              </a:rPr>
              <a:t>electron </a:t>
            </a:r>
            <a:br>
              <a:rPr lang="en-GB" sz="2200" dirty="0">
                <a:latin typeface="Comic Sans MS" panose="030F0702030302020204" pitchFamily="66" charset="0"/>
              </a:rPr>
            </a:br>
            <a:r>
              <a:rPr lang="en-GB" sz="2200" dirty="0">
                <a:latin typeface="Comic Sans MS" panose="030F0702030302020204" pitchFamily="66" charset="0"/>
              </a:rPr>
              <a:t>neutron </a:t>
            </a:r>
            <a:endParaRPr lang="en-GB" dirty="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490DA65F-9F4A-2E7D-93E0-887B2BFA9F1C}"/>
              </a:ext>
            </a:extLst>
          </p:cNvPr>
          <p:cNvSpPr/>
          <p:nvPr/>
        </p:nvSpPr>
        <p:spPr>
          <a:xfrm>
            <a:off x="3407434" y="3752491"/>
            <a:ext cx="2518913" cy="1362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3E598C69-104D-87C2-8726-AE8878993ECC}"/>
              </a:ext>
            </a:extLst>
          </p:cNvPr>
          <p:cNvSpPr/>
          <p:nvPr/>
        </p:nvSpPr>
        <p:spPr>
          <a:xfrm>
            <a:off x="8373374" y="4888302"/>
            <a:ext cx="2518913" cy="1362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85D7BAD-06AA-EC07-2AC2-DF76444CE289}"/>
              </a:ext>
            </a:extLst>
          </p:cNvPr>
          <p:cNvSpPr/>
          <p:nvPr/>
        </p:nvSpPr>
        <p:spPr>
          <a:xfrm>
            <a:off x="8594785" y="943155"/>
            <a:ext cx="2518913" cy="1362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91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5"/>
                                        </p:tgtEl>
                                      </p:cBhvr>
                                    </p:animEffect>
                                    <p:anim calcmode="lin" valueType="num">
                                      <p:cBhvr>
                                        <p:cTn id="1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
                                        </p:tgtEl>
                                        <p:attrNameLst>
                                          <p:attrName>ppt_h</p:attrName>
                                        </p:attrNameLst>
                                      </p:cBhvr>
                                      <p:tavLst>
                                        <p:tav tm="0">
                                          <p:val>
                                            <p:strVal val="ppt_h"/>
                                          </p:val>
                                        </p:tav>
                                        <p:tav tm="100000">
                                          <p:val>
                                            <p:strVal val="ppt_h"/>
                                          </p:val>
                                        </p:tav>
                                      </p:tavLst>
                                    </p:anim>
                                    <p:set>
                                      <p:cBhvr>
                                        <p:cTn id="14" dur="1" fill="hold">
                                          <p:stCondLst>
                                            <p:cond delay="1999"/>
                                          </p:stCondLst>
                                        </p:cTn>
                                        <p:tgtEl>
                                          <p:spTgt spid="5"/>
                                        </p:tgtEl>
                                        <p:attrNameLst>
                                          <p:attrName>style.visibility</p:attrName>
                                        </p:attrNameLst>
                                      </p:cBhvr>
                                      <p:to>
                                        <p:strVal val="hidden"/>
                                      </p:to>
                                    </p:set>
                                  </p:childTnLst>
                                </p:cTn>
                              </p:par>
                              <p:par>
                                <p:cTn id="15" presetID="45" presetClass="exit" presetSubtype="0" fill="hold" grpId="0" nodeType="withEffect">
                                  <p:stCondLst>
                                    <p:cond delay="0"/>
                                  </p:stCondLst>
                                  <p:childTnLst>
                                    <p:animEffect transition="out" filter="fade">
                                      <p:cBhvr>
                                        <p:cTn id="16" dur="2000"/>
                                        <p:tgtEl>
                                          <p:spTgt spid="3"/>
                                        </p:tgtEl>
                                      </p:cBhvr>
                                    </p:animEffect>
                                    <p:anim calcmode="lin" valueType="num">
                                      <p:cBhvr>
                                        <p:cTn id="1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gtEl>
                                        <p:attrNameLst>
                                          <p:attrName>ppt_h</p:attrName>
                                        </p:attrNameLst>
                                      </p:cBhvr>
                                      <p:tavLst>
                                        <p:tav tm="0">
                                          <p:val>
                                            <p:strVal val="ppt_h"/>
                                          </p:val>
                                        </p:tav>
                                        <p:tav tm="100000">
                                          <p:val>
                                            <p:strVal val="ppt_h"/>
                                          </p:val>
                                        </p:tav>
                                      </p:tavLst>
                                    </p:anim>
                                    <p:set>
                                      <p:cBhvr>
                                        <p:cTn id="1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a:extLst>
              <a:ext uri="{FF2B5EF4-FFF2-40B4-BE49-F238E27FC236}">
                <a16:creationId xmlns:a16="http://schemas.microsoft.com/office/drawing/2014/main" id="{F8BB4DBB-901B-4BC3-87A4-DA53037D762C}"/>
              </a:ext>
            </a:extLst>
          </p:cNvPr>
          <p:cNvSpPr txBox="1">
            <a:spLocks noChangeArrowheads="1"/>
          </p:cNvSpPr>
          <p:nvPr/>
        </p:nvSpPr>
        <p:spPr bwMode="auto">
          <a:xfrm>
            <a:off x="1524000" y="404814"/>
            <a:ext cx="9144000" cy="579437"/>
          </a:xfrm>
          <a:prstGeom prst="rect">
            <a:avLst/>
          </a:prstGeom>
          <a:noFill/>
          <a:ln w="9525">
            <a:noFill/>
            <a:miter lim="800000"/>
            <a:headEnd/>
            <a:tailEnd/>
          </a:ln>
          <a:effectLst/>
        </p:spPr>
        <p:txBody>
          <a:bodyPr>
            <a:spAutoFit/>
          </a:bodyPr>
          <a:lstStyle/>
          <a:p>
            <a:pPr algn="ctr" eaLnBrk="1" hangingPunct="1">
              <a:spcBef>
                <a:spcPct val="50000"/>
              </a:spcBef>
              <a:defRPr/>
            </a:pPr>
            <a:r>
              <a:rPr lang="en-GB" sz="3200" b="1" dirty="0">
                <a:solidFill>
                  <a:schemeClr val="accent6"/>
                </a:solidFill>
                <a:effectLst>
                  <a:outerShdw blurRad="38100" dist="38100" dir="2700000" algn="tl">
                    <a:srgbClr val="000000"/>
                  </a:outerShdw>
                </a:effectLst>
                <a:latin typeface="Comic Sans MS" pitchFamily="66" charset="0"/>
                <a:cs typeface="Arial" charset="0"/>
              </a:rPr>
              <a:t>ATOMIC STRUCTURE</a:t>
            </a:r>
          </a:p>
        </p:txBody>
      </p:sp>
      <p:sp>
        <p:nvSpPr>
          <p:cNvPr id="16393" name="Text Box 9">
            <a:extLst>
              <a:ext uri="{FF2B5EF4-FFF2-40B4-BE49-F238E27FC236}">
                <a16:creationId xmlns:a16="http://schemas.microsoft.com/office/drawing/2014/main" id="{83F23AA8-1BBF-4530-93ED-44CCF619A7B6}"/>
              </a:ext>
            </a:extLst>
          </p:cNvPr>
          <p:cNvSpPr txBox="1">
            <a:spLocks noChangeArrowheads="1"/>
          </p:cNvSpPr>
          <p:nvPr/>
        </p:nvSpPr>
        <p:spPr bwMode="auto">
          <a:xfrm>
            <a:off x="5808663" y="3933826"/>
            <a:ext cx="4392612" cy="396875"/>
          </a:xfrm>
          <a:prstGeom prst="rect">
            <a:avLst/>
          </a:prstGeom>
          <a:noFill/>
          <a:ln w="9525">
            <a:noFill/>
            <a:miter lim="800000"/>
            <a:headEnd/>
            <a:tailEnd/>
          </a:ln>
          <a:effectLst/>
        </p:spPr>
        <p:txBody>
          <a:bodyPr>
            <a:spAutoFit/>
          </a:bodyPr>
          <a:lstStyle/>
          <a:p>
            <a:pPr eaLnBrk="1" hangingPunct="1">
              <a:spcBef>
                <a:spcPct val="50000"/>
              </a:spcBef>
              <a:defRPr/>
            </a:pPr>
            <a:r>
              <a:rPr lang="en-GB" sz="2000" dirty="0">
                <a:solidFill>
                  <a:schemeClr val="accent6"/>
                </a:solidFill>
                <a:latin typeface="Comic Sans MS" pitchFamily="66" charset="0"/>
                <a:cs typeface="Arial" charset="0"/>
              </a:rPr>
              <a:t>the number of protons in an atom </a:t>
            </a:r>
          </a:p>
        </p:txBody>
      </p:sp>
      <p:sp>
        <p:nvSpPr>
          <p:cNvPr id="16395" name="Text Box 11">
            <a:extLst>
              <a:ext uri="{FF2B5EF4-FFF2-40B4-BE49-F238E27FC236}">
                <a16:creationId xmlns:a16="http://schemas.microsoft.com/office/drawing/2014/main" id="{303EE42E-D3A1-44CC-A28E-B6ABD48F75CE}"/>
              </a:ext>
            </a:extLst>
          </p:cNvPr>
          <p:cNvSpPr txBox="1">
            <a:spLocks noChangeArrowheads="1"/>
          </p:cNvSpPr>
          <p:nvPr/>
        </p:nvSpPr>
        <p:spPr bwMode="auto">
          <a:xfrm>
            <a:off x="5808663" y="1916113"/>
            <a:ext cx="3384550" cy="633412"/>
          </a:xfrm>
          <a:prstGeom prst="rect">
            <a:avLst/>
          </a:prstGeom>
          <a:noFill/>
          <a:ln w="9525">
            <a:noFill/>
            <a:miter lim="800000"/>
            <a:headEnd/>
            <a:tailEnd/>
          </a:ln>
          <a:effectLst/>
        </p:spPr>
        <p:txBody>
          <a:bodyPr>
            <a:spAutoFit/>
          </a:bodyPr>
          <a:lstStyle/>
          <a:p>
            <a:pPr eaLnBrk="1" hangingPunct="1">
              <a:lnSpc>
                <a:spcPct val="60000"/>
              </a:lnSpc>
              <a:spcBef>
                <a:spcPct val="50000"/>
              </a:spcBef>
              <a:defRPr/>
            </a:pPr>
            <a:r>
              <a:rPr lang="en-GB" sz="2000" dirty="0">
                <a:solidFill>
                  <a:schemeClr val="accent6"/>
                </a:solidFill>
                <a:latin typeface="Comic Sans MS" pitchFamily="66" charset="0"/>
                <a:cs typeface="Arial" charset="0"/>
              </a:rPr>
              <a:t>the number of protons and </a:t>
            </a:r>
          </a:p>
          <a:p>
            <a:pPr eaLnBrk="1" hangingPunct="1">
              <a:lnSpc>
                <a:spcPct val="60000"/>
              </a:lnSpc>
              <a:spcBef>
                <a:spcPct val="50000"/>
              </a:spcBef>
              <a:defRPr/>
            </a:pPr>
            <a:r>
              <a:rPr lang="en-GB" sz="2000" dirty="0">
                <a:solidFill>
                  <a:schemeClr val="accent6"/>
                </a:solidFill>
                <a:latin typeface="Comic Sans MS" pitchFamily="66" charset="0"/>
                <a:cs typeface="Arial" charset="0"/>
              </a:rPr>
              <a:t>neutrons in an atom</a:t>
            </a:r>
          </a:p>
        </p:txBody>
      </p:sp>
      <p:sp>
        <p:nvSpPr>
          <p:cNvPr id="16398" name="Text Box 14">
            <a:extLst>
              <a:ext uri="{FF2B5EF4-FFF2-40B4-BE49-F238E27FC236}">
                <a16:creationId xmlns:a16="http://schemas.microsoft.com/office/drawing/2014/main" id="{13A71198-C328-441C-ADD2-5F5A647F75E9}"/>
              </a:ext>
            </a:extLst>
          </p:cNvPr>
          <p:cNvSpPr txBox="1">
            <a:spLocks noChangeArrowheads="1"/>
          </p:cNvSpPr>
          <p:nvPr/>
        </p:nvSpPr>
        <p:spPr bwMode="auto">
          <a:xfrm>
            <a:off x="4943475" y="3644900"/>
            <a:ext cx="503238" cy="762000"/>
          </a:xfrm>
          <a:prstGeom prst="rect">
            <a:avLst/>
          </a:prstGeom>
          <a:noFill/>
          <a:ln w="9525">
            <a:noFill/>
            <a:miter lim="800000"/>
            <a:headEnd/>
            <a:tailEnd/>
          </a:ln>
          <a:effectLst/>
        </p:spPr>
        <p:txBody>
          <a:bodyPr>
            <a:spAutoFit/>
          </a:bodyPr>
          <a:lstStyle/>
          <a:p>
            <a:pPr eaLnBrk="1" hangingPunct="1">
              <a:spcBef>
                <a:spcPct val="50000"/>
              </a:spcBef>
              <a:defRPr/>
            </a:pPr>
            <a:r>
              <a:rPr lang="en-GB" sz="4400" b="1" dirty="0">
                <a:solidFill>
                  <a:schemeClr val="accent6"/>
                </a:solidFill>
                <a:effectLst>
                  <a:outerShdw blurRad="38100" dist="38100" dir="2700000" algn="tl">
                    <a:srgbClr val="000000"/>
                  </a:outerShdw>
                </a:effectLst>
                <a:latin typeface="Comic Sans MS" pitchFamily="66" charset="0"/>
                <a:cs typeface="Arial" charset="0"/>
              </a:rPr>
              <a:t>2</a:t>
            </a:r>
          </a:p>
        </p:txBody>
      </p:sp>
      <p:sp>
        <p:nvSpPr>
          <p:cNvPr id="16400" name="Text Box 16">
            <a:extLst>
              <a:ext uri="{FF2B5EF4-FFF2-40B4-BE49-F238E27FC236}">
                <a16:creationId xmlns:a16="http://schemas.microsoft.com/office/drawing/2014/main" id="{56556C9A-AC1F-4D90-82E1-02D3D5DB2DAA}"/>
              </a:ext>
            </a:extLst>
          </p:cNvPr>
          <p:cNvSpPr txBox="1">
            <a:spLocks noChangeArrowheads="1"/>
          </p:cNvSpPr>
          <p:nvPr/>
        </p:nvSpPr>
        <p:spPr bwMode="auto">
          <a:xfrm>
            <a:off x="5664201" y="1341438"/>
            <a:ext cx="309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b="1" u="sng">
                <a:solidFill>
                  <a:srgbClr val="FF3300"/>
                </a:solidFill>
              </a:rPr>
              <a:t>Atomic mass number</a:t>
            </a:r>
          </a:p>
        </p:txBody>
      </p:sp>
      <p:sp>
        <p:nvSpPr>
          <p:cNvPr id="16401" name="Text Box 17">
            <a:extLst>
              <a:ext uri="{FF2B5EF4-FFF2-40B4-BE49-F238E27FC236}">
                <a16:creationId xmlns:a16="http://schemas.microsoft.com/office/drawing/2014/main" id="{6A1D6360-9386-4BD1-8EE8-7A1D534306CB}"/>
              </a:ext>
            </a:extLst>
          </p:cNvPr>
          <p:cNvSpPr txBox="1">
            <a:spLocks noChangeArrowheads="1"/>
          </p:cNvSpPr>
          <p:nvPr/>
        </p:nvSpPr>
        <p:spPr bwMode="auto">
          <a:xfrm>
            <a:off x="5735638" y="3213101"/>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2000" b="1" u="sng">
                <a:solidFill>
                  <a:srgbClr val="FF3300"/>
                </a:solidFill>
              </a:rPr>
              <a:t>Atomic number</a:t>
            </a:r>
          </a:p>
        </p:txBody>
      </p:sp>
      <p:sp>
        <p:nvSpPr>
          <p:cNvPr id="16402" name="Text Box 18">
            <a:extLst>
              <a:ext uri="{FF2B5EF4-FFF2-40B4-BE49-F238E27FC236}">
                <a16:creationId xmlns:a16="http://schemas.microsoft.com/office/drawing/2014/main" id="{CCA22D2F-0346-486A-B8A1-C6199BF8360C}"/>
              </a:ext>
            </a:extLst>
          </p:cNvPr>
          <p:cNvSpPr txBox="1">
            <a:spLocks noChangeArrowheads="1"/>
          </p:cNvSpPr>
          <p:nvPr/>
        </p:nvSpPr>
        <p:spPr bwMode="auto">
          <a:xfrm>
            <a:off x="1524000" y="5157788"/>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GB" sz="2400" b="1" dirty="0">
                <a:solidFill>
                  <a:schemeClr val="accent6"/>
                </a:solidFill>
                <a:latin typeface="Comic Sans MS" pitchFamily="66" charset="0"/>
                <a:cs typeface="Arial" charset="0"/>
              </a:rPr>
              <a:t>number of electrons = number of protons</a:t>
            </a:r>
          </a:p>
        </p:txBody>
      </p:sp>
      <p:sp>
        <p:nvSpPr>
          <p:cNvPr id="11" name="Text Box 12">
            <a:extLst>
              <a:ext uri="{FF2B5EF4-FFF2-40B4-BE49-F238E27FC236}">
                <a16:creationId xmlns:a16="http://schemas.microsoft.com/office/drawing/2014/main" id="{BD186986-97F2-4378-A8FB-B2312E67199A}"/>
              </a:ext>
            </a:extLst>
          </p:cNvPr>
          <p:cNvSpPr txBox="1">
            <a:spLocks noChangeArrowheads="1"/>
          </p:cNvSpPr>
          <p:nvPr/>
        </p:nvSpPr>
        <p:spPr bwMode="auto">
          <a:xfrm>
            <a:off x="1992313" y="1412876"/>
            <a:ext cx="3600450" cy="2530475"/>
          </a:xfrm>
          <a:prstGeom prst="rect">
            <a:avLst/>
          </a:prstGeom>
          <a:noFill/>
          <a:ln w="9525">
            <a:noFill/>
            <a:miter lim="800000"/>
            <a:headEnd/>
            <a:tailEnd/>
          </a:ln>
          <a:effectLst/>
        </p:spPr>
        <p:txBody>
          <a:bodyPr>
            <a:spAutoFit/>
          </a:bodyPr>
          <a:lstStyle/>
          <a:p>
            <a:pPr eaLnBrk="1" hangingPunct="1">
              <a:spcBef>
                <a:spcPct val="50000"/>
              </a:spcBef>
              <a:defRPr/>
            </a:pPr>
            <a:r>
              <a:rPr lang="en-GB" sz="16000" b="1" dirty="0">
                <a:solidFill>
                  <a:schemeClr val="accent6"/>
                </a:solidFill>
                <a:effectLst>
                  <a:outerShdw blurRad="38100" dist="38100" dir="2700000" algn="tl">
                    <a:srgbClr val="000000"/>
                  </a:outerShdw>
                </a:effectLst>
                <a:latin typeface="Tahoma" pitchFamily="34" charset="0"/>
                <a:cs typeface="Arial" charset="0"/>
              </a:rPr>
              <a:t>He</a:t>
            </a:r>
          </a:p>
        </p:txBody>
      </p:sp>
      <p:sp>
        <p:nvSpPr>
          <p:cNvPr id="12" name="Text Box 15">
            <a:extLst>
              <a:ext uri="{FF2B5EF4-FFF2-40B4-BE49-F238E27FC236}">
                <a16:creationId xmlns:a16="http://schemas.microsoft.com/office/drawing/2014/main" id="{B4F4B5EE-0C06-42CA-AE2A-47A18477472E}"/>
              </a:ext>
            </a:extLst>
          </p:cNvPr>
          <p:cNvSpPr txBox="1">
            <a:spLocks noChangeArrowheads="1"/>
          </p:cNvSpPr>
          <p:nvPr/>
        </p:nvSpPr>
        <p:spPr bwMode="auto">
          <a:xfrm>
            <a:off x="5053014" y="1304925"/>
            <a:ext cx="503237" cy="762000"/>
          </a:xfrm>
          <a:prstGeom prst="rect">
            <a:avLst/>
          </a:prstGeom>
          <a:noFill/>
          <a:ln w="9525">
            <a:noFill/>
            <a:miter lim="800000"/>
            <a:headEnd/>
            <a:tailEnd/>
          </a:ln>
          <a:effectLst/>
        </p:spPr>
        <p:txBody>
          <a:bodyPr>
            <a:spAutoFit/>
          </a:bodyPr>
          <a:lstStyle/>
          <a:p>
            <a:pPr eaLnBrk="1" hangingPunct="1">
              <a:spcBef>
                <a:spcPct val="50000"/>
              </a:spcBef>
              <a:defRPr/>
            </a:pPr>
            <a:r>
              <a:rPr lang="en-GB" sz="4400" b="1" dirty="0">
                <a:solidFill>
                  <a:schemeClr val="accent6"/>
                </a:solidFill>
                <a:effectLst>
                  <a:outerShdw blurRad="38100" dist="38100" dir="2700000" algn="tl">
                    <a:srgbClr val="000000"/>
                  </a:outerShdw>
                </a:effectLst>
                <a:latin typeface="Comic Sans MS" pitchFamily="66" charset="0"/>
                <a:cs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childTnLst>
                                </p:cTn>
                              </p:par>
                            </p:childTnLst>
                          </p:cTn>
                        </p:par>
                        <p:par>
                          <p:cTn id="7" fill="hold" nodeType="afterGroup">
                            <p:stCondLst>
                              <p:cond delay="0"/>
                            </p:stCondLst>
                            <p:childTnLst>
                              <p:par>
                                <p:cTn id="8" presetID="4" presetClass="entr" presetSubtype="16" fill="hold" grpId="0" nodeType="afterEffect">
                                  <p:stCondLst>
                                    <p:cond delay="1000"/>
                                  </p:stCondLst>
                                  <p:childTnLst>
                                    <p:set>
                                      <p:cBhvr>
                                        <p:cTn id="9" dur="1" fill="hold">
                                          <p:stCondLst>
                                            <p:cond delay="0"/>
                                          </p:stCondLst>
                                        </p:cTn>
                                        <p:tgtEl>
                                          <p:spTgt spid="16393"/>
                                        </p:tgtEl>
                                        <p:attrNameLst>
                                          <p:attrName>style.visibility</p:attrName>
                                        </p:attrNameLst>
                                      </p:cBhvr>
                                      <p:to>
                                        <p:strVal val="visible"/>
                                      </p:to>
                                    </p:set>
                                    <p:animEffect transition="in" filter="box(in)">
                                      <p:cBhvr>
                                        <p:cTn id="10" dur="500"/>
                                        <p:tgtEl>
                                          <p:spTgt spid="163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00"/>
                                        </p:tgtEl>
                                        <p:attrNameLst>
                                          <p:attrName>style.visibility</p:attrName>
                                        </p:attrNameLst>
                                      </p:cBhvr>
                                      <p:to>
                                        <p:strVal val="visible"/>
                                      </p:to>
                                    </p:set>
                                  </p:childTnLst>
                                </p:cTn>
                              </p:par>
                            </p:childTnLst>
                          </p:cTn>
                        </p:par>
                        <p:par>
                          <p:cTn id="15" fill="hold" nodeType="afterGroup">
                            <p:stCondLst>
                              <p:cond delay="0"/>
                            </p:stCondLst>
                            <p:childTnLst>
                              <p:par>
                                <p:cTn id="16" presetID="4" presetClass="entr" presetSubtype="16" fill="hold" grpId="0" nodeType="afterEffect">
                                  <p:stCondLst>
                                    <p:cond delay="1000"/>
                                  </p:stCondLst>
                                  <p:childTnLst>
                                    <p:set>
                                      <p:cBhvr>
                                        <p:cTn id="17" dur="1" fill="hold">
                                          <p:stCondLst>
                                            <p:cond delay="0"/>
                                          </p:stCondLst>
                                        </p:cTn>
                                        <p:tgtEl>
                                          <p:spTgt spid="16395"/>
                                        </p:tgtEl>
                                        <p:attrNameLst>
                                          <p:attrName>style.visibility</p:attrName>
                                        </p:attrNameLst>
                                      </p:cBhvr>
                                      <p:to>
                                        <p:strVal val="visible"/>
                                      </p:to>
                                    </p:set>
                                    <p:animEffect transition="in" filter="box(in)">
                                      <p:cBhvr>
                                        <p:cTn id="18" dur="500"/>
                                        <p:tgtEl>
                                          <p:spTgt spid="163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402"/>
                                        </p:tgtEl>
                                        <p:attrNameLst>
                                          <p:attrName>style.visibility</p:attrName>
                                        </p:attrNameLst>
                                      </p:cBhvr>
                                      <p:to>
                                        <p:strVal val="visible"/>
                                      </p:to>
                                    </p:set>
                                    <p:animEffect transition="in" filter="blinds(horizontal)">
                                      <p:cBhvr>
                                        <p:cTn id="23"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5" grpId="0"/>
      <p:bldP spid="16400" grpId="0"/>
      <p:bldP spid="16401" grpId="0"/>
      <p:bldP spid="164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AC10-D73A-48F8-A137-4DEDA7126FE7}"/>
              </a:ext>
            </a:extLst>
          </p:cNvPr>
          <p:cNvSpPr>
            <a:spLocks noGrp="1"/>
          </p:cNvSpPr>
          <p:nvPr>
            <p:ph type="title"/>
          </p:nvPr>
        </p:nvSpPr>
        <p:spPr/>
        <p:txBody>
          <a:bodyPr/>
          <a:lstStyle/>
          <a:p>
            <a:r>
              <a:rPr lang="en-GB" dirty="0">
                <a:latin typeface="Comic Sans MS" panose="030F0702030302020204" pitchFamily="66" charset="0"/>
              </a:rPr>
              <a:t>Electronic configuration</a:t>
            </a:r>
          </a:p>
        </p:txBody>
      </p:sp>
    </p:spTree>
    <p:extLst>
      <p:ext uri="{BB962C8B-B14F-4D97-AF65-F5344CB8AC3E}">
        <p14:creationId xmlns:p14="http://schemas.microsoft.com/office/powerpoint/2010/main" val="115131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a:extLst>
              <a:ext uri="{FF2B5EF4-FFF2-40B4-BE49-F238E27FC236}">
                <a16:creationId xmlns:a16="http://schemas.microsoft.com/office/drawing/2014/main" id="{DB6E3D60-7DC1-43BE-AA02-EA9D164540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061" y="658423"/>
            <a:ext cx="10162141" cy="6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a:extLst>
              <a:ext uri="{FF2B5EF4-FFF2-40B4-BE49-F238E27FC236}">
                <a16:creationId xmlns:a16="http://schemas.microsoft.com/office/drawing/2014/main" id="{763DE7D2-096F-464C-A9AF-929ECA1BB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7425" y="35211"/>
            <a:ext cx="2446105" cy="124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787</Words>
  <Application>Microsoft Office PowerPoint</Application>
  <PresentationFormat>Widescreen</PresentationFormat>
  <Paragraphs>132</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Tahoma</vt:lpstr>
      <vt:lpstr>Office Theme</vt:lpstr>
      <vt:lpstr>Bridge the Gap </vt:lpstr>
      <vt:lpstr>PowerPoint Presentation</vt:lpstr>
      <vt:lpstr>PowerPoint Presentation</vt:lpstr>
      <vt:lpstr>PowerPoint Presentation</vt:lpstr>
      <vt:lpstr>Atomic structure and bonding</vt:lpstr>
      <vt:lpstr>Atomic structure  What is the mass and charge of a: proton  electron  neutron </vt:lpstr>
      <vt:lpstr>PowerPoint Presentation</vt:lpstr>
      <vt:lpstr>Electronic configuration</vt:lpstr>
      <vt:lpstr>PowerPoint Presentation</vt:lpstr>
      <vt:lpstr>Task 1 - Atomic Structure &amp; Periodic Table </vt:lpstr>
      <vt:lpstr>Covalent bonding</vt:lpstr>
      <vt:lpstr>Dot and cross diagrams</vt:lpstr>
      <vt:lpstr>Drawing dot and cross diagrams:  </vt:lpstr>
      <vt:lpstr>PowerPoint Presentation</vt:lpstr>
      <vt:lpstr>What is ionic bonding?</vt:lpstr>
      <vt:lpstr>Calculating the formula of ionic compounds</vt:lpstr>
      <vt:lpstr>PowerPoint Presentation</vt:lpstr>
      <vt:lpstr>Dot and cross diagrams</vt:lpstr>
      <vt:lpstr>Draw the dot and cross diagram for LiO</vt:lpstr>
      <vt:lpstr>Draw the dot and cross diagram for K2O</vt:lpstr>
      <vt:lpstr>Task 2 – Chemical bonding</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Lisa Foulkes</cp:lastModifiedBy>
  <cp:revision>25</cp:revision>
  <dcterms:created xsi:type="dcterms:W3CDTF">2020-04-20T13:06:13Z</dcterms:created>
  <dcterms:modified xsi:type="dcterms:W3CDTF">2026-06-24T15:38:46Z</dcterms:modified>
</cp:coreProperties>
</file>