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20"/>
  </p:notesMasterIdLst>
  <p:sldIdLst>
    <p:sldId id="256" r:id="rId2"/>
    <p:sldId id="258" r:id="rId3"/>
    <p:sldId id="259" r:id="rId4"/>
    <p:sldId id="260" r:id="rId5"/>
    <p:sldId id="276" r:id="rId6"/>
    <p:sldId id="262" r:id="rId7"/>
    <p:sldId id="277" r:id="rId8"/>
    <p:sldId id="263" r:id="rId9"/>
    <p:sldId id="264" r:id="rId10"/>
    <p:sldId id="265"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83"/>
  </p:normalViewPr>
  <p:slideViewPr>
    <p:cSldViewPr snapToGrid="0" snapToObjects="1">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ECDD1-8D9B-7D46-A724-46D31EE76DD8}"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7E921-8D44-1B41-B581-6028DFAADB66}" type="slidenum">
              <a:rPr lang="en-US" smtClean="0"/>
              <a:t>‹#›</a:t>
            </a:fld>
            <a:endParaRPr lang="en-US"/>
          </a:p>
        </p:txBody>
      </p:sp>
    </p:spTree>
    <p:extLst>
      <p:ext uri="{BB962C8B-B14F-4D97-AF65-F5344CB8AC3E}">
        <p14:creationId xmlns:p14="http://schemas.microsoft.com/office/powerpoint/2010/main" val="81418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7/6/2023</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48A87A34-81AB-432B-8DAE-1953F412C126}" type="datetimeFigureOut">
              <a:rPr lang="en-US" smtClean="0"/>
              <a:t>7/6/2023</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7/6/2023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1170481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www.youtube.com/watch?v=E0o2PEewTu8"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5" name="Title 1"/>
          <p:cNvSpPr txBox="1">
            <a:spLocks/>
          </p:cNvSpPr>
          <p:nvPr/>
        </p:nvSpPr>
        <p:spPr bwMode="blackWhite">
          <a:xfrm>
            <a:off x="1273540" y="1435173"/>
            <a:ext cx="9731798" cy="4642070"/>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3600" b="1" dirty="0">
                <a:solidFill>
                  <a:srgbClr val="0070C0"/>
                </a:solidFill>
              </a:rPr>
              <a:t>Unit 3</a:t>
            </a:r>
          </a:p>
          <a:p>
            <a:endParaRPr lang="en-US" sz="3600" b="1" dirty="0">
              <a:solidFill>
                <a:srgbClr val="0070C0"/>
              </a:solidFill>
            </a:endParaRPr>
          </a:p>
          <a:p>
            <a:r>
              <a:rPr lang="en-US" sz="3600" b="1" dirty="0">
                <a:solidFill>
                  <a:schemeClr val="bg1"/>
                </a:solidFill>
              </a:rPr>
              <a:t>Influential performance practice </a:t>
            </a:r>
          </a:p>
          <a:p>
            <a:endParaRPr lang="en-US" sz="3600" b="1" dirty="0">
              <a:solidFill>
                <a:srgbClr val="0070C0"/>
              </a:solidFill>
            </a:endParaRPr>
          </a:p>
          <a:p>
            <a:r>
              <a:rPr lang="en-US" sz="3600" b="1" dirty="0">
                <a:solidFill>
                  <a:srgbClr val="C00000"/>
                </a:solidFill>
              </a:rPr>
              <a:t>Lesson 1</a:t>
            </a:r>
          </a:p>
        </p:txBody>
      </p:sp>
    </p:spTree>
    <p:extLst>
      <p:ext uri="{BB962C8B-B14F-4D97-AF65-F5344CB8AC3E}">
        <p14:creationId xmlns:p14="http://schemas.microsoft.com/office/powerpoint/2010/main" val="14321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8729686" y="1333484"/>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Later Career</a:t>
            </a:r>
          </a:p>
        </p:txBody>
      </p:sp>
      <p:sp>
        <p:nvSpPr>
          <p:cNvPr id="15" name="Title 1"/>
          <p:cNvSpPr txBox="1">
            <a:spLocks/>
          </p:cNvSpPr>
          <p:nvPr/>
        </p:nvSpPr>
        <p:spPr>
          <a:xfrm>
            <a:off x="205377" y="1333484"/>
            <a:ext cx="8117860" cy="52265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Appointed first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associate director of </a:t>
            </a:r>
            <a:r>
              <a:rPr lang="en-GB" sz="28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Dance Company (1975-1979).</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Artistic Director 1994-2002</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Bruce continued to create works for </a:t>
            </a: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Dance Company after leaving in 2002.</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Associate choreographer for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London Festival Ballet 1986-1991</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Permanent dance creator for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Houston Ballet 1989-1998</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p:txBody>
      </p:sp>
      <p:pic>
        <p:nvPicPr>
          <p:cNvPr id="3" name="Picture 2"/>
          <p:cNvPicPr>
            <a:picLocks noChangeAspect="1"/>
          </p:cNvPicPr>
          <p:nvPr/>
        </p:nvPicPr>
        <p:blipFill>
          <a:blip r:embed="rId2"/>
          <a:stretch>
            <a:fillRect/>
          </a:stretch>
        </p:blipFill>
        <p:spPr>
          <a:xfrm>
            <a:off x="8578070" y="2295292"/>
            <a:ext cx="3280817" cy="4264702"/>
          </a:xfrm>
          <a:prstGeom prst="rect">
            <a:avLst/>
          </a:prstGeom>
        </p:spPr>
      </p:pic>
    </p:spTree>
    <p:extLst>
      <p:ext uri="{BB962C8B-B14F-4D97-AF65-F5344CB8AC3E}">
        <p14:creationId xmlns:p14="http://schemas.microsoft.com/office/powerpoint/2010/main" val="93130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3691044" y="1264613"/>
            <a:ext cx="5141626"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Global choreographer</a:t>
            </a:r>
          </a:p>
        </p:txBody>
      </p:sp>
      <p:sp>
        <p:nvSpPr>
          <p:cNvPr id="15" name="Title 1"/>
          <p:cNvSpPr txBox="1">
            <a:spLocks/>
          </p:cNvSpPr>
          <p:nvPr/>
        </p:nvSpPr>
        <p:spPr>
          <a:xfrm>
            <a:off x="538531" y="2023881"/>
            <a:ext cx="2957547" cy="450634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Bruce has created works for:</a:t>
            </a:r>
          </a:p>
          <a:p>
            <a:pPr algn="ct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Royal Ballet</a:t>
            </a:r>
          </a:p>
          <a:p>
            <a:pPr marL="342900" indent="-342900" algn="ctr">
              <a:buFont typeface="Arial" charset="0"/>
              <a:buChar char="•"/>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Scottish Ballet</a:t>
            </a:r>
          </a:p>
          <a:p>
            <a:pPr marL="342900" indent="-342900" algn="ctr">
              <a:buFont typeface="Arial" charset="0"/>
              <a:buChar char="•"/>
            </a:pP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Nederlands</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Dans</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Theater</a:t>
            </a:r>
            <a:endPar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Cullberg</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Ballet</a:t>
            </a:r>
          </a:p>
          <a:p>
            <a:pPr marL="342900" indent="-342900" algn="ctr">
              <a:buFont typeface="Arial" charset="0"/>
              <a:buChar char="•"/>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Cologne </a:t>
            </a: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Tanzforum</a:t>
            </a:r>
            <a:endPar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6" name="Title 1"/>
          <p:cNvSpPr txBox="1">
            <a:spLocks/>
          </p:cNvSpPr>
          <p:nvPr/>
        </p:nvSpPr>
        <p:spPr>
          <a:xfrm>
            <a:off x="3968968" y="5081666"/>
            <a:ext cx="6807521" cy="14360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Narrative in style without being overly simplistic.</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Regular use of folk dance elements.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Effective, economical and highly expressive works. </a:t>
            </a:r>
          </a:p>
        </p:txBody>
      </p:sp>
      <p:sp>
        <p:nvSpPr>
          <p:cNvPr id="7" name="Title 1"/>
          <p:cNvSpPr txBox="1">
            <a:spLocks/>
          </p:cNvSpPr>
          <p:nvPr/>
        </p:nvSpPr>
        <p:spPr>
          <a:xfrm>
            <a:off x="3864037" y="2724210"/>
            <a:ext cx="5749466" cy="175314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Bruce’s work has enjoyed worldwide popularity with eye catching ballets and a clear influence from the current modern canon of dance, with a preference of style of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Jiri </a:t>
            </a: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7333" y1="14840" x2="27833" y2="22983"/>
                        <a14:foregroundMark x1="31667" y1="14460" x2="37417" y2="21005"/>
                        <a14:foregroundMark x1="33333" y1="26256" x2="43167" y2="29909"/>
                        <a14:foregroundMark x1="9417" y1="60350" x2="14417" y2="59665"/>
                        <a14:foregroundMark x1="8917" y1="67123" x2="21083" y2="65601"/>
                        <a14:foregroundMark x1="43417" y1="64231" x2="52250" y2="61187"/>
                        <a14:foregroundMark x1="71833" y1="24734" x2="81417" y2="38889"/>
                        <a14:foregroundMark x1="74750" y1="22298" x2="69250" y2="28387"/>
                        <a14:foregroundMark x1="69917" y1="30594" x2="80000" y2="40411"/>
                        <a14:foregroundMark x1="28750" y1="11568" x2="29500" y2="26256"/>
                      </a14:backgroundRemoval>
                    </a14:imgEffect>
                  </a14:imgLayer>
                </a14:imgProps>
              </a:ext>
            </a:extLst>
          </a:blip>
          <a:stretch>
            <a:fillRect/>
          </a:stretch>
        </p:blipFill>
        <p:spPr>
          <a:xfrm>
            <a:off x="9027636" y="560053"/>
            <a:ext cx="3497705" cy="3829987"/>
          </a:xfrm>
          <a:prstGeom prst="rect">
            <a:avLst/>
          </a:prstGeom>
        </p:spPr>
      </p:pic>
    </p:spTree>
    <p:extLst>
      <p:ext uri="{BB962C8B-B14F-4D97-AF65-F5344CB8AC3E}">
        <p14:creationId xmlns:p14="http://schemas.microsoft.com/office/powerpoint/2010/main" val="15609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8294971" y="1333484"/>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Bruce’s Style influences</a:t>
            </a:r>
          </a:p>
        </p:txBody>
      </p:sp>
      <p:sp>
        <p:nvSpPr>
          <p:cNvPr id="15" name="Title 1"/>
          <p:cNvSpPr txBox="1">
            <a:spLocks/>
          </p:cNvSpPr>
          <p:nvPr/>
        </p:nvSpPr>
        <p:spPr>
          <a:xfrm>
            <a:off x="205377" y="1333484"/>
            <a:ext cx="7469588" cy="52265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Jiri </a:t>
            </a:r>
            <a:r>
              <a:rPr lang="en-GB" sz="2800" b="1" u="sng" dirty="0" err="1">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His early works were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non-narrative</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dramatic </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dances, which featured a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balletic </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style pushed to extreme limits with subtle references to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folk</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His work addresses the body’s ability to speak without betraying itself. </a:t>
            </a:r>
          </a:p>
          <a:p>
            <a:pPr algn="ct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Kylián’s</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work is very sensual because his choreography is about the inside, and about the body as an instrument of inner movement, naked in its ability to perform it. </a:t>
            </a:r>
          </a:p>
        </p:txBody>
      </p:sp>
      <p:pic>
        <p:nvPicPr>
          <p:cNvPr id="2" name="Picture 1"/>
          <p:cNvPicPr>
            <a:picLocks noChangeAspect="1"/>
          </p:cNvPicPr>
          <p:nvPr/>
        </p:nvPicPr>
        <p:blipFill>
          <a:blip r:embed="rId2"/>
          <a:stretch>
            <a:fillRect/>
          </a:stretch>
        </p:blipFill>
        <p:spPr>
          <a:xfrm>
            <a:off x="8024056" y="2776457"/>
            <a:ext cx="3519411" cy="3519411"/>
          </a:xfrm>
          <a:prstGeom prst="rect">
            <a:avLst/>
          </a:prstGeom>
        </p:spPr>
      </p:pic>
    </p:spTree>
    <p:extLst>
      <p:ext uri="{BB962C8B-B14F-4D97-AF65-F5344CB8AC3E}">
        <p14:creationId xmlns:p14="http://schemas.microsoft.com/office/powerpoint/2010/main" val="41952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8294971" y="1333484"/>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Bruce’s Style influences</a:t>
            </a:r>
          </a:p>
        </p:txBody>
      </p:sp>
      <p:sp>
        <p:nvSpPr>
          <p:cNvPr id="15" name="Title 1"/>
          <p:cNvSpPr txBox="1">
            <a:spLocks/>
          </p:cNvSpPr>
          <p:nvPr/>
        </p:nvSpPr>
        <p:spPr>
          <a:xfrm>
            <a:off x="205377" y="1333484"/>
            <a:ext cx="7469588" cy="52265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Marie </a:t>
            </a:r>
            <a:r>
              <a:rPr lang="en-GB" sz="2800" b="1" u="sng" dirty="0" err="1">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As a dancer and then a choreographer with </a:t>
            </a: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from the late 1960s to the mid-1980s, he was encouraged by the company’s founder Dame Marie </a:t>
            </a: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Although ballet trained, he was also strongly influenced by the technique of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Martha Graham</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where movement has an earthy, grounded quality. </a:t>
            </a:r>
          </a:p>
          <a:p>
            <a:pPr algn="ct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His dance origins therefore go back to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pioneers in both classical and contemporary dance</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p:txBody>
      </p:sp>
      <p:pic>
        <p:nvPicPr>
          <p:cNvPr id="3" name="Picture 2"/>
          <p:cNvPicPr>
            <a:picLocks noChangeAspect="1"/>
          </p:cNvPicPr>
          <p:nvPr/>
        </p:nvPicPr>
        <p:blipFill>
          <a:blip r:embed="rId2"/>
          <a:stretch>
            <a:fillRect/>
          </a:stretch>
        </p:blipFill>
        <p:spPr>
          <a:xfrm>
            <a:off x="8294971" y="2311762"/>
            <a:ext cx="3079903" cy="4412469"/>
          </a:xfrm>
          <a:prstGeom prst="rect">
            <a:avLst/>
          </a:prstGeom>
        </p:spPr>
      </p:pic>
    </p:spTree>
    <p:extLst>
      <p:ext uri="{BB962C8B-B14F-4D97-AF65-F5344CB8AC3E}">
        <p14:creationId xmlns:p14="http://schemas.microsoft.com/office/powerpoint/2010/main" val="400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4650647" y="117423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Marie </a:t>
            </a:r>
            <a:r>
              <a:rPr lang="en-US" sz="1800" b="1" dirty="0" err="1">
                <a:solidFill>
                  <a:srgbClr val="0070C0"/>
                </a:solidFill>
              </a:rPr>
              <a:t>Rambert</a:t>
            </a:r>
            <a:endParaRPr lang="en-US" sz="1800" b="1" dirty="0">
              <a:solidFill>
                <a:srgbClr val="0070C0"/>
              </a:solidFill>
            </a:endParaRPr>
          </a:p>
        </p:txBody>
      </p:sp>
      <p:sp>
        <p:nvSpPr>
          <p:cNvPr id="15" name="Title 1"/>
          <p:cNvSpPr txBox="1">
            <a:spLocks/>
          </p:cNvSpPr>
          <p:nvPr/>
        </p:nvSpPr>
        <p:spPr>
          <a:xfrm>
            <a:off x="501837" y="2203123"/>
            <a:ext cx="11275205" cy="424285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Marie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was born in Warsaw in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1888</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a:p>
            <a:pPr marL="342900" indent="-342900" algn="ctr">
              <a:buFont typeface="Arial" charset="0"/>
              <a:buChar char="•"/>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1904</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saw the work of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Isadora Duncan</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-considered becoming a professional dancer. </a:t>
            </a:r>
          </a:p>
          <a:p>
            <a:pPr marL="342900" indent="-342900" algn="ctr">
              <a:buFont typeface="Arial" charset="0"/>
              <a:buChar char="•"/>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1910-</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she went to Jaques-Dalcroze’s School of Eurhythmics in Geneva. She helped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Nijinsky</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teach his cast the complicated rhythms of Stravinsky’s Rite of Spring.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She joined the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Ballets </a:t>
            </a:r>
            <a:r>
              <a:rPr lang="en-GB" sz="24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Russes</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in 1912 </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to teach eurhythmics, assist Nijinsky and dance in those ballets for which she was suitable. She remained with the Company for a year.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At the outbreak of the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First World War, she moved to Britain </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and supported herself by teaching dance and eurhythmics in schools and private homes in London.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She continued to study and prepared new productions which, when performed, met with considerable public and critical success. </a:t>
            </a:r>
          </a:p>
        </p:txBody>
      </p:sp>
    </p:spTree>
    <p:extLst>
      <p:ext uri="{BB962C8B-B14F-4D97-AF65-F5344CB8AC3E}">
        <p14:creationId xmlns:p14="http://schemas.microsoft.com/office/powerpoint/2010/main" val="91337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4650647" y="117423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Marie </a:t>
            </a:r>
            <a:r>
              <a:rPr lang="en-US" sz="1800" b="1" dirty="0" err="1">
                <a:solidFill>
                  <a:srgbClr val="0070C0"/>
                </a:solidFill>
              </a:rPr>
              <a:t>Rambert</a:t>
            </a:r>
            <a:endParaRPr lang="en-US" sz="1800" b="1" dirty="0">
              <a:solidFill>
                <a:srgbClr val="0070C0"/>
              </a:solidFill>
            </a:endParaRPr>
          </a:p>
        </p:txBody>
      </p:sp>
      <p:sp>
        <p:nvSpPr>
          <p:cNvPr id="15" name="Title 1"/>
          <p:cNvSpPr txBox="1">
            <a:spLocks/>
          </p:cNvSpPr>
          <p:nvPr/>
        </p:nvSpPr>
        <p:spPr>
          <a:xfrm>
            <a:off x="501838" y="2203123"/>
            <a:ext cx="6933284" cy="424285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Marie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formed Britain’s first ballet company </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and forty years later was instrumental in the birth of Britain’s first modern dance company.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No other director, with the exception of Diaghilev, has had a </a:t>
            </a: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greater effect on the creative forces in ballet</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not only in Britain but all over the world. </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Her adopted country honoured her with a CBE in the Coronation Honours of the British Empire in 1954, and she was appointed a Dame in 1962. </a:t>
            </a:r>
          </a:p>
        </p:txBody>
      </p:sp>
      <p:pic>
        <p:nvPicPr>
          <p:cNvPr id="2" name="Picture 1"/>
          <p:cNvPicPr>
            <a:picLocks noChangeAspect="1"/>
          </p:cNvPicPr>
          <p:nvPr/>
        </p:nvPicPr>
        <p:blipFill>
          <a:blip r:embed="rId2"/>
          <a:stretch>
            <a:fillRect/>
          </a:stretch>
        </p:blipFill>
        <p:spPr>
          <a:xfrm>
            <a:off x="7628230" y="2518349"/>
            <a:ext cx="4375507" cy="3507698"/>
          </a:xfrm>
          <a:prstGeom prst="rect">
            <a:avLst/>
          </a:prstGeom>
        </p:spPr>
      </p:pic>
    </p:spTree>
    <p:extLst>
      <p:ext uri="{BB962C8B-B14F-4D97-AF65-F5344CB8AC3E}">
        <p14:creationId xmlns:p14="http://schemas.microsoft.com/office/powerpoint/2010/main" val="668909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2479688" y="117423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Jiri </a:t>
            </a:r>
            <a:r>
              <a:rPr lang="en-US" sz="1800" b="1" dirty="0" err="1">
                <a:solidFill>
                  <a:srgbClr val="0070C0"/>
                </a:solidFill>
              </a:rPr>
              <a:t>kylian</a:t>
            </a:r>
            <a:endParaRPr lang="en-US" sz="1800" b="1" dirty="0">
              <a:solidFill>
                <a:srgbClr val="0070C0"/>
              </a:solidFill>
            </a:endParaRPr>
          </a:p>
        </p:txBody>
      </p:sp>
      <p:sp>
        <p:nvSpPr>
          <p:cNvPr id="15" name="Title 1"/>
          <p:cNvSpPr txBox="1">
            <a:spLocks/>
          </p:cNvSpPr>
          <p:nvPr/>
        </p:nvSpPr>
        <p:spPr>
          <a:xfrm>
            <a:off x="501838" y="2203123"/>
            <a:ext cx="6933284" cy="424285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Jirí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is a choreographer, resident at </a:t>
            </a:r>
            <a:r>
              <a:rPr lang="en-GB" sz="20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Nederlands</a:t>
            </a:r>
            <a:r>
              <a:rPr lang="en-GB" sz="20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0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Dans</a:t>
            </a:r>
            <a:r>
              <a:rPr lang="en-GB" sz="20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Theatre</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In an interview with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Harkarvy</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(1994)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says: </a:t>
            </a: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 like my work to go in different directions. I think our task as choreographers is to </a:t>
            </a:r>
            <a:r>
              <a:rPr lang="en-GB" sz="20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search the extremities</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of our souls. "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in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Harkarvy</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1994).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 prefer to think I didn’t have a style. I like to change my ways from </a:t>
            </a:r>
            <a:r>
              <a:rPr lang="en-GB" sz="20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ballet to ballet</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but of course, you cannot avoid your own handwriting"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Kylián</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cited in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Kisselgoff</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1979</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p>
        </p:txBody>
      </p:sp>
      <p:pic>
        <p:nvPicPr>
          <p:cNvPr id="3" name="Picture 2"/>
          <p:cNvPicPr>
            <a:picLocks noChangeAspect="1"/>
          </p:cNvPicPr>
          <p:nvPr/>
        </p:nvPicPr>
        <p:blipFill>
          <a:blip r:embed="rId2"/>
          <a:stretch>
            <a:fillRect/>
          </a:stretch>
        </p:blipFill>
        <p:spPr>
          <a:xfrm>
            <a:off x="7776563" y="1174233"/>
            <a:ext cx="3855465" cy="2602439"/>
          </a:xfrm>
          <a:prstGeom prst="rect">
            <a:avLst/>
          </a:prstGeom>
        </p:spPr>
      </p:pic>
      <p:pic>
        <p:nvPicPr>
          <p:cNvPr id="5" name="Picture 4"/>
          <p:cNvPicPr>
            <a:picLocks noChangeAspect="1"/>
          </p:cNvPicPr>
          <p:nvPr/>
        </p:nvPicPr>
        <p:blipFill>
          <a:blip r:embed="rId3"/>
          <a:stretch>
            <a:fillRect/>
          </a:stretch>
        </p:blipFill>
        <p:spPr>
          <a:xfrm>
            <a:off x="7776563" y="3776672"/>
            <a:ext cx="3850255" cy="2838826"/>
          </a:xfrm>
          <a:prstGeom prst="rect">
            <a:avLst/>
          </a:prstGeom>
        </p:spPr>
      </p:pic>
    </p:spTree>
    <p:extLst>
      <p:ext uri="{BB962C8B-B14F-4D97-AF65-F5344CB8AC3E}">
        <p14:creationId xmlns:p14="http://schemas.microsoft.com/office/powerpoint/2010/main" val="158881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3831749" y="1174233"/>
            <a:ext cx="4615379" cy="609597"/>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Politics and dance</a:t>
            </a:r>
          </a:p>
        </p:txBody>
      </p:sp>
      <p:sp>
        <p:nvSpPr>
          <p:cNvPr id="15" name="Title 1"/>
          <p:cNvSpPr txBox="1">
            <a:spLocks/>
          </p:cNvSpPr>
          <p:nvPr/>
        </p:nvSpPr>
        <p:spPr>
          <a:xfrm>
            <a:off x="911453" y="1957431"/>
            <a:ext cx="10455972" cy="448854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Tx/>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Bruce’s works are inclusive with a social dimension that focuses on the POLITICAL. </a:t>
            </a:r>
          </a:p>
          <a:p>
            <a:pPr marL="342900" indent="-342900" algn="ctr">
              <a:buFontTx/>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Tx/>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Received awards from Amnesty International for his ‘artistic activism’ against all forms of oppression. </a:t>
            </a:r>
          </a:p>
          <a:p>
            <a:pPr marL="342900" indent="-342900" algn="ctr">
              <a:buFontTx/>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Tx/>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Bruce turns inner conviction into an artistic message, remaining abstract, independent and looking beyond simple solutions. </a:t>
            </a:r>
          </a:p>
          <a:p>
            <a:pPr marL="342900" indent="-342900" algn="ctr">
              <a:buFontTx/>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Tx/>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It is “first and foremost about the dance, then the political statement”. </a:t>
            </a:r>
          </a:p>
          <a:p>
            <a:pPr marL="342900" indent="-342900" algn="ctr">
              <a:buFontTx/>
              <a:buChar char="-"/>
            </a:pP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Tx/>
              <a:buChar char="-"/>
            </a:pP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4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Can you think of any professional works that include a political statement?</a:t>
            </a:r>
          </a:p>
        </p:txBody>
      </p:sp>
    </p:spTree>
    <p:extLst>
      <p:ext uri="{BB962C8B-B14F-4D97-AF65-F5344CB8AC3E}">
        <p14:creationId xmlns:p14="http://schemas.microsoft.com/office/powerpoint/2010/main" val="3119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2479688" y="117423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Ghost dances</a:t>
            </a:r>
          </a:p>
        </p:txBody>
      </p:sp>
      <p:sp>
        <p:nvSpPr>
          <p:cNvPr id="15" name="Title 1"/>
          <p:cNvSpPr txBox="1">
            <a:spLocks/>
          </p:cNvSpPr>
          <p:nvPr/>
        </p:nvSpPr>
        <p:spPr>
          <a:xfrm>
            <a:off x="261996" y="2203123"/>
            <a:ext cx="6933284" cy="424285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It had an enormous impact when it was first staged. No one had seen anything like it and its message – that death comes, but people rise up again and again – was powerful and moving.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It was inspired by a letter he received from the human rights activist Joan </a:t>
            </a:r>
            <a:r>
              <a:rPr lang="en-GB" sz="20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Jara</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whose husband Victor, a Chilean singer, poet and theatre director had been tortured and killed in the Pinochet coup which seized power in Chile in 1973.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Danced to the traditional folk music, it uses Day of the Dead images – the skeleton exposed on the front of the body – to suggest the ferocious oppression that led to thousands of people being murdered across South America at the time.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p:txBody>
      </p:sp>
      <p:pic>
        <p:nvPicPr>
          <p:cNvPr id="2" name="Picture 1">
            <a:hlinkClick r:id="rId2"/>
          </p:cNvPr>
          <p:cNvPicPr>
            <a:picLocks noChangeAspect="1"/>
          </p:cNvPicPr>
          <p:nvPr/>
        </p:nvPicPr>
        <p:blipFill>
          <a:blip r:embed="rId3"/>
          <a:stretch>
            <a:fillRect/>
          </a:stretch>
        </p:blipFill>
        <p:spPr>
          <a:xfrm>
            <a:off x="7627380" y="1173884"/>
            <a:ext cx="4117068" cy="2548911"/>
          </a:xfrm>
          <a:prstGeom prst="rect">
            <a:avLst/>
          </a:prstGeom>
        </p:spPr>
      </p:pic>
      <p:sp>
        <p:nvSpPr>
          <p:cNvPr id="8" name="Title 1"/>
          <p:cNvSpPr txBox="1">
            <a:spLocks/>
          </p:cNvSpPr>
          <p:nvPr/>
        </p:nvSpPr>
        <p:spPr>
          <a:xfrm>
            <a:off x="7594787" y="3896047"/>
            <a:ext cx="4182255" cy="272283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b="1" dirty="0">
                <a:ln w="0"/>
                <a:solidFill>
                  <a:srgbClr val="002060"/>
                </a:solidFill>
                <a:effectLst>
                  <a:outerShdw blurRad="38100" dist="19050" dir="2700000" algn="tl" rotWithShape="0">
                    <a:schemeClr val="dk1">
                      <a:alpha val="40000"/>
                    </a:schemeClr>
                  </a:outerShdw>
                </a:effectLst>
                <a:latin typeface="Calibri" charset="0"/>
                <a:ea typeface="Calibri" charset="0"/>
                <a:cs typeface="Calibri" charset="0"/>
              </a:rPr>
              <a:t>Identify:</a:t>
            </a:r>
          </a:p>
          <a:p>
            <a:pPr algn="ctr"/>
            <a:endParaRPr lang="en-GB" sz="1800" b="1"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Influences.</a:t>
            </a: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Style(s).</a:t>
            </a: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Costumes.</a:t>
            </a: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Choreography.</a:t>
            </a: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Key movements.</a:t>
            </a:r>
          </a:p>
          <a:p>
            <a:pPr marL="342900" indent="-342900" algn="ctr">
              <a:buFont typeface="Arial" charset="0"/>
              <a:buChar char="•"/>
            </a:pPr>
            <a:r>
              <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Musicality.</a:t>
            </a:r>
          </a:p>
          <a:p>
            <a:pPr algn="ctr"/>
            <a:endPar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How does this this work influence its audience members?</a:t>
            </a:r>
          </a:p>
          <a:p>
            <a:pPr algn="ctr"/>
            <a:endParaRPr lang="en-GB" sz="1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7" name="Title 1"/>
          <p:cNvSpPr txBox="1">
            <a:spLocks/>
          </p:cNvSpPr>
          <p:nvPr/>
        </p:nvSpPr>
        <p:spPr bwMode="blackWhite">
          <a:xfrm rot="20760259">
            <a:off x="6372102" y="1249803"/>
            <a:ext cx="2281657" cy="511403"/>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050" b="1" dirty="0">
                <a:solidFill>
                  <a:srgbClr val="C00000"/>
                </a:solidFill>
              </a:rPr>
              <a:t>Click photo to watch YouTube video</a:t>
            </a:r>
          </a:p>
        </p:txBody>
      </p:sp>
      <p:cxnSp>
        <p:nvCxnSpPr>
          <p:cNvPr id="5" name="Elbow Connector 4"/>
          <p:cNvCxnSpPr/>
          <p:nvPr/>
        </p:nvCxnSpPr>
        <p:spPr>
          <a:xfrm>
            <a:off x="7144787" y="1829472"/>
            <a:ext cx="900000" cy="573357"/>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65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6" name="Title 1"/>
          <p:cNvSpPr txBox="1">
            <a:spLocks/>
          </p:cNvSpPr>
          <p:nvPr/>
        </p:nvSpPr>
        <p:spPr bwMode="blackWhite">
          <a:xfrm>
            <a:off x="4619944" y="1162354"/>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rPr>
              <a:t>Aims/Purpose</a:t>
            </a:r>
            <a:endParaRPr lang="en-US" sz="2400" b="1" dirty="0">
              <a:solidFill>
                <a:srgbClr val="C00000"/>
              </a:solidFill>
            </a:endParaRPr>
          </a:p>
        </p:txBody>
      </p:sp>
      <p:sp>
        <p:nvSpPr>
          <p:cNvPr id="7" name="Title 1"/>
          <p:cNvSpPr txBox="1">
            <a:spLocks/>
          </p:cNvSpPr>
          <p:nvPr/>
        </p:nvSpPr>
        <p:spPr>
          <a:xfrm>
            <a:off x="501838" y="1930563"/>
            <a:ext cx="11275204" cy="453019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You will learn about genres, styles and periods, social, cultural and historical influences and significant theatrical/performance developments and practitioners. To help understand the demands of performing a piece of repertoire, you will need to be familiar with the context in which the piece was created and the stylistic conventions of the style or genre into which the piece fits. You will become familiar with a range of different styles and periods within their social, cultural and historical contexts and will be able to select, adapt and apply elements of your research into your performance concept and practical performance. </a:t>
            </a:r>
          </a:p>
          <a:p>
            <a:pPr marL="342900" indent="-342900" algn="ctr">
              <a:buFont typeface="Arial" charset="0"/>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The build-up across this unit will demonstrate an exciting journey that culminates in a practical performance and evaluative task that will be able to assist your future engagement in the arts. </a:t>
            </a:r>
          </a:p>
        </p:txBody>
      </p:sp>
    </p:spTree>
    <p:extLst>
      <p:ext uri="{BB962C8B-B14F-4D97-AF65-F5344CB8AC3E}">
        <p14:creationId xmlns:p14="http://schemas.microsoft.com/office/powerpoint/2010/main" val="173276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5" name="Title 1"/>
          <p:cNvSpPr txBox="1">
            <a:spLocks/>
          </p:cNvSpPr>
          <p:nvPr/>
        </p:nvSpPr>
        <p:spPr bwMode="blackWhite">
          <a:xfrm>
            <a:off x="469000" y="1123732"/>
            <a:ext cx="3076058" cy="588557"/>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outcomes</a:t>
            </a:r>
            <a:endParaRPr lang="en-US" sz="1600" b="1" dirty="0">
              <a:solidFill>
                <a:srgbClr val="C00000"/>
              </a:solidFill>
            </a:endParaRPr>
          </a:p>
        </p:txBody>
      </p:sp>
      <p:sp>
        <p:nvSpPr>
          <p:cNvPr id="8" name="Title 1"/>
          <p:cNvSpPr txBox="1">
            <a:spLocks/>
          </p:cNvSpPr>
          <p:nvPr/>
        </p:nvSpPr>
        <p:spPr>
          <a:xfrm>
            <a:off x="406662" y="1829069"/>
            <a:ext cx="3200733" cy="472647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Through completion of this unit, you will be able to:</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rPr>
              <a:t> 1. Know the historical context of performance material. </a:t>
            </a:r>
          </a:p>
          <a:p>
            <a:pPr algn="ctr"/>
            <a:r>
              <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rPr>
              <a:t> </a:t>
            </a:r>
          </a:p>
          <a:p>
            <a:pPr algn="ctr"/>
            <a:r>
              <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rPr>
              <a:t>2. Understand the work of practitioners. </a:t>
            </a:r>
          </a:p>
          <a:p>
            <a:pPr algn="ctr"/>
            <a:endPar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rPr>
              <a:t>3. Be able to demonstrate practical ideas in context.</a:t>
            </a:r>
          </a:p>
          <a:p>
            <a:pPr algn="ctr"/>
            <a:endPar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rgbClr val="7030A0"/>
                </a:solidFill>
                <a:effectLst>
                  <a:outerShdw blurRad="38100" dist="19050" dir="2700000" algn="tl" rotWithShape="0">
                    <a:schemeClr val="dk1">
                      <a:alpha val="40000"/>
                    </a:schemeClr>
                  </a:outerShdw>
                </a:effectLst>
                <a:latin typeface="Calibri" charset="0"/>
                <a:ea typeface="Calibri" charset="0"/>
                <a:cs typeface="Calibri" charset="0"/>
              </a:rPr>
              <a:t>4. Be able to present and evaluate research findings. </a:t>
            </a:r>
          </a:p>
        </p:txBody>
      </p:sp>
      <p:sp>
        <p:nvSpPr>
          <p:cNvPr id="9" name="Title 1"/>
          <p:cNvSpPr txBox="1">
            <a:spLocks/>
          </p:cNvSpPr>
          <p:nvPr/>
        </p:nvSpPr>
        <p:spPr bwMode="blackWhite">
          <a:xfrm>
            <a:off x="6188766" y="1086034"/>
            <a:ext cx="3690154" cy="53430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Course process</a:t>
            </a:r>
            <a:endParaRPr lang="en-US" sz="1800" b="1" dirty="0">
              <a:solidFill>
                <a:srgbClr val="C00000"/>
              </a:solidFill>
            </a:endParaRPr>
          </a:p>
        </p:txBody>
      </p:sp>
      <p:sp>
        <p:nvSpPr>
          <p:cNvPr id="10" name="Title 1"/>
          <p:cNvSpPr txBox="1">
            <a:spLocks/>
          </p:cNvSpPr>
          <p:nvPr/>
        </p:nvSpPr>
        <p:spPr>
          <a:xfrm>
            <a:off x="3967087" y="1829068"/>
            <a:ext cx="7990449" cy="326015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8 weeks for research </a:t>
            </a: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Work time that is directed by the teacher/tutor and/or independent work.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 </a:t>
            </a:r>
            <a:r>
              <a:rPr lang="en-GB" sz="20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can</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explain the task and give advice </a:t>
            </a:r>
            <a:r>
              <a:rPr lang="en-GB" sz="20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ONLY</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b="1"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2 weeks for assessment</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During the Controlled External Assessment time, you will need to work under the supervision of your teacher or tutor. </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I </a:t>
            </a:r>
            <a:r>
              <a:rPr lang="en-GB" sz="20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cannot</a:t>
            </a: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comment on or correct the work; practise or rehearse the task with you; prompt you during the filming of the practical demonstration.</a:t>
            </a:r>
          </a:p>
        </p:txBody>
      </p:sp>
      <p:sp>
        <p:nvSpPr>
          <p:cNvPr id="11" name="Title 1"/>
          <p:cNvSpPr txBox="1">
            <a:spLocks/>
          </p:cNvSpPr>
          <p:nvPr/>
        </p:nvSpPr>
        <p:spPr>
          <a:xfrm>
            <a:off x="5082597" y="5451265"/>
            <a:ext cx="5759431" cy="11042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Official hand-out date: </a:t>
            </a:r>
            <a:r>
              <a:rPr lang="en-GB" sz="2000" b="1"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October half term</a:t>
            </a:r>
          </a:p>
          <a:p>
            <a:pPr algn="ctr"/>
            <a:r>
              <a:rPr lang="en-GB" sz="20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Deadline: </a:t>
            </a:r>
            <a:r>
              <a:rPr lang="en-GB" sz="2000" b="1"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January</a:t>
            </a: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p:txBody>
      </p:sp>
    </p:spTree>
    <p:extLst>
      <p:ext uri="{BB962C8B-B14F-4D97-AF65-F5344CB8AC3E}">
        <p14:creationId xmlns:p14="http://schemas.microsoft.com/office/powerpoint/2010/main" val="10342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12" name="Title 1"/>
          <p:cNvSpPr txBox="1">
            <a:spLocks/>
          </p:cNvSpPr>
          <p:nvPr/>
        </p:nvSpPr>
        <p:spPr bwMode="blackWhite">
          <a:xfrm>
            <a:off x="4619944" y="1342236"/>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rPr>
              <a:t>assessment</a:t>
            </a:r>
            <a:endParaRPr lang="en-US" sz="2400" b="1" dirty="0">
              <a:solidFill>
                <a:srgbClr val="C00000"/>
              </a:solidFill>
            </a:endParaRPr>
          </a:p>
        </p:txBody>
      </p:sp>
      <p:sp>
        <p:nvSpPr>
          <p:cNvPr id="13" name="Title 1"/>
          <p:cNvSpPr txBox="1">
            <a:spLocks/>
          </p:cNvSpPr>
          <p:nvPr/>
        </p:nvSpPr>
        <p:spPr>
          <a:xfrm>
            <a:off x="865512" y="2368446"/>
            <a:ext cx="10547849" cy="409231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Pre-release material will contain a statement/question in the context of this unit.</a:t>
            </a:r>
          </a:p>
          <a:p>
            <a:pPr marL="342900" indent="-342900" algn="ctr">
              <a:buFont typeface="Arial" charset="0"/>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Submit a </a:t>
            </a:r>
            <a:r>
              <a:rPr lang="en-GB" sz="24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practical demonstration </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which illustrates </a:t>
            </a:r>
            <a:r>
              <a:rPr lang="en-GB" sz="24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two</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contrasting pieces in response to the statement/question.</a:t>
            </a:r>
          </a:p>
          <a:p>
            <a:pPr marL="342900" indent="-342900" algn="ctr">
              <a:buFont typeface="Arial" charset="0"/>
              <a:buChar char="•"/>
            </a:pPr>
            <a:endPar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Write a report (1000-1500 words) in response to the pre-release question/statement.</a:t>
            </a:r>
          </a:p>
          <a:p>
            <a:pPr marL="342900" indent="-342900" algn="ctr">
              <a:buFont typeface="Arial" charset="0"/>
              <a:buChar char="•"/>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You must evaluate the contextualisation process which will include a reasoned argument justified by both research findings and practical outcomes and consistent reference to how research informed the contextualisation process.</a:t>
            </a:r>
          </a:p>
        </p:txBody>
      </p:sp>
    </p:spTree>
    <p:extLst>
      <p:ext uri="{BB962C8B-B14F-4D97-AF65-F5344CB8AC3E}">
        <p14:creationId xmlns:p14="http://schemas.microsoft.com/office/powerpoint/2010/main" val="50293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13" name="Title 1"/>
          <p:cNvSpPr txBox="1">
            <a:spLocks/>
          </p:cNvSpPr>
          <p:nvPr/>
        </p:nvSpPr>
        <p:spPr>
          <a:xfrm>
            <a:off x="1739704" y="1454046"/>
            <a:ext cx="8799470" cy="442951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panose="020B0604020202020204" pitchFamily="34" charset="0"/>
              <a:buChar char="•"/>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You need to download the Christopher Bruce booklet.</a:t>
            </a:r>
          </a:p>
          <a:p>
            <a:pPr marL="342900" indent="-342900" algn="ctr">
              <a:buFont typeface="Arial" panose="020B0604020202020204" pitchFamily="34" charset="0"/>
              <a:buChar char="•"/>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panose="020B0604020202020204" pitchFamily="34" charset="0"/>
              <a:buChar char="•"/>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You will have questions that you need to answer.</a:t>
            </a:r>
          </a:p>
          <a:p>
            <a:pPr marL="342900" indent="-342900" algn="ctr">
              <a:buFont typeface="Arial" panose="020B0604020202020204" pitchFamily="34" charset="0"/>
              <a:buChar char="•"/>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panose="020B0604020202020204" pitchFamily="34" charset="0"/>
              <a:buChar char="•"/>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You will need to make notes of the information on each slide and write this into your own words in your Christopher Bruce booklet.</a:t>
            </a:r>
          </a:p>
          <a:p>
            <a:pPr marL="342900" indent="-342900" algn="ctr">
              <a:buFont typeface="Arial" panose="020B0604020202020204" pitchFamily="34" charset="0"/>
              <a:buChar char="•"/>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indent="-342900" algn="ctr">
              <a:buFont typeface="Arial" panose="020B0604020202020204" pitchFamily="34" charset="0"/>
              <a:buChar char="•"/>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Please bring this booklet to your first lesson with myself, Miss Burns.</a:t>
            </a:r>
          </a:p>
        </p:txBody>
      </p:sp>
    </p:spTree>
    <p:extLst>
      <p:ext uri="{BB962C8B-B14F-4D97-AF65-F5344CB8AC3E}">
        <p14:creationId xmlns:p14="http://schemas.microsoft.com/office/powerpoint/2010/main" val="3911933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blackWhite">
          <a:xfrm>
            <a:off x="4607208" y="436557"/>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a:solidFill>
                  <a:srgbClr val="0070C0"/>
                </a:solidFill>
              </a:rPr>
              <a:t>Timeline </a:t>
            </a:r>
            <a:r>
              <a:rPr lang="en-US" sz="1800" b="1" dirty="0">
                <a:solidFill>
                  <a:srgbClr val="0070C0"/>
                </a:solidFill>
              </a:rPr>
              <a:t>Task</a:t>
            </a:r>
          </a:p>
        </p:txBody>
      </p:sp>
      <p:sp>
        <p:nvSpPr>
          <p:cNvPr id="15" name="Title 1"/>
          <p:cNvSpPr txBox="1">
            <a:spLocks/>
          </p:cNvSpPr>
          <p:nvPr/>
        </p:nvSpPr>
        <p:spPr>
          <a:xfrm>
            <a:off x="1502302" y="1516553"/>
            <a:ext cx="9187396" cy="511506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Look at the two timelines on the next slide (Dance History and World History) to find connections between them.</a:t>
            </a:r>
          </a:p>
          <a:p>
            <a:pPr marL="457200" indent="-457200" algn="ctr">
              <a:buFont typeface="+mj-lt"/>
              <a:buAutoNum type="arabicPeriod"/>
            </a:pP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algn="ctr"/>
            <a:r>
              <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Answer the below questions on a separate piece of paper. This can be typed or hand written:</a:t>
            </a:r>
          </a:p>
          <a:p>
            <a:pPr algn="ctr"/>
            <a:endParaRPr lang="en-GB" sz="20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lvl="0" indent="-342900" algn="ctr">
              <a:buFont typeface="+mj-lt"/>
              <a:buAutoNum type="arabicPeriod"/>
            </a:pPr>
            <a:r>
              <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What have been the significant changes in dance and in the way it is presented between now and the 1800s?</a:t>
            </a:r>
          </a:p>
          <a:p>
            <a:pPr marL="342900" lvl="0" indent="-342900" algn="ctr">
              <a:buFont typeface="+mj-lt"/>
              <a:buAutoNum type="arabicPeriod"/>
            </a:pPr>
            <a:endPar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lvl="0" indent="-342900" algn="ctr">
              <a:buFont typeface="+mj-lt"/>
              <a:buAutoNum type="arabicPeriod"/>
            </a:pPr>
            <a:r>
              <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What about between now and the 1940s?</a:t>
            </a:r>
          </a:p>
          <a:p>
            <a:pPr marL="342900" lvl="0" indent="-342900" algn="ctr">
              <a:buFont typeface="+mj-lt"/>
              <a:buAutoNum type="arabicPeriod"/>
            </a:pPr>
            <a:endPar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lvl="0" indent="-342900" algn="ctr">
              <a:buFont typeface="+mj-lt"/>
              <a:buAutoNum type="arabicPeriod"/>
            </a:pPr>
            <a:r>
              <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What do you think caused these changes in dance? </a:t>
            </a:r>
          </a:p>
          <a:p>
            <a:pPr marL="342900" lvl="0" indent="-342900" algn="ctr">
              <a:buFont typeface="+mj-lt"/>
              <a:buAutoNum type="arabicPeriod"/>
            </a:pPr>
            <a:endPar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endParaRPr>
          </a:p>
          <a:p>
            <a:pPr marL="342900" lvl="0" indent="-342900" algn="ctr">
              <a:buFont typeface="+mj-lt"/>
              <a:buAutoNum type="arabicPeriod"/>
            </a:pPr>
            <a:r>
              <a:rPr lang="en-GB" sz="20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What about world events and changes; how did these contribute towards the way dance has evolved into how it is seen today? </a:t>
            </a:r>
          </a:p>
        </p:txBody>
      </p:sp>
    </p:spTree>
    <p:extLst>
      <p:ext uri="{BB962C8B-B14F-4D97-AF65-F5344CB8AC3E}">
        <p14:creationId xmlns:p14="http://schemas.microsoft.com/office/powerpoint/2010/main" val="63395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55" y="122382"/>
            <a:ext cx="5828145" cy="6613236"/>
          </a:xfrm>
          <a:prstGeom prst="rect">
            <a:avLst/>
          </a:prstGeom>
        </p:spPr>
      </p:pic>
      <p:pic>
        <p:nvPicPr>
          <p:cNvPr id="3" name="Picture 2"/>
          <p:cNvPicPr>
            <a:picLocks noChangeAspect="1"/>
          </p:cNvPicPr>
          <p:nvPr/>
        </p:nvPicPr>
        <p:blipFill>
          <a:blip r:embed="rId3"/>
          <a:stretch>
            <a:fillRect/>
          </a:stretch>
        </p:blipFill>
        <p:spPr>
          <a:xfrm>
            <a:off x="6415092" y="150091"/>
            <a:ext cx="5472108" cy="6585527"/>
          </a:xfrm>
          <a:prstGeom prst="rect">
            <a:avLst/>
          </a:prstGeom>
        </p:spPr>
      </p:pic>
    </p:spTree>
    <p:extLst>
      <p:ext uri="{BB962C8B-B14F-4D97-AF65-F5344CB8AC3E}">
        <p14:creationId xmlns:p14="http://schemas.microsoft.com/office/powerpoint/2010/main" val="176447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1262870" y="117566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Christopher Bruce</a:t>
            </a:r>
          </a:p>
        </p:txBody>
      </p:sp>
      <p:pic>
        <p:nvPicPr>
          <p:cNvPr id="8" name="Picture 7"/>
          <p:cNvPicPr>
            <a:picLocks noChangeAspect="1"/>
          </p:cNvPicPr>
          <p:nvPr/>
        </p:nvPicPr>
        <p:blipFill>
          <a:blip r:embed="rId2"/>
          <a:stretch>
            <a:fillRect/>
          </a:stretch>
        </p:blipFill>
        <p:spPr>
          <a:xfrm>
            <a:off x="952610" y="2357774"/>
            <a:ext cx="3287843" cy="2237560"/>
          </a:xfrm>
          <a:prstGeom prst="rect">
            <a:avLst/>
          </a:prstGeom>
        </p:spPr>
      </p:pic>
      <p:pic>
        <p:nvPicPr>
          <p:cNvPr id="14" name="Picture 13"/>
          <p:cNvPicPr>
            <a:picLocks noChangeAspect="1"/>
          </p:cNvPicPr>
          <p:nvPr/>
        </p:nvPicPr>
        <p:blipFill>
          <a:blip r:embed="rId3"/>
          <a:stretch>
            <a:fillRect/>
          </a:stretch>
        </p:blipFill>
        <p:spPr>
          <a:xfrm rot="19920260">
            <a:off x="446266" y="4293643"/>
            <a:ext cx="2559969" cy="1995566"/>
          </a:xfrm>
          <a:prstGeom prst="rect">
            <a:avLst/>
          </a:prstGeom>
        </p:spPr>
      </p:pic>
      <p:pic>
        <p:nvPicPr>
          <p:cNvPr id="7" name="Picture 6"/>
          <p:cNvPicPr>
            <a:picLocks noChangeAspect="1"/>
          </p:cNvPicPr>
          <p:nvPr/>
        </p:nvPicPr>
        <p:blipFill>
          <a:blip r:embed="rId4"/>
          <a:stretch>
            <a:fillRect/>
          </a:stretch>
        </p:blipFill>
        <p:spPr>
          <a:xfrm rot="1126333">
            <a:off x="2544955" y="4288430"/>
            <a:ext cx="3209586" cy="2005991"/>
          </a:xfrm>
          <a:prstGeom prst="rect">
            <a:avLst/>
          </a:prstGeom>
        </p:spPr>
      </p:pic>
      <p:sp>
        <p:nvSpPr>
          <p:cNvPr id="15" name="Title 1"/>
          <p:cNvSpPr txBox="1">
            <a:spLocks/>
          </p:cNvSpPr>
          <p:nvPr/>
        </p:nvSpPr>
        <p:spPr>
          <a:xfrm>
            <a:off x="5606320" y="1194933"/>
            <a:ext cx="6370821" cy="52265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Christopher Bruce CBE is a British choreographer and performer. </a:t>
            </a:r>
          </a:p>
          <a:p>
            <a:pPr marL="457200" indent="-457200" algn="ctr">
              <a:buFont typeface="+mj-lt"/>
              <a:buAutoNum type="arabicPeriod"/>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He was Artistic Director of the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Dance Company until 2002. </a:t>
            </a:r>
          </a:p>
          <a:p>
            <a:pPr marL="457200" indent="-457200" algn="ctr">
              <a:buFont typeface="+mj-lt"/>
              <a:buAutoNum type="arabicPeriod"/>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He has created many works for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and for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Nederlands</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Dans</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Theater</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Houston Ballet and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Cullberg</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Ballet and has had a long-term association with the English National Ballet and the Houston Ballet. </a:t>
            </a:r>
          </a:p>
          <a:p>
            <a:pPr marL="457200" indent="-457200" algn="ctr">
              <a:buFont typeface="+mj-lt"/>
              <a:buAutoNum type="arabicPeriod"/>
            </a:pP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His works include Cruel Garden, Ghost Dances, Sergeant </a:t>
            </a:r>
            <a:r>
              <a:rPr lang="en-GB" sz="24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Early’s</a:t>
            </a:r>
            <a:r>
              <a:rPr lang="en-GB" sz="24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Dream, Swansong, Moonshine and Rooster. </a:t>
            </a:r>
          </a:p>
          <a:p>
            <a:pPr marL="457200" indent="-457200" algn="ctr">
              <a:buFont typeface="+mj-lt"/>
              <a:buAutoNum type="arabicPeriod"/>
            </a:pPr>
            <a:r>
              <a:rPr lang="en-GB" sz="24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Bruce was appointed a CBE for a lifetime’s service to dance because he was one of Britain’s leading choreographers. </a:t>
            </a:r>
          </a:p>
        </p:txBody>
      </p:sp>
    </p:spTree>
    <p:extLst>
      <p:ext uri="{BB962C8B-B14F-4D97-AF65-F5344CB8AC3E}">
        <p14:creationId xmlns:p14="http://schemas.microsoft.com/office/powerpoint/2010/main" val="248778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White">
          <a:xfrm>
            <a:off x="501837" y="239567"/>
            <a:ext cx="11275205" cy="76106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rPr>
              <a:t>Learning goal: </a:t>
            </a:r>
            <a:r>
              <a:rPr lang="en-US" sz="1600" dirty="0">
                <a:solidFill>
                  <a:schemeClr val="bg1"/>
                </a:solidFill>
              </a:rPr>
              <a:t>To</a:t>
            </a:r>
            <a:r>
              <a:rPr lang="en-US" sz="1600" b="1" dirty="0">
                <a:solidFill>
                  <a:srgbClr val="00B050"/>
                </a:solidFill>
              </a:rPr>
              <a:t> </a:t>
            </a:r>
            <a:r>
              <a:rPr lang="en-US" sz="1600" dirty="0"/>
              <a:t>Understand the historical context of Christopher Bruce. To understand how to perform ‘ghost dances’ repertoire.</a:t>
            </a:r>
          </a:p>
        </p:txBody>
      </p:sp>
      <p:sp>
        <p:nvSpPr>
          <p:cNvPr id="9" name="Title 1"/>
          <p:cNvSpPr txBox="1">
            <a:spLocks/>
          </p:cNvSpPr>
          <p:nvPr/>
        </p:nvSpPr>
        <p:spPr bwMode="blackWhite">
          <a:xfrm>
            <a:off x="1262870" y="1175663"/>
            <a:ext cx="2977583" cy="855289"/>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rPr>
              <a:t>Early Life</a:t>
            </a:r>
          </a:p>
        </p:txBody>
      </p:sp>
      <p:pic>
        <p:nvPicPr>
          <p:cNvPr id="8" name="Picture 7"/>
          <p:cNvPicPr>
            <a:picLocks noChangeAspect="1"/>
          </p:cNvPicPr>
          <p:nvPr/>
        </p:nvPicPr>
        <p:blipFill>
          <a:blip r:embed="rId2"/>
          <a:stretch>
            <a:fillRect/>
          </a:stretch>
        </p:blipFill>
        <p:spPr>
          <a:xfrm>
            <a:off x="952610" y="2357774"/>
            <a:ext cx="3287843" cy="2237560"/>
          </a:xfrm>
          <a:prstGeom prst="rect">
            <a:avLst/>
          </a:prstGeom>
        </p:spPr>
      </p:pic>
      <p:pic>
        <p:nvPicPr>
          <p:cNvPr id="14" name="Picture 13"/>
          <p:cNvPicPr>
            <a:picLocks noChangeAspect="1"/>
          </p:cNvPicPr>
          <p:nvPr/>
        </p:nvPicPr>
        <p:blipFill>
          <a:blip r:embed="rId3"/>
          <a:stretch>
            <a:fillRect/>
          </a:stretch>
        </p:blipFill>
        <p:spPr>
          <a:xfrm rot="19920260">
            <a:off x="446266" y="4293643"/>
            <a:ext cx="2559969" cy="1995566"/>
          </a:xfrm>
          <a:prstGeom prst="rect">
            <a:avLst/>
          </a:prstGeom>
        </p:spPr>
      </p:pic>
      <p:pic>
        <p:nvPicPr>
          <p:cNvPr id="7" name="Picture 6"/>
          <p:cNvPicPr>
            <a:picLocks noChangeAspect="1"/>
          </p:cNvPicPr>
          <p:nvPr/>
        </p:nvPicPr>
        <p:blipFill>
          <a:blip r:embed="rId4"/>
          <a:stretch>
            <a:fillRect/>
          </a:stretch>
        </p:blipFill>
        <p:spPr>
          <a:xfrm rot="1126333">
            <a:off x="2544955" y="4288430"/>
            <a:ext cx="3209586" cy="2005991"/>
          </a:xfrm>
          <a:prstGeom prst="rect">
            <a:avLst/>
          </a:prstGeom>
        </p:spPr>
      </p:pic>
      <p:sp>
        <p:nvSpPr>
          <p:cNvPr id="15" name="Title 1"/>
          <p:cNvSpPr txBox="1">
            <a:spLocks/>
          </p:cNvSpPr>
          <p:nvPr/>
        </p:nvSpPr>
        <p:spPr>
          <a:xfrm>
            <a:off x="5595393" y="1344835"/>
            <a:ext cx="5985195" cy="52265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Born in 1945, Scarborough. </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Trained at the </a:t>
            </a:r>
            <a:r>
              <a:rPr lang="en-GB" sz="28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 School </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under legendary founder </a:t>
            </a:r>
            <a:r>
              <a:rPr lang="en-GB" sz="2800" dirty="0">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Marie </a:t>
            </a:r>
            <a:r>
              <a:rPr lang="en-GB" sz="2800" dirty="0" err="1">
                <a:ln w="0"/>
                <a:solidFill>
                  <a:srgbClr val="00B050"/>
                </a:solidFill>
                <a:effectLst>
                  <a:outerShdw blurRad="38100" dist="19050" dir="2700000" algn="tl" rotWithShape="0">
                    <a:schemeClr val="dk1">
                      <a:alpha val="40000"/>
                    </a:schemeClr>
                  </a:outerShdw>
                </a:effectLst>
                <a:latin typeface="Calibri" charset="0"/>
                <a:ea typeface="Calibri" charset="0"/>
                <a:cs typeface="Calibri" charset="0"/>
              </a:rPr>
              <a:t>Rambert</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t>
            </a:r>
          </a:p>
          <a:p>
            <a:pPr marL="457200" indent="-457200" algn="ctr">
              <a:buFont typeface="+mj-lt"/>
              <a:buAutoNum type="arabicPeriod"/>
            </a:pPr>
            <a:endPar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endParaRPr>
          </a:p>
          <a:p>
            <a:pPr marL="457200" indent="-457200" algn="ctr">
              <a:buFont typeface="+mj-lt"/>
              <a:buAutoNum type="arabicPeriod"/>
            </a:pP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Joined the School’s company in 1963 and was recognised as an ‘extraordinarily powerful dancer’ dancing in famous works such as Tetley’s ‘</a:t>
            </a: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Pierrot</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en-GB" sz="28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Lunaire</a:t>
            </a:r>
            <a:r>
              <a:rPr lang="en-GB" sz="28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and ‘Cruel Garden’. </a:t>
            </a:r>
          </a:p>
        </p:txBody>
      </p:sp>
    </p:spTree>
    <p:extLst>
      <p:ext uri="{BB962C8B-B14F-4D97-AF65-F5344CB8AC3E}">
        <p14:creationId xmlns:p14="http://schemas.microsoft.com/office/powerpoint/2010/main" val="1268928466"/>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182</TotalTime>
  <Words>1893</Words>
  <Application>Microsoft Office PowerPoint</Application>
  <PresentationFormat>Widescreen</PresentationFormat>
  <Paragraphs>169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Burns</dc:creator>
  <cp:lastModifiedBy>Emma Burns</cp:lastModifiedBy>
  <cp:revision>28</cp:revision>
  <dcterms:created xsi:type="dcterms:W3CDTF">2019-08-13T15:42:09Z</dcterms:created>
  <dcterms:modified xsi:type="dcterms:W3CDTF">2023-07-06T09:08:58Z</dcterms:modified>
</cp:coreProperties>
</file>