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4"/>
  </p:sldMasterIdLst>
  <p:notesMasterIdLst>
    <p:notesMasterId r:id="rId9"/>
  </p:notesMasterIdLst>
  <p:sldIdLst>
    <p:sldId id="256" r:id="rId5"/>
    <p:sldId id="257" r:id="rId6"/>
    <p:sldId id="260" r:id="rId7"/>
    <p:sldId id="262" r:id="rId8"/>
  </p:sldIdLst>
  <p:sldSz cx="9144000" cy="5143500" type="screen16x9"/>
  <p:notesSz cx="6858000" cy="9144000"/>
  <p:embeddedFontLst>
    <p:embeddedFont>
      <p:font typeface="Cormorant Garamond Medium" panose="020B0604020202020204" charset="0"/>
      <p:regular r:id="rId10"/>
      <p:bold r:id="rId11"/>
      <p:italic r:id="rId12"/>
      <p:boldItalic r:id="rId13"/>
    </p:embeddedFont>
    <p:embeddedFont>
      <p:font typeface="Lato" panose="020F0502020204030203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21B16B-6449-42FB-B957-11BDC0D24645}">
  <a:tblStyle styleId="{3921B16B-6449-42FB-B957-11BDC0D246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f4bd2034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f4bd2034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f6f6f201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f6f6f201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f2cce1ec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9f2cce1ec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ac87bfb6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ac87bfb6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41950" y="1589075"/>
            <a:ext cx="446010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None/>
              <a:defRPr sz="47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57400" y="3316175"/>
            <a:ext cx="3829200" cy="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7500" y="218859"/>
            <a:ext cx="8376600" cy="45570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59900" y="367641"/>
            <a:ext cx="8376600" cy="4557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586650" y="453200"/>
            <a:ext cx="7970700" cy="43866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471488" dist="400050" dir="10140000" algn="bl" rotWithShape="0">
              <a:srgbClr val="000000">
                <a:alpha val="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13225" y="1243700"/>
            <a:ext cx="7545000" cy="32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>
                <a:solidFill>
                  <a:schemeClr val="dk1"/>
                </a:solidFill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13225" y="530584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8641800" y="-467375"/>
            <a:ext cx="0" cy="5642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4"/>
          <p:cNvCxnSpPr/>
          <p:nvPr/>
        </p:nvCxnSpPr>
        <p:spPr>
          <a:xfrm>
            <a:off x="8794200" y="-467375"/>
            <a:ext cx="0" cy="569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ctrTitle"/>
          </p:nvPr>
        </p:nvSpPr>
        <p:spPr>
          <a:xfrm>
            <a:off x="1690800" y="1412200"/>
            <a:ext cx="5762400" cy="11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105100" y="2523638"/>
            <a:ext cx="49338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530750" y="928850"/>
            <a:ext cx="8613600" cy="3453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614363" dist="504825" dir="9420000" algn="bl" rotWithShape="0">
              <a:srgbClr val="000000">
                <a:alpha val="6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63750" y="1797660"/>
            <a:ext cx="4356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906025" y="2497480"/>
            <a:ext cx="4362000" cy="13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lvl="1" algn="r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5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3834350" y="2098000"/>
            <a:ext cx="4457100" cy="11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>
            <a:off x="3324300" y="3683987"/>
            <a:ext cx="49338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700"/>
              <a:buFont typeface="Cormorant Garamond Medium"/>
              <a:buNone/>
              <a:defRPr sz="27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●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○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■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●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○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■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●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○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Lato"/>
              <a:buChar char="■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0" r:id="rId5"/>
    <p:sldLayoutId id="214748366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ctrTitle"/>
          </p:nvPr>
        </p:nvSpPr>
        <p:spPr>
          <a:xfrm>
            <a:off x="1170975" y="1508981"/>
            <a:ext cx="6802050" cy="1508400"/>
          </a:xfrm>
          <a:prstGeom prst="rect">
            <a:avLst/>
          </a:prstGeom>
          <a:effectLst>
            <a:outerShdw blurRad="371475" dist="142875" dir="5400000" algn="bl" rotWithShape="0">
              <a:srgbClr val="000000">
                <a:alpha val="7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dk2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rPr>
              <a:t>UNIT 26:</a:t>
            </a:r>
            <a:br>
              <a:rPr lang="en-GB" sz="6000" dirty="0">
                <a:solidFill>
                  <a:schemeClr val="dk2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rPr>
            </a:br>
            <a:r>
              <a:rPr lang="en-GB" sz="6000" dirty="0">
                <a:solidFill>
                  <a:schemeClr val="dk2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rPr>
              <a:t>Singing Technique</a:t>
            </a:r>
            <a:endParaRPr sz="6000" dirty="0">
              <a:solidFill>
                <a:schemeClr val="dk2"/>
              </a:solidFill>
              <a:latin typeface="Cormorant Garamond Medium"/>
              <a:ea typeface="Cormorant Garamond Medium"/>
              <a:cs typeface="Cormorant Garamond Medium"/>
              <a:sym typeface="Cormorant Garamond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713225" y="530584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2"/>
                </a:solidFill>
              </a:rPr>
              <a:t>What is Unit 26?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1"/>
          </p:nvPr>
        </p:nvSpPr>
        <p:spPr>
          <a:xfrm>
            <a:off x="713225" y="1243700"/>
            <a:ext cx="7545000" cy="32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200" b="1" dirty="0">
                <a:latin typeface="Lato"/>
                <a:ea typeface="Lato"/>
                <a:cs typeface="Lato"/>
                <a:sym typeface="Lato"/>
              </a:rPr>
              <a:t>Unit 26 is SINGING TECHNIQUE</a:t>
            </a:r>
          </a:p>
          <a:p>
            <a:pPr marL="0" lvl="0" indent="0" algn="l" rtl="0">
              <a:spcAft>
                <a:spcPts val="1600"/>
              </a:spcAft>
              <a:buNone/>
            </a:pPr>
            <a:r>
              <a:rPr lang="en-GB" sz="1050" b="1" dirty="0"/>
              <a:t>In this unit, you will:</a:t>
            </a:r>
          </a:p>
          <a:p>
            <a:pPr marL="171450" lvl="0" indent="-171450" algn="l" rtl="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1050" dirty="0"/>
              <a:t>Develop your vocal skills</a:t>
            </a:r>
          </a:p>
          <a:p>
            <a:pPr marL="171450" lvl="0" indent="-171450" algn="l" rtl="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Lato"/>
                <a:ea typeface="Lato"/>
                <a:cs typeface="Lato"/>
                <a:sym typeface="Lato"/>
              </a:rPr>
              <a:t>Learn about what technique actually is and how to rehearse certain areas of technique</a:t>
            </a:r>
          </a:p>
          <a:p>
            <a:pPr marL="171450" lvl="0" indent="-171450" algn="l" rtl="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1050" dirty="0"/>
              <a:t>Build your solo repertoire through conducting solo workshops</a:t>
            </a:r>
          </a:p>
          <a:p>
            <a:pPr marL="171450" lvl="0" indent="-171450" algn="l" rtl="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1050" dirty="0"/>
              <a:t>Develop an understanding of different musical genres and styles</a:t>
            </a:r>
          </a:p>
          <a:p>
            <a:pPr marL="171450" lvl="0" indent="-171450" algn="l" rtl="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latin typeface="Lato"/>
                <a:ea typeface="Lato"/>
                <a:cs typeface="Lato"/>
                <a:sym typeface="Lato"/>
              </a:rPr>
              <a:t>Take part in regular ensemble singing</a:t>
            </a:r>
          </a:p>
          <a:p>
            <a:pPr marL="171450" lvl="0" indent="-171450" algn="l" rtl="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1050" dirty="0"/>
              <a:t>Learn to read notation and become more comfortable with sheet music</a:t>
            </a:r>
            <a:endParaRPr lang="en-GB" sz="105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713331" y="1722008"/>
            <a:ext cx="2746170" cy="2306567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xfrm>
            <a:off x="830377" y="1032242"/>
            <a:ext cx="4882953" cy="572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 dirty="0"/>
              <a:t>STRENGTHS &amp; WEAKNESSES</a:t>
            </a:r>
            <a:endParaRPr sz="2800" dirty="0"/>
          </a:p>
        </p:txBody>
      </p:sp>
      <p:sp>
        <p:nvSpPr>
          <p:cNvPr id="208" name="Google Shape;208;p32"/>
          <p:cNvSpPr txBox="1">
            <a:spLocks noGrp="1"/>
          </p:cNvSpPr>
          <p:nvPr>
            <p:ph type="subTitle" idx="1"/>
          </p:nvPr>
        </p:nvSpPr>
        <p:spPr>
          <a:xfrm>
            <a:off x="906024" y="1722007"/>
            <a:ext cx="4637335" cy="24561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 algn="l" rtl="0"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-GB" sz="1100" dirty="0">
                <a:solidFill>
                  <a:schemeClr val="accent6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TASK: Create a profile on your singing experience</a:t>
            </a:r>
          </a:p>
          <a:p>
            <a:pPr lvl="0" algn="l" rtl="0">
              <a:spcBef>
                <a:spcPts val="120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GB" sz="1100" dirty="0">
                <a:solidFill>
                  <a:schemeClr val="accent6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What is your vocal part? (Soprano, Alto, Tenor, Bass)</a:t>
            </a:r>
          </a:p>
          <a:p>
            <a:pPr lvl="0" algn="l" rtl="0">
              <a:spcBef>
                <a:spcPts val="120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GB" sz="1100" dirty="0">
                <a:solidFill>
                  <a:schemeClr val="accent6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What are your strengths in singing?</a:t>
            </a:r>
          </a:p>
          <a:p>
            <a:pPr lvl="0" algn="l" rtl="0">
              <a:spcBef>
                <a:spcPts val="120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GB" sz="1100" dirty="0">
                <a:solidFill>
                  <a:schemeClr val="accent6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What are your weaknesses in singing?</a:t>
            </a:r>
          </a:p>
          <a:p>
            <a:pPr lvl="0" algn="l" rtl="0">
              <a:spcBef>
                <a:spcPts val="120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GB" sz="1100" dirty="0">
                <a:solidFill>
                  <a:schemeClr val="accent6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What is your experience in singing? Do you have lessons? Are you involved in an </a:t>
            </a:r>
            <a:r>
              <a:rPr lang="en-GB" sz="1100" dirty="0" err="1">
                <a:solidFill>
                  <a:schemeClr val="accent6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AmDram</a:t>
            </a:r>
            <a:r>
              <a:rPr lang="en-GB" sz="1100" dirty="0">
                <a:solidFill>
                  <a:schemeClr val="accent6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company? Have you done any shows? What parts have you played? How was this experience?</a:t>
            </a:r>
            <a:endParaRPr sz="1100" dirty="0">
              <a:solidFill>
                <a:schemeClr val="accent6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</a:endParaRPr>
          </a:p>
        </p:txBody>
      </p:sp>
      <p:sp>
        <p:nvSpPr>
          <p:cNvPr id="209" name="Google Shape;209;p32"/>
          <p:cNvSpPr/>
          <p:nvPr/>
        </p:nvSpPr>
        <p:spPr>
          <a:xfrm>
            <a:off x="5481400" y="1522376"/>
            <a:ext cx="2978100" cy="25062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2"/>
          <p:cNvSpPr/>
          <p:nvPr/>
        </p:nvSpPr>
        <p:spPr>
          <a:xfrm>
            <a:off x="5651371" y="1605058"/>
            <a:ext cx="2978100" cy="25062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>
            <a:spLocks noGrp="1"/>
          </p:cNvSpPr>
          <p:nvPr>
            <p:ph type="ctrTitle"/>
          </p:nvPr>
        </p:nvSpPr>
        <p:spPr>
          <a:xfrm>
            <a:off x="3874397" y="1176925"/>
            <a:ext cx="4457100" cy="1139700"/>
          </a:xfrm>
          <a:prstGeom prst="rect">
            <a:avLst/>
          </a:prstGeom>
          <a:effectLst>
            <a:outerShdw blurRad="600075" dist="13335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/>
              <a:t>THROUGHOUT THE COURSE, YOU WILL BE BUILDING UP YOUR REPERTOIRE.</a:t>
            </a:r>
            <a:endParaRPr dirty="0"/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5" name="Google Shape;225;p34"/>
          <p:cNvSpPr txBox="1">
            <a:spLocks noGrp="1"/>
          </p:cNvSpPr>
          <p:nvPr>
            <p:ph type="subTitle" idx="1"/>
          </p:nvPr>
        </p:nvSpPr>
        <p:spPr>
          <a:xfrm>
            <a:off x="4572000" y="2542669"/>
            <a:ext cx="3686100" cy="19408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>
                <a:solidFill>
                  <a:schemeClr val="accent6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TASK: Prepare a Musical Theatre song to perform in your first week at Thomas Telford School.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GB" sz="1700" dirty="0">
              <a:solidFill>
                <a:schemeClr val="accent6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 dirty="0"/>
              <a:t>(This will act as a baseline performance that you can develop upon throughout the year)</a:t>
            </a:r>
            <a:endParaRPr sz="1100" i="1" dirty="0"/>
          </a:p>
        </p:txBody>
      </p:sp>
      <p:cxnSp>
        <p:nvCxnSpPr>
          <p:cNvPr id="226" name="Google Shape;226;p34"/>
          <p:cNvCxnSpPr/>
          <p:nvPr/>
        </p:nvCxnSpPr>
        <p:spPr>
          <a:xfrm>
            <a:off x="-114500" y="4826437"/>
            <a:ext cx="9864300" cy="2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34"/>
          <p:cNvCxnSpPr/>
          <p:nvPr/>
        </p:nvCxnSpPr>
        <p:spPr>
          <a:xfrm>
            <a:off x="-190700" y="4934800"/>
            <a:ext cx="9864300" cy="26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34"/>
          <p:cNvCxnSpPr/>
          <p:nvPr/>
        </p:nvCxnSpPr>
        <p:spPr>
          <a:xfrm>
            <a:off x="37900" y="102037"/>
            <a:ext cx="9864300" cy="2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34"/>
          <p:cNvCxnSpPr/>
          <p:nvPr/>
        </p:nvCxnSpPr>
        <p:spPr>
          <a:xfrm>
            <a:off x="-38300" y="210400"/>
            <a:ext cx="9864300" cy="26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New Year Goals by Slidesgo">
  <a:themeElements>
    <a:clrScheme name="Simple Light">
      <a:dk1>
        <a:srgbClr val="191818"/>
      </a:dk1>
      <a:lt1>
        <a:srgbClr val="EEEDEE"/>
      </a:lt1>
      <a:dk2>
        <a:srgbClr val="CFA667"/>
      </a:dk2>
      <a:lt2>
        <a:srgbClr val="C7C0B5"/>
      </a:lt2>
      <a:accent1>
        <a:srgbClr val="B9B5AA"/>
      </a:accent1>
      <a:accent2>
        <a:srgbClr val="84827B"/>
      </a:accent2>
      <a:accent3>
        <a:srgbClr val="EBE4E0"/>
      </a:accent3>
      <a:accent4>
        <a:srgbClr val="FFFFFF"/>
      </a:accent4>
      <a:accent5>
        <a:srgbClr val="FFFFFF"/>
      </a:accent5>
      <a:accent6>
        <a:srgbClr val="FFFFFF"/>
      </a:accent6>
      <a:hlink>
        <a:srgbClr val="25252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E2E8C977B54646B69B356809D4EC30" ma:contentTypeVersion="18" ma:contentTypeDescription="Create a new document." ma:contentTypeScope="" ma:versionID="74bdb5dec1a202208b9b6b790ac001c2">
  <xsd:schema xmlns:xsd="http://www.w3.org/2001/XMLSchema" xmlns:xs="http://www.w3.org/2001/XMLSchema" xmlns:p="http://schemas.microsoft.com/office/2006/metadata/properties" xmlns:ns3="eef8cafc-80d4-4bc5-9ee6-ae1fa4e941df" xmlns:ns4="ac814dab-88b5-48aa-ad28-09e3d8c54a0e" targetNamespace="http://schemas.microsoft.com/office/2006/metadata/properties" ma:root="true" ma:fieldsID="0bf7ad1830453a9b253d8d78db0e0d99" ns3:_="" ns4:_="">
    <xsd:import namespace="eef8cafc-80d4-4bc5-9ee6-ae1fa4e941df"/>
    <xsd:import namespace="ac814dab-88b5-48aa-ad28-09e3d8c54a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LengthInSeconds" minOccurs="0"/>
                <xsd:element ref="ns3:MediaServiceOCR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f8cafc-80d4-4bc5-9ee6-ae1fa4e941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814dab-88b5-48aa-ad28-09e3d8c54a0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ef8cafc-80d4-4bc5-9ee6-ae1fa4e941df" xsi:nil="true"/>
  </documentManagement>
</p:properties>
</file>

<file path=customXml/itemProps1.xml><?xml version="1.0" encoding="utf-8"?>
<ds:datastoreItem xmlns:ds="http://schemas.openxmlformats.org/officeDocument/2006/customXml" ds:itemID="{5A223904-EF7A-4266-BDB0-208CE90FEC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f8cafc-80d4-4bc5-9ee6-ae1fa4e941df"/>
    <ds:schemaRef ds:uri="ac814dab-88b5-48aa-ad28-09e3d8c54a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8C30C4-43F2-47A4-9DEC-C6036B8C5C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CDF52E-E674-44F7-A241-DBD35C41EB80}">
  <ds:schemaRefs>
    <ds:schemaRef ds:uri="eef8cafc-80d4-4bc5-9ee6-ae1fa4e941df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purl.org/dc/dcmitype/"/>
    <ds:schemaRef ds:uri="ac814dab-88b5-48aa-ad28-09e3d8c54a0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200</Words>
  <Application>Microsoft Office PowerPoint</Application>
  <PresentationFormat>On-screen Show (16:9)</PresentationFormat>
  <Paragraphs>20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Lato</vt:lpstr>
      <vt:lpstr>Cormorant Garamond Medium</vt:lpstr>
      <vt:lpstr>Arial</vt:lpstr>
      <vt:lpstr>New Year Goals by Slidesgo</vt:lpstr>
      <vt:lpstr>UNIT 26: Singing Technique</vt:lpstr>
      <vt:lpstr>What is Unit 26?</vt:lpstr>
      <vt:lpstr>STRENGTHS &amp; WEAKNESSES</vt:lpstr>
      <vt:lpstr>THROUGHOUT THE COURSE, YOU WILL BE BUILDING UP YOUR REPERTOIRE.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26: Singing Technique</dc:title>
  <dc:creator>Lucy Bray</dc:creator>
  <cp:lastModifiedBy>Emma Burns</cp:lastModifiedBy>
  <cp:revision>10</cp:revision>
  <dcterms:modified xsi:type="dcterms:W3CDTF">2024-06-26T15:12:07Z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0x01010091E2E8C977B54646B69B356809D4EC30</vt:lpwstr>
  </property>
</Properties>
</file>