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latin typeface="+mn-lt"/>
              </a:defRPr>
            </a:lvl1pPr>
          </a:lstStyle>
          <a:p>
            <a:fld id="{11A6662E-FAF4-44BC-88B5-85A7CBFB6D30}" type="datetime1">
              <a:rPr lang="en-US" smtClean="0"/>
              <a:pPr/>
              <a:t>7/5/2023</a:t>
            </a:fld>
            <a:endParaRPr lang="en-US"/>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2360917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7/5/2023</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558744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7/5/2023</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649941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838200" y="36576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7/5/2023</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91887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7/5/2023</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571404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7/5/2023</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736509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839788" y="17526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839788" y="2666999"/>
            <a:ext cx="5157787"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183188"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7/5/2023</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745341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p:txBody>
          <a:bodyPr/>
          <a:lstStyle/>
          <a:p>
            <a:fld id="{3AB41CFF-90C9-47B3-9DA1-F2BF8D839F7E}" type="datetime1">
              <a:rPr lang="en-US" smtClean="0"/>
              <a:t>7/5/2023</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455464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7/5/2023</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25410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7/5/2023</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955988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7/5/2023</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951118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0" name="Picture 39">
            <a:extLst>
              <a:ext uri="{FF2B5EF4-FFF2-40B4-BE49-F238E27FC236}">
                <a16:creationId xmlns:a16="http://schemas.microsoft.com/office/drawing/2014/main" id="{1CB7E8AE-A3AC-4BB7-A5C6-F00EC697B265}"/>
              </a:ext>
            </a:extLst>
          </p:cNvPr>
          <p:cNvPicPr>
            <a:picLocks noChangeAspect="1"/>
          </p:cNvPicPr>
          <p:nvPr/>
        </p:nvPicPr>
        <p:blipFill>
          <a:blip r:embed="rId13">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838200" y="42545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838200" y="1949450"/>
            <a:ext cx="10515600"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838200" y="6324600"/>
            <a:ext cx="2743200" cy="365125"/>
          </a:xfrm>
          <a:prstGeom prst="rect">
            <a:avLst/>
          </a:prstGeom>
        </p:spPr>
        <p:txBody>
          <a:bodyPr vert="horz" lIns="91440" tIns="45720" rIns="91440" bIns="45720" rtlCol="0" anchor="ctr"/>
          <a:lstStyle>
            <a:lvl1pPr algn="l">
              <a:defRPr sz="900">
                <a:solidFill>
                  <a:schemeClr val="bg1">
                    <a:alpha val="60000"/>
                  </a:schemeClr>
                </a:solidFill>
                <a:latin typeface="+mn-lt"/>
              </a:defRPr>
            </a:lvl1pPr>
          </a:lstStyle>
          <a:p>
            <a:fld id="{57E0CF6C-748E-4B7A-BC8B-3011EF78ED13}" type="datetime1">
              <a:rPr lang="en-US" smtClean="0"/>
              <a:pPr/>
              <a:t>7/5/2023</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324600"/>
            <a:ext cx="4114800" cy="365125"/>
          </a:xfrm>
          <a:prstGeom prst="rect">
            <a:avLst/>
          </a:prstGeom>
        </p:spPr>
        <p:txBody>
          <a:bodyPr vert="horz" lIns="91440" tIns="45720" rIns="91440" bIns="45720" rtlCol="0" anchor="ctr"/>
          <a:lstStyle>
            <a:lvl1pPr algn="ctr">
              <a:defRPr sz="900">
                <a:solidFill>
                  <a:schemeClr val="bg1">
                    <a:alpha val="60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610600" y="6324600"/>
            <a:ext cx="2743200" cy="365125"/>
          </a:xfrm>
          <a:prstGeom prst="rect">
            <a:avLst/>
          </a:prstGeom>
        </p:spPr>
        <p:txBody>
          <a:bodyPr vert="horz" lIns="91440" tIns="45720" rIns="91440" bIns="45720" rtlCol="0" anchor="ctr"/>
          <a:lstStyle>
            <a:lvl1pPr algn="r">
              <a:defRPr sz="900">
                <a:solidFill>
                  <a:schemeClr val="bg1">
                    <a:alpha val="60000"/>
                  </a:schemeClr>
                </a:solidFill>
                <a:latin typeface="+mn-l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2985191567"/>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748806-3AF5-4078-830A-C1F26BF1B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BF991FCB-5132-414C-B377-526F56121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Video 3">
            <a:extLst>
              <a:ext uri="{FF2B5EF4-FFF2-40B4-BE49-F238E27FC236}">
                <a16:creationId xmlns:a16="http://schemas.microsoft.com/office/drawing/2014/main" id="{F6F0DC8D-13A5-4B06-809B-834D5FC7D90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t="279" r="-1" b="-1"/>
          <a:stretch/>
        </p:blipFill>
        <p:spPr>
          <a:xfrm>
            <a:off x="20" y="1376"/>
            <a:ext cx="12188932" cy="6856624"/>
          </a:xfrm>
          <a:prstGeom prst="rect">
            <a:avLst/>
          </a:prstGeom>
        </p:spPr>
      </p:pic>
      <p:sp>
        <p:nvSpPr>
          <p:cNvPr id="13" name="Rectangle 12">
            <a:extLst>
              <a:ext uri="{FF2B5EF4-FFF2-40B4-BE49-F238E27FC236}">
                <a16:creationId xmlns:a16="http://schemas.microsoft.com/office/drawing/2014/main" id="{F23DAFF7-4C98-4E0E-8986-198D54B6C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0" y="0"/>
            <a:ext cx="6858000" cy="6858000"/>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00FC2A-056A-448D-AF75-17E05696D79C}"/>
              </a:ext>
            </a:extLst>
          </p:cNvPr>
          <p:cNvSpPr>
            <a:spLocks noGrp="1"/>
          </p:cNvSpPr>
          <p:nvPr>
            <p:ph type="ctrTitle"/>
          </p:nvPr>
        </p:nvSpPr>
        <p:spPr>
          <a:xfrm>
            <a:off x="2903448" y="2845322"/>
            <a:ext cx="6160257" cy="1167353"/>
          </a:xfrm>
          <a:noFill/>
        </p:spPr>
        <p:txBody>
          <a:bodyPr anchor="b">
            <a:noAutofit/>
          </a:bodyPr>
          <a:lstStyle/>
          <a:p>
            <a:r>
              <a:rPr lang="en-GB" sz="4000" dirty="0"/>
              <a:t>Unit 2: Proposal for a Commissioning Brief</a:t>
            </a:r>
          </a:p>
        </p:txBody>
      </p:sp>
    </p:spTree>
    <p:extLst>
      <p:ext uri="{BB962C8B-B14F-4D97-AF65-F5344CB8AC3E}">
        <p14:creationId xmlns:p14="http://schemas.microsoft.com/office/powerpoint/2010/main" val="171002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0" name="Picture 9">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2" name="Rectangle 11">
            <a:extLst>
              <a:ext uri="{FF2B5EF4-FFF2-40B4-BE49-F238E27FC236}">
                <a16:creationId xmlns:a16="http://schemas.microsoft.com/office/drawing/2014/main" id="{2D924463-4DB7-437D-85B1-7EE5042DE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Rectangle 13">
            <a:extLst>
              <a:ext uri="{FF2B5EF4-FFF2-40B4-BE49-F238E27FC236}">
                <a16:creationId xmlns:a16="http://schemas.microsoft.com/office/drawing/2014/main" id="{9F108545-2EA9-4B3E-915B-295949608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6" name="Rectangle 15">
            <a:extLst>
              <a:ext uri="{FF2B5EF4-FFF2-40B4-BE49-F238E27FC236}">
                <a16:creationId xmlns:a16="http://schemas.microsoft.com/office/drawing/2014/main" id="{A232D1C9-8AD3-453F-948D-966B7A11B7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12191999" cy="6858000"/>
          </a:xfrm>
          <a:prstGeom prst="rect">
            <a:avLst/>
          </a:prstGeom>
          <a:blipFill dpi="0" rotWithShape="1">
            <a:blip r:embed="rId3">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4ACD4D7-3FA3-4106-AFB4-55B58A02E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457" y="739600"/>
            <a:ext cx="10768226" cy="53909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5F21A6A4-7EFD-4AF4-8420-5813F786462C}"/>
              </a:ext>
            </a:extLst>
          </p:cNvPr>
          <p:cNvSpPr txBox="1">
            <a:spLocks/>
          </p:cNvSpPr>
          <p:nvPr/>
        </p:nvSpPr>
        <p:spPr>
          <a:xfrm>
            <a:off x="5030153" y="776689"/>
            <a:ext cx="5306290" cy="807606"/>
          </a:xfrm>
          <a:prstGeom prst="rect">
            <a:avLst/>
          </a:prstGeom>
          <a:solidFill>
            <a:sysClr val="window" lastClr="FFFFFF"/>
          </a:solidFill>
          <a:ln w="12700" cap="flat" cmpd="sng" algn="ctr">
            <a:solidFill>
              <a:sysClr val="windowText" lastClr="000000"/>
            </a:solidFill>
            <a:prstDash val="solid"/>
            <a:miter lim="800000"/>
          </a:ln>
          <a:effectLst/>
        </p:spPr>
        <p:txBody>
          <a:bodyPr vert="horz" lIns="91440" tIns="45720" rIns="91440" bIns="45720" rtlCol="0" anchor="ctr">
            <a:noAutofit/>
          </a:bodyPr>
          <a:lstStyle>
            <a:lvl1pPr algn="l" defTabSz="914400" rtl="0" eaLnBrk="1" latinLnBrk="0" hangingPunct="1">
              <a:lnSpc>
                <a:spcPct val="90000"/>
              </a:lnSpc>
              <a:spcBef>
                <a:spcPct val="0"/>
              </a:spcBef>
              <a:buNone/>
              <a:defRPr sz="5400" b="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sysClr val="windowText" lastClr="000000"/>
                </a:solidFill>
                <a:effectLst/>
                <a:uLnTx/>
                <a:uFillTx/>
                <a:latin typeface="Corbel" panose="020B0503020204020204"/>
                <a:ea typeface="+mn-ea"/>
                <a:cs typeface="+mn-cs"/>
              </a:rPr>
              <a:t>Learning Purpose </a:t>
            </a:r>
            <a:endParaRPr kumimoji="0" lang="en-GB" sz="4400" b="1" i="0" u="none" strike="noStrike" kern="1200" cap="none" spc="0" normalizeH="0" baseline="0" noProof="0" dirty="0">
              <a:ln>
                <a:noFill/>
              </a:ln>
              <a:solidFill>
                <a:sysClr val="windowText" lastClr="000000"/>
              </a:solidFill>
              <a:effectLst/>
              <a:uLnTx/>
              <a:uFillTx/>
              <a:latin typeface="Corbel" panose="020B0503020204020204"/>
              <a:ea typeface="+mn-ea"/>
              <a:cs typeface="+mn-cs"/>
            </a:endParaRPr>
          </a:p>
        </p:txBody>
      </p:sp>
      <p:sp>
        <p:nvSpPr>
          <p:cNvPr id="24" name="TextBox 23">
            <a:extLst>
              <a:ext uri="{FF2B5EF4-FFF2-40B4-BE49-F238E27FC236}">
                <a16:creationId xmlns:a16="http://schemas.microsoft.com/office/drawing/2014/main" id="{8932737F-F918-4EE9-AABF-B62802577286}"/>
              </a:ext>
            </a:extLst>
          </p:cNvPr>
          <p:cNvSpPr txBox="1"/>
          <p:nvPr/>
        </p:nvSpPr>
        <p:spPr>
          <a:xfrm>
            <a:off x="4013622" y="2071725"/>
            <a:ext cx="4289367" cy="3416320"/>
          </a:xfrm>
          <a:prstGeom prst="rect">
            <a:avLst/>
          </a:prstGeom>
          <a:solidFill>
            <a:sysClr val="window" lastClr="FFFFFF"/>
          </a:solidFill>
          <a:ln w="12700" cap="flat" cmpd="sng" algn="ctr">
            <a:solidFill>
              <a:sysClr val="windowText" lastClr="000000"/>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a:ln>
                  <a:noFill/>
                </a:ln>
                <a:solidFill>
                  <a:srgbClr val="FF0000"/>
                </a:solidFill>
                <a:effectLst/>
                <a:uLnTx/>
                <a:uFillTx/>
                <a:latin typeface="Corbel" panose="020B0503020204020204"/>
                <a:ea typeface="+mn-ea"/>
                <a:cs typeface="+mn-cs"/>
              </a:rPr>
              <a:t>By the end of this lesson, I will be able to…….</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orbel" panose="020B050302020402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orbel" panose="020B0503020204020204"/>
                <a:ea typeface="+mn-ea"/>
                <a:cs typeface="+mn-cs"/>
              </a:rPr>
              <a:t>1: To understand the context and requirements of Unit 2: Proposal for a commissioning brief.</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orbel" panose="020B050302020402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orbel" panose="020B0503020204020204"/>
                <a:ea typeface="+mn-ea"/>
                <a:cs typeface="+mn-cs"/>
              </a:rPr>
              <a:t>2: To</a:t>
            </a:r>
            <a:r>
              <a:rPr kumimoji="0" lang="en-US" sz="1800" b="0" i="0" u="none" strike="noStrike" kern="0" cap="none" spc="0" normalizeH="0" baseline="0" noProof="0" dirty="0">
                <a:ln>
                  <a:noFill/>
                </a:ln>
                <a:solidFill>
                  <a:srgbClr val="00B050"/>
                </a:solidFill>
                <a:effectLst/>
                <a:uLnTx/>
                <a:uFillTx/>
                <a:latin typeface="Corbel" panose="020B0503020204020204"/>
                <a:ea typeface="+mn-ea"/>
                <a:cs typeface="+mn-cs"/>
              </a:rPr>
              <a:t> </a:t>
            </a:r>
            <a:r>
              <a:rPr kumimoji="0" lang="en-US" sz="1800" b="0" i="0" u="none" strike="noStrike" kern="0" cap="none" spc="0" normalizeH="0" baseline="0" noProof="0" dirty="0">
                <a:ln>
                  <a:noFill/>
                </a:ln>
                <a:solidFill>
                  <a:prstClr val="black"/>
                </a:solidFill>
                <a:effectLst/>
                <a:uLnTx/>
                <a:uFillTx/>
                <a:latin typeface="Corbel" panose="020B0503020204020204"/>
                <a:ea typeface="+mn-ea"/>
                <a:cs typeface="+mn-cs"/>
              </a:rPr>
              <a:t>understand the key features of briefs.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highlight>
                <a:srgbClr val="FFFF00"/>
              </a:highlight>
              <a:uLnTx/>
              <a:uFillTx/>
              <a:latin typeface="Corbel" panose="020B050302020402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orbel" panose="020B0503020204020204"/>
                <a:ea typeface="+mn-ea"/>
                <a:cs typeface="+mn-cs"/>
              </a:rPr>
              <a:t>3: </a:t>
            </a:r>
            <a:r>
              <a:rPr kumimoji="0" lang="en-US" sz="1800" b="0" i="0" u="none" strike="noStrike" kern="0" cap="none" spc="0" normalizeH="0" baseline="0" noProof="0" dirty="0">
                <a:ln>
                  <a:noFill/>
                </a:ln>
                <a:solidFill>
                  <a:prstClr val="black"/>
                </a:solidFill>
                <a:effectLst/>
                <a:uLnTx/>
                <a:uFillTx/>
                <a:latin typeface="Corbel" panose="020B0503020204020204"/>
                <a:ea typeface="+mn-ea"/>
                <a:cs typeface="+mn-cs"/>
              </a:rPr>
              <a:t>To understand the features of local and regional community arts projects.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orbel" panose="020B0503020204020204"/>
              <a:ea typeface="+mn-ea"/>
              <a:cs typeface="+mn-cs"/>
            </a:endParaRPr>
          </a:p>
        </p:txBody>
      </p:sp>
      <p:sp>
        <p:nvSpPr>
          <p:cNvPr id="25" name="Left Arrow 5">
            <a:extLst>
              <a:ext uri="{FF2B5EF4-FFF2-40B4-BE49-F238E27FC236}">
                <a16:creationId xmlns:a16="http://schemas.microsoft.com/office/drawing/2014/main" id="{08CCFF42-DFF0-4400-99BE-2D492F3A6862}"/>
              </a:ext>
            </a:extLst>
          </p:cNvPr>
          <p:cNvSpPr/>
          <p:nvPr/>
        </p:nvSpPr>
        <p:spPr>
          <a:xfrm>
            <a:off x="2805545" y="3684754"/>
            <a:ext cx="955963" cy="512498"/>
          </a:xfrm>
          <a:prstGeom prst="leftArrow">
            <a:avLst/>
          </a:prstGeom>
          <a:solidFill>
            <a:srgbClr val="41AEBD"/>
          </a:solidFill>
          <a:ln w="12700" cap="flat" cmpd="sng" algn="ctr">
            <a:solidFill>
              <a:srgbClr val="41AEB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26" name="TextBox 25">
            <a:extLst>
              <a:ext uri="{FF2B5EF4-FFF2-40B4-BE49-F238E27FC236}">
                <a16:creationId xmlns:a16="http://schemas.microsoft.com/office/drawing/2014/main" id="{1B47DDDD-D63F-4E83-9C96-D41051C154CB}"/>
              </a:ext>
            </a:extLst>
          </p:cNvPr>
          <p:cNvSpPr txBox="1"/>
          <p:nvPr/>
        </p:nvSpPr>
        <p:spPr>
          <a:xfrm>
            <a:off x="601306" y="2562502"/>
            <a:ext cx="2078182" cy="2723823"/>
          </a:xfrm>
          <a:prstGeom prst="rect">
            <a:avLst/>
          </a:prstGeom>
          <a:solidFill>
            <a:sysClr val="window" lastClr="FFFFFF"/>
          </a:solidFill>
          <a:ln w="12700" cap="flat" cmpd="sng" algn="ctr">
            <a:solidFill>
              <a:sysClr val="windowText" lastClr="000000"/>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black"/>
                </a:solidFill>
                <a:effectLst/>
                <a:uLnTx/>
                <a:uFillTx/>
                <a:latin typeface="Corbel" panose="020B0503020204020204"/>
                <a:ea typeface="+mn-ea"/>
                <a:cs typeface="+mn-cs"/>
              </a:rPr>
              <a:t>Prior Learning:</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orbel" panose="020B0503020204020204"/>
              <a:ea typeface="+mn-ea"/>
              <a:cs typeface="+mn-c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500" kern="0" dirty="0">
                <a:solidFill>
                  <a:prstClr val="black"/>
                </a:solidFill>
                <a:latin typeface="Corbel" panose="020B0503020204020204"/>
              </a:rPr>
              <a:t>A range of acting and dance </a:t>
            </a:r>
            <a:r>
              <a:rPr kumimoji="0" lang="en-GB" sz="1500" b="0" i="0" u="none" strike="noStrike" kern="0" cap="none" spc="0" normalizeH="0" baseline="0" noProof="0" dirty="0">
                <a:ln>
                  <a:noFill/>
                </a:ln>
                <a:solidFill>
                  <a:prstClr val="black"/>
                </a:solidFill>
                <a:effectLst/>
                <a:uLnTx/>
                <a:uFillTx/>
                <a:latin typeface="Corbel" panose="020B0503020204020204"/>
                <a:ea typeface="+mn-ea"/>
                <a:cs typeface="+mn-cs"/>
              </a:rPr>
              <a:t>genres, styles and periods, social, cultural and historical influences and significant theatrical/performance developments and practitioners.</a:t>
            </a:r>
          </a:p>
        </p:txBody>
      </p:sp>
      <p:sp>
        <p:nvSpPr>
          <p:cNvPr id="27" name="Left Arrow 7">
            <a:extLst>
              <a:ext uri="{FF2B5EF4-FFF2-40B4-BE49-F238E27FC236}">
                <a16:creationId xmlns:a16="http://schemas.microsoft.com/office/drawing/2014/main" id="{697A84DF-DF96-4F73-A911-56D7865B3DA0}"/>
              </a:ext>
            </a:extLst>
          </p:cNvPr>
          <p:cNvSpPr/>
          <p:nvPr/>
        </p:nvSpPr>
        <p:spPr>
          <a:xfrm rot="10800000">
            <a:off x="8372441" y="2990388"/>
            <a:ext cx="955963" cy="512498"/>
          </a:xfrm>
          <a:prstGeom prst="leftArrow">
            <a:avLst/>
          </a:prstGeom>
          <a:solidFill>
            <a:srgbClr val="41AEBD"/>
          </a:solidFill>
          <a:ln w="12700" cap="flat" cmpd="sng" algn="ctr">
            <a:solidFill>
              <a:srgbClr val="41AEB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28" name="TextBox 27">
            <a:extLst>
              <a:ext uri="{FF2B5EF4-FFF2-40B4-BE49-F238E27FC236}">
                <a16:creationId xmlns:a16="http://schemas.microsoft.com/office/drawing/2014/main" id="{EEC02304-64E6-4546-994A-45748FAF74D5}"/>
              </a:ext>
            </a:extLst>
          </p:cNvPr>
          <p:cNvSpPr txBox="1"/>
          <p:nvPr/>
        </p:nvSpPr>
        <p:spPr>
          <a:xfrm>
            <a:off x="9660972" y="1795438"/>
            <a:ext cx="2078182" cy="4093428"/>
          </a:xfrm>
          <a:prstGeom prst="rect">
            <a:avLst/>
          </a:prstGeom>
          <a:solidFill>
            <a:sysClr val="window" lastClr="FFFFFF"/>
          </a:solidFill>
          <a:ln w="12700" cap="flat" cmpd="sng" algn="ctr">
            <a:solidFill>
              <a:sysClr val="windowText" lastClr="000000"/>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black"/>
                </a:solidFill>
                <a:effectLst/>
                <a:uLnTx/>
                <a:uFillTx/>
                <a:latin typeface="Corbel" panose="020B0503020204020204"/>
                <a:ea typeface="+mn-ea"/>
                <a:cs typeface="+mn-cs"/>
              </a:rPr>
              <a:t>Future Learning:</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orbel" panose="020B0503020204020204"/>
              <a:ea typeface="+mn-ea"/>
              <a:cs typeface="+mn-cs"/>
            </a:endParaRP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kumimoji="0" lang="en-GB" sz="1400" b="0" i="0" u="none" strike="noStrike" kern="0" cap="none" spc="0" normalizeH="0" baseline="0" noProof="0" dirty="0">
                <a:ln>
                  <a:noFill/>
                </a:ln>
                <a:solidFill>
                  <a:prstClr val="black"/>
                </a:solidFill>
                <a:effectLst/>
                <a:uLnTx/>
                <a:uFillTx/>
                <a:latin typeface="Corbel" panose="020B0503020204020204"/>
                <a:ea typeface="+mn-ea"/>
                <a:cs typeface="+mn-cs"/>
              </a:rPr>
              <a:t>Different types of projects.</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lang="en-GB" sz="1400" kern="0" dirty="0">
                <a:solidFill>
                  <a:prstClr val="black"/>
                </a:solidFill>
                <a:latin typeface="Corbel" panose="020B0503020204020204"/>
              </a:rPr>
              <a:t>How to network and make links with projects.</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kumimoji="0" lang="en-GB" sz="1400" b="0" i="0" u="none" strike="noStrike" kern="0" cap="none" spc="0" normalizeH="0" baseline="0" noProof="0" dirty="0">
                <a:ln>
                  <a:noFill/>
                </a:ln>
                <a:solidFill>
                  <a:prstClr val="black"/>
                </a:solidFill>
                <a:effectLst/>
                <a:uLnTx/>
                <a:uFillTx/>
                <a:latin typeface="Corbel" panose="020B0503020204020204"/>
                <a:ea typeface="+mn-ea"/>
                <a:cs typeface="+mn-cs"/>
              </a:rPr>
              <a:t>How to design effective questions.</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lang="en-GB" sz="1400" kern="0" dirty="0">
                <a:solidFill>
                  <a:prstClr val="black"/>
                </a:solidFill>
                <a:latin typeface="Corbel" panose="020B0503020204020204"/>
              </a:rPr>
              <a:t>How to obtain and carrying out interviews.</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kumimoji="0" lang="en-GB" sz="1400" b="0" i="0" u="none" strike="noStrike" kern="0" cap="none" spc="0" normalizeH="0" baseline="0" noProof="0" dirty="0">
                <a:ln>
                  <a:noFill/>
                </a:ln>
                <a:solidFill>
                  <a:prstClr val="black"/>
                </a:solidFill>
                <a:effectLst/>
                <a:uLnTx/>
                <a:uFillTx/>
                <a:latin typeface="Corbel" panose="020B0503020204020204"/>
                <a:ea typeface="+mn-ea"/>
                <a:cs typeface="+mn-cs"/>
              </a:rPr>
              <a:t>How to book a meeting, setting a topic/overview for a meeting and what takes place in a meeting.</a:t>
            </a:r>
          </a:p>
        </p:txBody>
      </p:sp>
      <p:sp>
        <p:nvSpPr>
          <p:cNvPr id="29" name="Oval Callout 10">
            <a:extLst>
              <a:ext uri="{FF2B5EF4-FFF2-40B4-BE49-F238E27FC236}">
                <a16:creationId xmlns:a16="http://schemas.microsoft.com/office/drawing/2014/main" id="{CDE48D48-D295-41AC-92AE-8FFFC943C476}"/>
              </a:ext>
            </a:extLst>
          </p:cNvPr>
          <p:cNvSpPr/>
          <p:nvPr/>
        </p:nvSpPr>
        <p:spPr>
          <a:xfrm>
            <a:off x="173926" y="86724"/>
            <a:ext cx="4234098" cy="1783587"/>
          </a:xfrm>
          <a:prstGeom prst="wedgeEllipseCallout">
            <a:avLst/>
          </a:prstGeom>
          <a:solidFill>
            <a:srgbClr val="FFFF00"/>
          </a:solidFill>
          <a:ln w="12700" cap="flat" cmpd="sng" algn="ctr">
            <a:solidFill>
              <a:srgbClr val="41AEBD">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orbel" panose="020B0503020204020204"/>
                <a:ea typeface="+mn-ea"/>
                <a:cs typeface="+mn-cs"/>
              </a:rPr>
              <a:t>Context: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Corbel" panose="020B0503020204020204"/>
                <a:ea typeface="+mn-ea"/>
                <a:cs typeface="+mn-cs"/>
              </a:rPr>
              <a:t>This unit will equip you with the range of skills to be able to set out proposals as a response to a given brief and then set up and pilot performances and/or workshops. It will also provide you with a set of transferable skills that will underpin freelance work in your chosen artistic field.</a:t>
            </a:r>
          </a:p>
        </p:txBody>
      </p:sp>
      <p:sp>
        <p:nvSpPr>
          <p:cNvPr id="30" name="TextBox 29">
            <a:extLst>
              <a:ext uri="{FF2B5EF4-FFF2-40B4-BE49-F238E27FC236}">
                <a16:creationId xmlns:a16="http://schemas.microsoft.com/office/drawing/2014/main" id="{E00A331E-3D4A-4CEA-8AB2-FDE9290DA513}"/>
              </a:ext>
            </a:extLst>
          </p:cNvPr>
          <p:cNvSpPr txBox="1"/>
          <p:nvPr/>
        </p:nvSpPr>
        <p:spPr>
          <a:xfrm>
            <a:off x="600891" y="5978517"/>
            <a:ext cx="11138263" cy="584775"/>
          </a:xfrm>
          <a:prstGeom prst="rect">
            <a:avLst/>
          </a:prstGeom>
          <a:solidFill>
            <a:srgbClr val="FCB11C">
              <a:lumMod val="40000"/>
              <a:lumOff val="60000"/>
            </a:srgbClr>
          </a:solidFill>
          <a:ln w="12700" cap="flat" cmpd="sng" algn="ctr">
            <a:solidFill>
              <a:sysClr val="windowText" lastClr="000000"/>
            </a:solid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black"/>
                </a:solidFill>
                <a:effectLst/>
                <a:uLnTx/>
                <a:uFillTx/>
                <a:latin typeface="Corbel" panose="020B0503020204020204"/>
                <a:ea typeface="+mn-ea"/>
                <a:cs typeface="+mn-cs"/>
              </a:rPr>
              <a:t>Subject Specific Vocabulary:</a:t>
            </a:r>
            <a:r>
              <a:rPr lang="en-GB" sz="1400" kern="0" dirty="0">
                <a:solidFill>
                  <a:prstClr val="black"/>
                </a:solidFill>
                <a:latin typeface="Corbel" panose="020B0503020204020204"/>
              </a:rPr>
              <a:t> scale, scope, funding, aims and objectives, charitable status, client groups, local and regional community arts projects.</a:t>
            </a:r>
            <a:endParaRPr kumimoji="0" lang="en-GB" sz="1400" b="0" i="0" u="none" strike="noStrike" kern="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350418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F781801-9AE8-40B7-B687-8C069BF461D6}"/>
              </a:ext>
            </a:extLst>
          </p:cNvPr>
          <p:cNvSpPr txBox="1">
            <a:spLocks/>
          </p:cNvSpPr>
          <p:nvPr/>
        </p:nvSpPr>
        <p:spPr bwMode="blackWhite">
          <a:xfrm>
            <a:off x="4576506" y="368301"/>
            <a:ext cx="3038987" cy="606486"/>
          </a:xfrm>
          <a:prstGeom prst="rect">
            <a:avLst/>
          </a:prstGeom>
          <a:solidFill>
            <a:srgbClr val="FFFFFF"/>
          </a:solidFill>
          <a:ln w="38100" cap="sq">
            <a:solidFill>
              <a:srgbClr val="404040"/>
            </a:solidFill>
            <a:miter lim="800000"/>
          </a:ln>
        </p:spPr>
        <p:txBody>
          <a:bodyPr vert="horz" lIns="274320" tIns="182880" rIns="274320" bIns="182880" rtlCol="0" anchor="ctr" anchorCtr="1">
            <a:normAutofit fontScale="85000" lnSpcReduction="20000"/>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2400" b="1" dirty="0">
                <a:solidFill>
                  <a:srgbClr val="0070C0"/>
                </a:solidFill>
                <a:latin typeface="Corbel" panose="020B0503020204020204"/>
              </a:rPr>
              <a:t>Aims/Purpose</a:t>
            </a:r>
            <a:endParaRPr lang="en-US" sz="2400" b="1" dirty="0">
              <a:solidFill>
                <a:srgbClr val="C00000"/>
              </a:solidFill>
              <a:latin typeface="Corbel" panose="020B0503020204020204"/>
            </a:endParaRPr>
          </a:p>
        </p:txBody>
      </p:sp>
      <p:sp>
        <p:nvSpPr>
          <p:cNvPr id="7" name="Title 1">
            <a:extLst>
              <a:ext uri="{FF2B5EF4-FFF2-40B4-BE49-F238E27FC236}">
                <a16:creationId xmlns:a16="http://schemas.microsoft.com/office/drawing/2014/main" id="{251B0C78-D2BA-4669-95B7-EABE0C35D08F}"/>
              </a:ext>
            </a:extLst>
          </p:cNvPr>
          <p:cNvSpPr txBox="1">
            <a:spLocks/>
          </p:cNvSpPr>
          <p:nvPr/>
        </p:nvSpPr>
        <p:spPr>
          <a:xfrm>
            <a:off x="458397" y="1384462"/>
            <a:ext cx="11275204" cy="5003637"/>
          </a:xfrm>
          <a:prstGeom prst="rect">
            <a:avLst/>
          </a:prstGeom>
          <a:solidFill>
            <a:sysClr val="window" lastClr="FFFFFF"/>
          </a:solidFill>
          <a:ln w="12700" cap="flat" cmpd="sng" algn="ctr">
            <a:solidFill>
              <a:sysClr val="windowText" lastClr="000000"/>
            </a:solidFill>
            <a:prstDash val="solid"/>
            <a:miter lim="800000"/>
          </a:ln>
          <a:effectLst/>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marR="0" lvl="0" indent="-342900" algn="ctr" defTabSz="914400" rtl="0" eaLnBrk="1" fontAlgn="auto" latinLnBrk="0" hangingPunct="1">
              <a:lnSpc>
                <a:spcPct val="90000"/>
              </a:lnSpc>
              <a:spcBef>
                <a:spcPct val="0"/>
              </a:spcBef>
              <a:spcAft>
                <a:spcPts val="0"/>
              </a:spcAft>
              <a:buClrTx/>
              <a:buSzTx/>
              <a:buFont typeface="Arial" charset="0"/>
              <a:buChar char="•"/>
              <a:tabLst/>
              <a:defRPr/>
            </a:pPr>
            <a:r>
              <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rPr>
              <a:t>Working as a community artist can be both challenging and highly rewarding and community groups of all ages, abilities and cultural backgrounds have benefited from working with committed and creative young artists. This unit will equip you with the range of skills to be able to set out proposals as a response to a given brief and then set up and pilot performances and/or workshops. It will also provide you with a set of transferable skills that will underpin freelance work in your chosen artistic field.</a:t>
            </a:r>
          </a:p>
          <a:p>
            <a:pPr marL="342900" marR="0" lvl="0" indent="-342900" algn="ctr" defTabSz="914400" rtl="0" eaLnBrk="1" fontAlgn="auto" latinLnBrk="0" hangingPunct="1">
              <a:lnSpc>
                <a:spcPct val="90000"/>
              </a:lnSpc>
              <a:spcBef>
                <a:spcPct val="0"/>
              </a:spcBef>
              <a:spcAft>
                <a:spcPts val="0"/>
              </a:spcAft>
              <a:buClrTx/>
              <a:buSzTx/>
              <a:buFont typeface="Arial" charset="0"/>
              <a:buChar char="•"/>
              <a:tabLst/>
              <a:defRPr/>
            </a:pPr>
            <a:endPar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endParaRPr>
          </a:p>
          <a:p>
            <a:pPr marL="342900" marR="0" lvl="0" indent="-342900" algn="ctr" defTabSz="914400" rtl="0" eaLnBrk="1" fontAlgn="auto" latinLnBrk="0" hangingPunct="1">
              <a:lnSpc>
                <a:spcPct val="90000"/>
              </a:lnSpc>
              <a:spcBef>
                <a:spcPct val="0"/>
              </a:spcBef>
              <a:spcAft>
                <a:spcPts val="0"/>
              </a:spcAft>
              <a:buClrTx/>
              <a:buSzTx/>
              <a:buFont typeface="Arial" charset="0"/>
              <a:buChar char="•"/>
              <a:tabLst/>
              <a:defRPr/>
            </a:pPr>
            <a:r>
              <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rPr>
              <a:t>You will be given the opportunity to develop a community arts project from a given brief. You will consider your creative skills and preferences and think about how these can be utilised in a way that benefits a community or a defined group of participants who may otherwise have little access to the project’s content. You will develop knowledge and understanding of administration and planning as well as the appropriate creative skills and techniques applicable to a project, learning how to monitor development and pilot practical elements in a way that will support the potential project and put contingency in place.</a:t>
            </a:r>
          </a:p>
          <a:p>
            <a:pPr marL="342900" marR="0" lvl="0" indent="-342900" algn="ctr" defTabSz="914400" rtl="0" eaLnBrk="1" fontAlgn="auto" latinLnBrk="0" hangingPunct="1">
              <a:lnSpc>
                <a:spcPct val="90000"/>
              </a:lnSpc>
              <a:spcBef>
                <a:spcPct val="0"/>
              </a:spcBef>
              <a:spcAft>
                <a:spcPts val="0"/>
              </a:spcAft>
              <a:buClrTx/>
              <a:buSzTx/>
              <a:buFont typeface="Arial" charset="0"/>
              <a:buChar char="•"/>
              <a:tabLst/>
              <a:defRPr/>
            </a:pPr>
            <a:endPar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endParaRPr>
          </a:p>
          <a:p>
            <a:pPr marL="342900" marR="0" lvl="0" indent="-342900" algn="ctr" defTabSz="914400" rtl="0" eaLnBrk="1" fontAlgn="auto" latinLnBrk="0" hangingPunct="1">
              <a:lnSpc>
                <a:spcPct val="90000"/>
              </a:lnSpc>
              <a:spcBef>
                <a:spcPct val="0"/>
              </a:spcBef>
              <a:spcAft>
                <a:spcPts val="0"/>
              </a:spcAft>
              <a:buClrTx/>
              <a:buSzTx/>
              <a:buFont typeface="Arial" charset="0"/>
              <a:buChar char="•"/>
              <a:tabLst/>
              <a:defRPr/>
            </a:pPr>
            <a:r>
              <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rPr>
              <a:t>The unit involves developing a project proposal that responds to a given brief. There is not an obligation to carry the project through to a full realisation with the community group, but you will need to deliver a final proposal and you may work on simulations, pilots and internal workshops. However, throughout the progress of the project you will need to assume a realisation of the project to give it purpose and to make your proposal credible and realistic.</a:t>
            </a:r>
          </a:p>
        </p:txBody>
      </p:sp>
    </p:spTree>
    <p:extLst>
      <p:ext uri="{BB962C8B-B14F-4D97-AF65-F5344CB8AC3E}">
        <p14:creationId xmlns:p14="http://schemas.microsoft.com/office/powerpoint/2010/main" val="3113036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F1A168B-F08B-43BA-8BF7-1445D19BD449}"/>
              </a:ext>
            </a:extLst>
          </p:cNvPr>
          <p:cNvSpPr txBox="1">
            <a:spLocks/>
          </p:cNvSpPr>
          <p:nvPr/>
        </p:nvSpPr>
        <p:spPr bwMode="blackWhite">
          <a:xfrm>
            <a:off x="469000" y="856579"/>
            <a:ext cx="3076058" cy="588557"/>
          </a:xfrm>
          <a:prstGeom prst="rect">
            <a:avLst/>
          </a:prstGeom>
          <a:solidFill>
            <a:srgbClr val="FFFFFF"/>
          </a:soli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1600" b="1" dirty="0">
                <a:solidFill>
                  <a:srgbClr val="0070C0"/>
                </a:solidFill>
                <a:latin typeface="Corbel" panose="020B0503020204020204"/>
              </a:rPr>
              <a:t>Learning outcomes</a:t>
            </a:r>
            <a:endParaRPr lang="en-US" sz="1600" b="1" dirty="0">
              <a:solidFill>
                <a:srgbClr val="C00000"/>
              </a:solidFill>
              <a:latin typeface="Corbel" panose="020B0503020204020204"/>
            </a:endParaRPr>
          </a:p>
        </p:txBody>
      </p:sp>
      <p:sp>
        <p:nvSpPr>
          <p:cNvPr id="10" name="Title 1">
            <a:extLst>
              <a:ext uri="{FF2B5EF4-FFF2-40B4-BE49-F238E27FC236}">
                <a16:creationId xmlns:a16="http://schemas.microsoft.com/office/drawing/2014/main" id="{6B7D7971-2377-4E62-A4D8-196E876521DD}"/>
              </a:ext>
            </a:extLst>
          </p:cNvPr>
          <p:cNvSpPr txBox="1">
            <a:spLocks/>
          </p:cNvSpPr>
          <p:nvPr/>
        </p:nvSpPr>
        <p:spPr>
          <a:xfrm>
            <a:off x="406662" y="1561916"/>
            <a:ext cx="3200733" cy="4726476"/>
          </a:xfrm>
          <a:prstGeom prst="rect">
            <a:avLst/>
          </a:prstGeom>
          <a:solidFill>
            <a:sysClr val="window" lastClr="FFFFFF"/>
          </a:solidFill>
          <a:ln w="12700" cap="flat" cmpd="sng" algn="ctr">
            <a:solidFill>
              <a:sysClr val="windowText" lastClr="000000"/>
            </a:solid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rPr>
              <a:t>Through completion of this unit, the learner will be able to:</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w="0"/>
                <a:solidFill>
                  <a:srgbClr val="7030A0"/>
                </a:solidFill>
                <a:effectLst>
                  <a:outerShdw blurRad="38100" dist="19050" dir="2700000" algn="tl" rotWithShape="0">
                    <a:prstClr val="black">
                      <a:alpha val="40000"/>
                    </a:prstClr>
                  </a:outerShdw>
                </a:effectLst>
                <a:uLnTx/>
                <a:uFillTx/>
                <a:latin typeface="Calibri" charset="0"/>
                <a:ea typeface="Calibri" charset="0"/>
                <a:cs typeface="Calibri" charset="0"/>
              </a:rPr>
              <a:t> 1. Understand the key</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w="0"/>
                <a:solidFill>
                  <a:srgbClr val="7030A0"/>
                </a:solidFill>
                <a:effectLst>
                  <a:outerShdw blurRad="38100" dist="19050" dir="2700000" algn="tl" rotWithShape="0">
                    <a:prstClr val="black">
                      <a:alpha val="40000"/>
                    </a:prstClr>
                  </a:outerShdw>
                </a:effectLst>
                <a:uLnTx/>
                <a:uFillTx/>
                <a:latin typeface="Calibri" charset="0"/>
                <a:ea typeface="Calibri" charset="0"/>
                <a:cs typeface="Calibri" charset="0"/>
              </a:rPr>
              <a:t>features of projects.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w="0"/>
                <a:solidFill>
                  <a:srgbClr val="7030A0"/>
                </a:solidFill>
                <a:effectLst>
                  <a:outerShdw blurRad="38100" dist="19050" dir="2700000" algn="tl" rotWithShape="0">
                    <a:prstClr val="black">
                      <a:alpha val="40000"/>
                    </a:prstClr>
                  </a:outerShdw>
                </a:effectLst>
                <a:uLnTx/>
                <a:uFillTx/>
                <a:latin typeface="Calibri" charset="0"/>
                <a:ea typeface="Calibri" charset="0"/>
                <a:cs typeface="Calibri" charset="0"/>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w="0"/>
                <a:solidFill>
                  <a:srgbClr val="7030A0"/>
                </a:solidFill>
                <a:effectLst>
                  <a:outerShdw blurRad="38100" dist="19050" dir="2700000" algn="tl" rotWithShape="0">
                    <a:prstClr val="black">
                      <a:alpha val="40000"/>
                    </a:prstClr>
                  </a:outerShdw>
                </a:effectLst>
                <a:uLnTx/>
                <a:uFillTx/>
                <a:latin typeface="Calibri" charset="0"/>
                <a:ea typeface="Calibri" charset="0"/>
                <a:cs typeface="Calibri" charset="0"/>
              </a:rPr>
              <a:t>2. Be able to plan and</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w="0"/>
                <a:solidFill>
                  <a:srgbClr val="7030A0"/>
                </a:solidFill>
                <a:effectLst>
                  <a:outerShdw blurRad="38100" dist="19050" dir="2700000" algn="tl" rotWithShape="0">
                    <a:prstClr val="black">
                      <a:alpha val="40000"/>
                    </a:prstClr>
                  </a:outerShdw>
                </a:effectLst>
                <a:uLnTx/>
                <a:uFillTx/>
                <a:latin typeface="Calibri" charset="0"/>
                <a:ea typeface="Calibri" charset="0"/>
                <a:cs typeface="Calibri" charset="0"/>
              </a:rPr>
              <a:t>develop a project from a</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w="0"/>
                <a:solidFill>
                  <a:srgbClr val="7030A0"/>
                </a:solidFill>
                <a:effectLst>
                  <a:outerShdw blurRad="38100" dist="19050" dir="2700000" algn="tl" rotWithShape="0">
                    <a:prstClr val="black">
                      <a:alpha val="40000"/>
                    </a:prstClr>
                  </a:outerShdw>
                </a:effectLst>
                <a:uLnTx/>
                <a:uFillTx/>
                <a:latin typeface="Calibri" charset="0"/>
                <a:ea typeface="Calibri" charset="0"/>
                <a:cs typeface="Calibri" charset="0"/>
              </a:rPr>
              <a:t>commissioning brief.</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0" i="0" u="none" strike="noStrike" kern="1200" cap="none" spc="0" normalizeH="0" baseline="0" noProof="0" dirty="0">
              <a:ln w="0"/>
              <a:solidFill>
                <a:srgbClr val="7030A0"/>
              </a:solidFill>
              <a:effectLst>
                <a:outerShdw blurRad="38100" dist="19050" dir="2700000" algn="tl" rotWithShape="0">
                  <a:prstClr val="black">
                    <a:alpha val="40000"/>
                  </a:prstClr>
                </a:outerShdw>
              </a:effectLst>
              <a:uLnTx/>
              <a:uFillTx/>
              <a:latin typeface="Calibri" charset="0"/>
              <a:ea typeface="Calibri" charset="0"/>
              <a:cs typeface="Calibri"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w="0"/>
                <a:solidFill>
                  <a:srgbClr val="7030A0"/>
                </a:solidFill>
                <a:effectLst>
                  <a:outerShdw blurRad="38100" dist="19050" dir="2700000" algn="tl" rotWithShape="0">
                    <a:prstClr val="black">
                      <a:alpha val="40000"/>
                    </a:prstClr>
                  </a:outerShdw>
                </a:effectLst>
                <a:uLnTx/>
                <a:uFillTx/>
                <a:latin typeface="Calibri" charset="0"/>
                <a:ea typeface="Calibri" charset="0"/>
                <a:cs typeface="Calibri" charset="0"/>
              </a:rPr>
              <a:t>3. Know how to write a final</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w="0"/>
                <a:solidFill>
                  <a:srgbClr val="7030A0"/>
                </a:solidFill>
                <a:effectLst>
                  <a:outerShdw blurRad="38100" dist="19050" dir="2700000" algn="tl" rotWithShape="0">
                    <a:prstClr val="black">
                      <a:alpha val="40000"/>
                    </a:prstClr>
                  </a:outerShdw>
                </a:effectLst>
                <a:uLnTx/>
                <a:uFillTx/>
                <a:latin typeface="Calibri" charset="0"/>
                <a:ea typeface="Calibri" charset="0"/>
                <a:cs typeface="Calibri" charset="0"/>
              </a:rPr>
              <a:t>proposal for a project.</a:t>
            </a:r>
          </a:p>
        </p:txBody>
      </p:sp>
      <p:sp>
        <p:nvSpPr>
          <p:cNvPr id="11" name="Title 1">
            <a:extLst>
              <a:ext uri="{FF2B5EF4-FFF2-40B4-BE49-F238E27FC236}">
                <a16:creationId xmlns:a16="http://schemas.microsoft.com/office/drawing/2014/main" id="{AC97422A-1E4A-445E-9DAC-E8AE7CE1AE33}"/>
              </a:ext>
            </a:extLst>
          </p:cNvPr>
          <p:cNvSpPr txBox="1">
            <a:spLocks/>
          </p:cNvSpPr>
          <p:nvPr/>
        </p:nvSpPr>
        <p:spPr bwMode="blackWhite">
          <a:xfrm>
            <a:off x="6188766" y="818881"/>
            <a:ext cx="3690154" cy="534305"/>
          </a:xfrm>
          <a:prstGeom prst="rect">
            <a:avLst/>
          </a:prstGeom>
          <a:solidFill>
            <a:srgbClr val="FFFFFF"/>
          </a:soli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1800" b="1" dirty="0">
                <a:solidFill>
                  <a:srgbClr val="0070C0"/>
                </a:solidFill>
                <a:latin typeface="Corbel" panose="020B0503020204020204"/>
              </a:rPr>
              <a:t>Course process</a:t>
            </a:r>
            <a:endParaRPr lang="en-US" sz="1800" b="1" dirty="0">
              <a:solidFill>
                <a:srgbClr val="C00000"/>
              </a:solidFill>
              <a:latin typeface="Corbel" panose="020B0503020204020204"/>
            </a:endParaRPr>
          </a:p>
        </p:txBody>
      </p:sp>
      <p:sp>
        <p:nvSpPr>
          <p:cNvPr id="12" name="Title 1">
            <a:extLst>
              <a:ext uri="{FF2B5EF4-FFF2-40B4-BE49-F238E27FC236}">
                <a16:creationId xmlns:a16="http://schemas.microsoft.com/office/drawing/2014/main" id="{DCD0DDAA-ACF6-4B37-ACD9-C731ED326E1A}"/>
              </a:ext>
            </a:extLst>
          </p:cNvPr>
          <p:cNvSpPr txBox="1">
            <a:spLocks/>
          </p:cNvSpPr>
          <p:nvPr/>
        </p:nvSpPr>
        <p:spPr>
          <a:xfrm>
            <a:off x="3967087" y="1561915"/>
            <a:ext cx="7990449" cy="3260154"/>
          </a:xfrm>
          <a:prstGeom prst="rect">
            <a:avLst/>
          </a:prstGeom>
          <a:solidFill>
            <a:sysClr val="window" lastClr="FFFFFF"/>
          </a:solidFill>
          <a:ln w="12700" cap="flat" cmpd="sng" algn="ctr">
            <a:solidFill>
              <a:sysClr val="windowText" lastClr="000000"/>
            </a:solidFill>
            <a:prstDash val="solid"/>
            <a:miter lim="800000"/>
          </a:ln>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rPr>
              <a:t>8 weeks for research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rPr>
              <a:t>Work time that is directed by the teacher/tutor and/or independent work. </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rPr>
              <a:t>I </a:t>
            </a:r>
            <a:r>
              <a:rPr kumimoji="0" lang="en-GB" sz="2000" b="1" i="0" u="sng"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charset="0"/>
                <a:ea typeface="Calibri" charset="0"/>
                <a:cs typeface="Calibri" charset="0"/>
              </a:rPr>
              <a:t>can</a:t>
            </a:r>
            <a:r>
              <a:rPr kumimoji="0" lang="en-GB"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rPr>
              <a:t> explain the task and give advice </a:t>
            </a:r>
            <a:r>
              <a:rPr kumimoji="0" lang="en-GB" sz="2000" b="1" i="0" u="sng"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charset="0"/>
                <a:ea typeface="Calibri" charset="0"/>
                <a:cs typeface="Calibri" charset="0"/>
              </a:rPr>
              <a:t>ONLY</a:t>
            </a:r>
            <a:r>
              <a:rPr kumimoji="0" lang="en-GB"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rPr>
              <a:t>.</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rPr>
              <a:t>2 weeks for assessment</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rPr>
              <a:t>During the Controlled External Assessment time, you will need to work under the supervision of your teacher or tutor. </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rPr>
              <a:t>I </a:t>
            </a:r>
            <a:r>
              <a:rPr kumimoji="0" lang="en-GB" sz="2000" b="1" i="0" u="sng"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charset="0"/>
                <a:ea typeface="Calibri" charset="0"/>
                <a:cs typeface="Calibri" charset="0"/>
              </a:rPr>
              <a:t>cannot</a:t>
            </a:r>
            <a:r>
              <a:rPr kumimoji="0" lang="en-GB"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rPr>
              <a:t> comment on or correct the work; practise or rehearse the task with you; prompt you during the filming of the pitch.</a:t>
            </a:r>
          </a:p>
        </p:txBody>
      </p:sp>
      <p:sp>
        <p:nvSpPr>
          <p:cNvPr id="13" name="Title 1">
            <a:extLst>
              <a:ext uri="{FF2B5EF4-FFF2-40B4-BE49-F238E27FC236}">
                <a16:creationId xmlns:a16="http://schemas.microsoft.com/office/drawing/2014/main" id="{6A59ACDF-601E-4892-A3D3-5CEA5A5B204E}"/>
              </a:ext>
            </a:extLst>
          </p:cNvPr>
          <p:cNvSpPr txBox="1">
            <a:spLocks/>
          </p:cNvSpPr>
          <p:nvPr/>
        </p:nvSpPr>
        <p:spPr>
          <a:xfrm>
            <a:off x="5082597" y="5184112"/>
            <a:ext cx="5759431" cy="1104280"/>
          </a:xfrm>
          <a:prstGeom prst="rect">
            <a:avLst/>
          </a:prstGeom>
          <a:solidFill>
            <a:sysClr val="window" lastClr="FFFFFF"/>
          </a:solidFill>
          <a:ln w="12700" cap="flat" cmpd="sng" algn="ctr">
            <a:solidFill>
              <a:sysClr val="windowText" lastClr="000000"/>
            </a:solid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charset="0"/>
                <a:ea typeface="Calibri" charset="0"/>
                <a:cs typeface="Calibri" charset="0"/>
              </a:rPr>
              <a:t>Official hand-out date: </a:t>
            </a:r>
            <a:r>
              <a:rPr lang="en-GB" sz="2000" b="1" dirty="0">
                <a:ln w="0"/>
                <a:solidFill>
                  <a:prstClr val="black"/>
                </a:solidFill>
                <a:effectLst>
                  <a:outerShdw blurRad="38100" dist="19050" dir="2700000" algn="tl" rotWithShape="0">
                    <a:prstClr val="black">
                      <a:alpha val="40000"/>
                    </a:prstClr>
                  </a:outerShdw>
                </a:effectLst>
                <a:latin typeface="Calibri" charset="0"/>
                <a:ea typeface="Calibri" charset="0"/>
                <a:cs typeface="Calibri" charset="0"/>
              </a:rPr>
              <a:t>Easter</a:t>
            </a:r>
            <a:r>
              <a:rPr kumimoji="0" lang="en-GB"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rPr>
              <a:t> half term</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charset="0"/>
                <a:ea typeface="Calibri" charset="0"/>
                <a:cs typeface="Calibri" charset="0"/>
              </a:rPr>
              <a:t>Deadline: </a:t>
            </a:r>
            <a:r>
              <a:rPr kumimoji="0" lang="en-GB"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rPr>
              <a:t>May</a:t>
            </a:r>
            <a:endParaRPr kumimoji="0" lang="en-GB"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endParaRPr>
          </a:p>
        </p:txBody>
      </p:sp>
    </p:spTree>
    <p:extLst>
      <p:ext uri="{BB962C8B-B14F-4D97-AF65-F5344CB8AC3E}">
        <p14:creationId xmlns:p14="http://schemas.microsoft.com/office/powerpoint/2010/main" val="62637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827A2F1-0421-4762-A7CF-CA33BA8A7667}"/>
              </a:ext>
            </a:extLst>
          </p:cNvPr>
          <p:cNvSpPr txBox="1">
            <a:spLocks/>
          </p:cNvSpPr>
          <p:nvPr/>
        </p:nvSpPr>
        <p:spPr bwMode="blackWhite">
          <a:xfrm>
            <a:off x="4576504" y="603554"/>
            <a:ext cx="3038987" cy="606486"/>
          </a:xfrm>
          <a:prstGeom prst="rect">
            <a:avLst/>
          </a:prstGeom>
          <a:solidFill>
            <a:srgbClr val="FFFFFF"/>
          </a:solidFill>
          <a:ln w="38100" cap="sq">
            <a:solidFill>
              <a:srgbClr val="404040"/>
            </a:solidFill>
            <a:miter lim="800000"/>
          </a:ln>
        </p:spPr>
        <p:txBody>
          <a:bodyPr vert="horz" lIns="274320" tIns="182880" rIns="274320" bIns="182880" rtlCol="0" anchor="ctr" anchorCtr="1">
            <a:normAutofit fontScale="85000" lnSpcReduction="20000"/>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2400" b="1" dirty="0">
                <a:solidFill>
                  <a:srgbClr val="0070C0"/>
                </a:solidFill>
                <a:latin typeface="Corbel" panose="020B0503020204020204"/>
              </a:rPr>
              <a:t>assessment</a:t>
            </a:r>
            <a:endParaRPr lang="en-US" sz="2400" b="1" dirty="0">
              <a:solidFill>
                <a:srgbClr val="C00000"/>
              </a:solidFill>
              <a:latin typeface="Corbel" panose="020B0503020204020204"/>
            </a:endParaRPr>
          </a:p>
        </p:txBody>
      </p:sp>
      <p:sp>
        <p:nvSpPr>
          <p:cNvPr id="7" name="Title 1">
            <a:extLst>
              <a:ext uri="{FF2B5EF4-FFF2-40B4-BE49-F238E27FC236}">
                <a16:creationId xmlns:a16="http://schemas.microsoft.com/office/drawing/2014/main" id="{FA3633CC-BFDE-46BC-AC68-36F52571930D}"/>
              </a:ext>
            </a:extLst>
          </p:cNvPr>
          <p:cNvSpPr txBox="1">
            <a:spLocks/>
          </p:cNvSpPr>
          <p:nvPr/>
        </p:nvSpPr>
        <p:spPr>
          <a:xfrm>
            <a:off x="458398" y="1371763"/>
            <a:ext cx="11275204" cy="4530198"/>
          </a:xfrm>
          <a:prstGeom prst="rect">
            <a:avLst/>
          </a:prstGeom>
          <a:solidFill>
            <a:sysClr val="window" lastClr="FFFFFF"/>
          </a:solidFill>
          <a:ln w="12700" cap="flat" cmpd="sng" algn="ctr">
            <a:solidFill>
              <a:sysClr val="windowText" lastClr="000000"/>
            </a:solidFill>
            <a:prstDash val="solid"/>
            <a:miter lim="800000"/>
          </a:ln>
          <a:effectLst/>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ctr" defTabSz="914400" rtl="0" eaLnBrk="1" fontAlgn="auto" latinLnBrk="0" hangingPunct="1">
              <a:lnSpc>
                <a:spcPct val="90000"/>
              </a:lnSpc>
              <a:spcBef>
                <a:spcPct val="0"/>
              </a:spcBef>
              <a:spcAft>
                <a:spcPts val="0"/>
              </a:spcAft>
              <a:buClrTx/>
              <a:buSzTx/>
              <a:tabLst/>
              <a:defRPr/>
            </a:pPr>
            <a:r>
              <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rPr>
              <a:t>Proposals should respond to </a:t>
            </a:r>
            <a:r>
              <a:rPr kumimoji="0" lang="en-GB" sz="2400" b="1" i="0" u="sng"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charset="0"/>
                <a:ea typeface="Calibri" charset="0"/>
                <a:cs typeface="Calibri" charset="0"/>
              </a:rPr>
              <a:t>one</a:t>
            </a:r>
            <a:r>
              <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rPr>
              <a:t> of three commission briefs (learner choice), these will provide for considerable scope in terms of the approach and nature of the developed work and can be framed by all art forms.</a:t>
            </a:r>
          </a:p>
          <a:p>
            <a:pPr marR="0" lvl="0" algn="ctr" defTabSz="914400" rtl="0" eaLnBrk="1" fontAlgn="auto" latinLnBrk="0" hangingPunct="1">
              <a:lnSpc>
                <a:spcPct val="90000"/>
              </a:lnSpc>
              <a:spcBef>
                <a:spcPct val="0"/>
              </a:spcBef>
              <a:spcAft>
                <a:spcPts val="0"/>
              </a:spcAft>
              <a:buClrTx/>
              <a:buSzTx/>
              <a:tabLst/>
              <a:defRPr/>
            </a:pPr>
            <a:endPar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endParaRPr>
          </a:p>
          <a:p>
            <a:pPr marR="0" lvl="0" algn="ctr" defTabSz="914400" rtl="0" eaLnBrk="1" fontAlgn="auto" latinLnBrk="0" hangingPunct="1">
              <a:lnSpc>
                <a:spcPct val="90000"/>
              </a:lnSpc>
              <a:spcBef>
                <a:spcPct val="0"/>
              </a:spcBef>
              <a:spcAft>
                <a:spcPts val="0"/>
              </a:spcAft>
              <a:buClrTx/>
              <a:buSzTx/>
              <a:tabLst/>
              <a:defRPr/>
            </a:pPr>
            <a:r>
              <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rPr>
              <a:t>The proposal document will be written in a formal register and although the nature of the work or performance will vary depending on the learner’s response and artistic perspective, the proposal will always include the following:</a:t>
            </a:r>
          </a:p>
          <a:p>
            <a:pPr marR="0" lvl="0" algn="ctr" defTabSz="914400" rtl="0" eaLnBrk="1" fontAlgn="auto" latinLnBrk="0" hangingPunct="1">
              <a:lnSpc>
                <a:spcPct val="90000"/>
              </a:lnSpc>
              <a:spcBef>
                <a:spcPct val="0"/>
              </a:spcBef>
              <a:spcAft>
                <a:spcPts val="0"/>
              </a:spcAft>
              <a:buClrTx/>
              <a:buSzTx/>
              <a:tabLst/>
              <a:defRPr/>
            </a:pPr>
            <a:endPar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endParaRPr>
          </a:p>
          <a:p>
            <a:pPr marL="457200" marR="0" lvl="0" indent="-457200" algn="ctr" defTabSz="914400" rtl="0" eaLnBrk="1" fontAlgn="auto" latinLnBrk="0" hangingPunct="1">
              <a:lnSpc>
                <a:spcPct val="90000"/>
              </a:lnSpc>
              <a:spcBef>
                <a:spcPct val="0"/>
              </a:spcBef>
              <a:spcAft>
                <a:spcPts val="0"/>
              </a:spcAft>
              <a:buClrTx/>
              <a:buSzTx/>
              <a:buFont typeface="+mj-lt"/>
              <a:buAutoNum type="arabicPeriod"/>
              <a:tabLst/>
              <a:defRPr/>
            </a:pPr>
            <a:r>
              <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rPr>
              <a:t>An introduction section that responds to a given scenario</a:t>
            </a:r>
          </a:p>
          <a:p>
            <a:pPr marL="457200" marR="0" lvl="0" indent="-457200" algn="ctr" defTabSz="914400" rtl="0" eaLnBrk="1" fontAlgn="auto" latinLnBrk="0" hangingPunct="1">
              <a:lnSpc>
                <a:spcPct val="90000"/>
              </a:lnSpc>
              <a:spcBef>
                <a:spcPct val="0"/>
              </a:spcBef>
              <a:spcAft>
                <a:spcPts val="0"/>
              </a:spcAft>
              <a:buClrTx/>
              <a:buSzTx/>
              <a:buFont typeface="+mj-lt"/>
              <a:buAutoNum type="arabicPeriod"/>
              <a:tabLst/>
              <a:defRPr/>
            </a:pPr>
            <a:r>
              <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rPr>
              <a:t>Estimates of costs and budgets</a:t>
            </a:r>
          </a:p>
          <a:p>
            <a:pPr marL="457200" marR="0" lvl="0" indent="-457200" algn="ctr" defTabSz="914400" rtl="0" eaLnBrk="1" fontAlgn="auto" latinLnBrk="0" hangingPunct="1">
              <a:lnSpc>
                <a:spcPct val="90000"/>
              </a:lnSpc>
              <a:spcBef>
                <a:spcPct val="0"/>
              </a:spcBef>
              <a:spcAft>
                <a:spcPts val="0"/>
              </a:spcAft>
              <a:buClrTx/>
              <a:buSzTx/>
              <a:buFont typeface="+mj-lt"/>
              <a:buAutoNum type="arabicPeriod"/>
              <a:tabLst/>
              <a:defRPr/>
            </a:pPr>
            <a:r>
              <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rPr>
              <a:t>Details of research</a:t>
            </a:r>
          </a:p>
          <a:p>
            <a:pPr marL="457200" marR="0" lvl="0" indent="-457200" algn="ctr" defTabSz="914400" rtl="0" eaLnBrk="1" fontAlgn="auto" latinLnBrk="0" hangingPunct="1">
              <a:lnSpc>
                <a:spcPct val="90000"/>
              </a:lnSpc>
              <a:spcBef>
                <a:spcPct val="0"/>
              </a:spcBef>
              <a:spcAft>
                <a:spcPts val="0"/>
              </a:spcAft>
              <a:buClrTx/>
              <a:buSzTx/>
              <a:buFont typeface="+mj-lt"/>
              <a:buAutoNum type="arabicPeriod"/>
              <a:tabLst/>
              <a:defRPr/>
            </a:pPr>
            <a:r>
              <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rPr>
              <a:t>Indications that timelines are clear and the project will be on schedule</a:t>
            </a:r>
          </a:p>
          <a:p>
            <a:pPr marL="457200" marR="0" lvl="0" indent="-457200" algn="ctr" defTabSz="914400" rtl="0" eaLnBrk="1" fontAlgn="auto" latinLnBrk="0" hangingPunct="1">
              <a:lnSpc>
                <a:spcPct val="90000"/>
              </a:lnSpc>
              <a:spcBef>
                <a:spcPct val="0"/>
              </a:spcBef>
              <a:spcAft>
                <a:spcPts val="0"/>
              </a:spcAft>
              <a:buClrTx/>
              <a:buSzTx/>
              <a:buFont typeface="+mj-lt"/>
              <a:buAutoNum type="arabicPeriod"/>
              <a:tabLst/>
              <a:defRPr/>
            </a:pPr>
            <a:r>
              <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rPr>
              <a:t>Assurances on H&amp;S and legal constraints</a:t>
            </a:r>
          </a:p>
          <a:p>
            <a:pPr marL="457200" marR="0" lvl="0" indent="-457200" algn="ctr" defTabSz="914400" rtl="0" eaLnBrk="1" fontAlgn="auto" latinLnBrk="0" hangingPunct="1">
              <a:lnSpc>
                <a:spcPct val="90000"/>
              </a:lnSpc>
              <a:spcBef>
                <a:spcPct val="0"/>
              </a:spcBef>
              <a:spcAft>
                <a:spcPts val="0"/>
              </a:spcAft>
              <a:buClrTx/>
              <a:buSzTx/>
              <a:buFont typeface="+mj-lt"/>
              <a:buAutoNum type="arabicPeriod"/>
              <a:tabLst/>
              <a:defRPr/>
            </a:pPr>
            <a:r>
              <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rPr>
              <a:t>Planning documentation.</a:t>
            </a:r>
          </a:p>
          <a:p>
            <a:pPr marL="342900" marR="0" lvl="0" indent="-342900" algn="ctr" defTabSz="914400" rtl="0" eaLnBrk="1" fontAlgn="auto" latinLnBrk="0" hangingPunct="1">
              <a:lnSpc>
                <a:spcPct val="90000"/>
              </a:lnSpc>
              <a:spcBef>
                <a:spcPct val="0"/>
              </a:spcBef>
              <a:spcAft>
                <a:spcPts val="0"/>
              </a:spcAft>
              <a:buClrTx/>
              <a:buSzTx/>
              <a:buFont typeface="Arial" charset="0"/>
              <a:buChar char="•"/>
              <a:tabLst/>
              <a:defRPr/>
            </a:pPr>
            <a:endPar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endParaRPr>
          </a:p>
          <a:p>
            <a:pPr marR="0" lvl="0" algn="ctr" defTabSz="914400" rtl="0" eaLnBrk="1" fontAlgn="auto" latinLnBrk="0" hangingPunct="1">
              <a:lnSpc>
                <a:spcPct val="90000"/>
              </a:lnSpc>
              <a:spcBef>
                <a:spcPct val="0"/>
              </a:spcBef>
              <a:spcAft>
                <a:spcPts val="0"/>
              </a:spcAft>
              <a:buClrTx/>
              <a:buSzTx/>
              <a:tabLst/>
              <a:defRPr/>
            </a:pPr>
            <a:r>
              <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rPr>
              <a:t>The word count for the proposal and supporting documentation will be between </a:t>
            </a:r>
            <a:r>
              <a:rPr kumimoji="0" lang="en-GB" sz="2400" b="1" i="0" u="sng"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charset="0"/>
                <a:ea typeface="Calibri" charset="0"/>
                <a:cs typeface="Calibri" charset="0"/>
              </a:rPr>
              <a:t>1500 and 2000 words</a:t>
            </a:r>
            <a:r>
              <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rPr>
              <a:t>.</a:t>
            </a:r>
          </a:p>
        </p:txBody>
      </p:sp>
    </p:spTree>
    <p:extLst>
      <p:ext uri="{BB962C8B-B14F-4D97-AF65-F5344CB8AC3E}">
        <p14:creationId xmlns:p14="http://schemas.microsoft.com/office/powerpoint/2010/main" val="316326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455C9D7-B2F0-437B-8D95-20F27D10229E}"/>
              </a:ext>
            </a:extLst>
          </p:cNvPr>
          <p:cNvSpPr txBox="1">
            <a:spLocks/>
          </p:cNvSpPr>
          <p:nvPr/>
        </p:nvSpPr>
        <p:spPr bwMode="blackWhite">
          <a:xfrm>
            <a:off x="4576506" y="384049"/>
            <a:ext cx="3038987" cy="606486"/>
          </a:xfrm>
          <a:prstGeom prst="rect">
            <a:avLst/>
          </a:prstGeom>
          <a:solidFill>
            <a:srgbClr val="FFFFFF"/>
          </a:solidFill>
          <a:ln w="38100" cap="sq">
            <a:solidFill>
              <a:srgbClr val="404040"/>
            </a:solidFill>
            <a:miter lim="800000"/>
          </a:ln>
        </p:spPr>
        <p:txBody>
          <a:bodyPr vert="horz" lIns="274320" tIns="182880" rIns="274320" bIns="182880" rtlCol="0" anchor="ctr" anchorCtr="1">
            <a:normAutofit fontScale="85000" lnSpcReduction="20000"/>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2400" b="1" dirty="0">
                <a:solidFill>
                  <a:srgbClr val="0070C0"/>
                </a:solidFill>
                <a:latin typeface="Corbel" panose="020B0503020204020204"/>
              </a:rPr>
              <a:t>terminology</a:t>
            </a:r>
            <a:endParaRPr lang="en-US" sz="2400" b="1" dirty="0">
              <a:solidFill>
                <a:srgbClr val="C00000"/>
              </a:solidFill>
              <a:latin typeface="Corbel" panose="020B0503020204020204"/>
            </a:endParaRPr>
          </a:p>
        </p:txBody>
      </p:sp>
      <p:sp>
        <p:nvSpPr>
          <p:cNvPr id="5" name="Title 1">
            <a:extLst>
              <a:ext uri="{FF2B5EF4-FFF2-40B4-BE49-F238E27FC236}">
                <a16:creationId xmlns:a16="http://schemas.microsoft.com/office/drawing/2014/main" id="{16489156-D15A-457A-AF35-7D0529CD14E7}"/>
              </a:ext>
            </a:extLst>
          </p:cNvPr>
          <p:cNvSpPr txBox="1">
            <a:spLocks/>
          </p:cNvSpPr>
          <p:nvPr/>
        </p:nvSpPr>
        <p:spPr>
          <a:xfrm>
            <a:off x="458398" y="1371762"/>
            <a:ext cx="11275204" cy="5102189"/>
          </a:xfrm>
          <a:prstGeom prst="rect">
            <a:avLst/>
          </a:prstGeom>
          <a:solidFill>
            <a:sysClr val="window" lastClr="FFFFFF"/>
          </a:solidFill>
          <a:ln w="12700" cap="flat" cmpd="sng" algn="ctr">
            <a:solidFill>
              <a:sysClr val="windowText" lastClr="000000"/>
            </a:solidFill>
            <a:prstDash val="solid"/>
            <a:miter lim="800000"/>
          </a:ln>
          <a:effectLst/>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ctr" defTabSz="914400" rtl="0" eaLnBrk="1" fontAlgn="auto" latinLnBrk="0" hangingPunct="1">
              <a:lnSpc>
                <a:spcPct val="90000"/>
              </a:lnSpc>
              <a:spcBef>
                <a:spcPct val="0"/>
              </a:spcBef>
              <a:spcAft>
                <a:spcPts val="0"/>
              </a:spcAft>
              <a:buClrTx/>
              <a:buSzTx/>
              <a:tabLst/>
              <a:defRPr/>
            </a:pPr>
            <a:r>
              <a:rPr kumimoji="0" lang="en-GB" sz="24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charset="0"/>
                <a:ea typeface="Calibri" charset="0"/>
                <a:cs typeface="Calibri" charset="0"/>
              </a:rPr>
              <a:t>Scale: </a:t>
            </a:r>
            <a:r>
              <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rPr>
              <a:t>The size of a project. </a:t>
            </a:r>
          </a:p>
          <a:p>
            <a:pPr marR="0" lvl="0" algn="ctr" defTabSz="914400" rtl="0" eaLnBrk="1" fontAlgn="auto" latinLnBrk="0" hangingPunct="1">
              <a:lnSpc>
                <a:spcPct val="90000"/>
              </a:lnSpc>
              <a:spcBef>
                <a:spcPct val="0"/>
              </a:spcBef>
              <a:spcAft>
                <a:spcPts val="0"/>
              </a:spcAft>
              <a:buClrTx/>
              <a:buSzTx/>
              <a:tabLst/>
              <a:defRPr/>
            </a:pPr>
            <a:r>
              <a:rPr lang="en-GB" sz="2400" b="1" dirty="0">
                <a:ln w="0"/>
                <a:solidFill>
                  <a:srgbClr val="C00000"/>
                </a:solidFill>
                <a:effectLst>
                  <a:outerShdw blurRad="38100" dist="19050" dir="2700000" algn="tl" rotWithShape="0">
                    <a:prstClr val="black">
                      <a:alpha val="40000"/>
                    </a:prstClr>
                  </a:outerShdw>
                </a:effectLst>
                <a:latin typeface="Calibri" charset="0"/>
                <a:ea typeface="Calibri" charset="0"/>
                <a:cs typeface="Calibri" charset="0"/>
              </a:rPr>
              <a:t>Scope: </a:t>
            </a:r>
            <a:r>
              <a:rPr lang="en-GB" sz="2400" dirty="0">
                <a:ln w="0"/>
                <a:solidFill>
                  <a:prstClr val="black"/>
                </a:solidFill>
                <a:effectLst>
                  <a:outerShdw blurRad="38100" dist="19050" dir="2700000" algn="tl" rotWithShape="0">
                    <a:prstClr val="black">
                      <a:alpha val="40000"/>
                    </a:prstClr>
                  </a:outerShdw>
                </a:effectLst>
                <a:latin typeface="Calibri" charset="0"/>
                <a:ea typeface="Calibri" charset="0"/>
                <a:cs typeface="Calibri" charset="0"/>
              </a:rPr>
              <a:t>The scope is a detailed outline of all aspects of a project, including all related activities, resources, timelines, and deliverables, as well as the project’s boundaries. It also outlines key stakeholders, processes, assumptions, and constraints, as well as what the project is about, target audience, what is included, and what isn’t. </a:t>
            </a:r>
          </a:p>
          <a:p>
            <a:pPr marR="0" lvl="0" algn="ctr" defTabSz="914400" rtl="0" eaLnBrk="1" fontAlgn="auto" latinLnBrk="0" hangingPunct="1">
              <a:lnSpc>
                <a:spcPct val="90000"/>
              </a:lnSpc>
              <a:spcBef>
                <a:spcPct val="0"/>
              </a:spcBef>
              <a:spcAft>
                <a:spcPts val="0"/>
              </a:spcAft>
              <a:buClrTx/>
              <a:buSzTx/>
              <a:tabLst/>
              <a:defRPr/>
            </a:pPr>
            <a:r>
              <a:rPr kumimoji="0" lang="en-GB" sz="24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charset="0"/>
                <a:ea typeface="Calibri" charset="0"/>
                <a:cs typeface="Calibri" charset="0"/>
              </a:rPr>
              <a:t>Funding: </a:t>
            </a:r>
            <a:r>
              <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rPr>
              <a:t>It is money provided, especially by an organisation or government, for a particular purpose.</a:t>
            </a:r>
          </a:p>
          <a:p>
            <a:pPr marR="0" lvl="0" algn="ctr" defTabSz="914400" rtl="0" eaLnBrk="1" fontAlgn="auto" latinLnBrk="0" hangingPunct="1">
              <a:lnSpc>
                <a:spcPct val="90000"/>
              </a:lnSpc>
              <a:spcBef>
                <a:spcPct val="0"/>
              </a:spcBef>
              <a:spcAft>
                <a:spcPts val="0"/>
              </a:spcAft>
              <a:buClrTx/>
              <a:buSzTx/>
              <a:tabLst/>
              <a:defRPr/>
            </a:pPr>
            <a:r>
              <a:rPr lang="en-GB" sz="2400" b="1" dirty="0">
                <a:ln w="0"/>
                <a:solidFill>
                  <a:srgbClr val="C00000"/>
                </a:solidFill>
                <a:effectLst>
                  <a:outerShdw blurRad="38100" dist="19050" dir="2700000" algn="tl" rotWithShape="0">
                    <a:prstClr val="black">
                      <a:alpha val="40000"/>
                    </a:prstClr>
                  </a:outerShdw>
                </a:effectLst>
                <a:latin typeface="Calibri" charset="0"/>
                <a:ea typeface="Calibri" charset="0"/>
                <a:cs typeface="Calibri" charset="0"/>
              </a:rPr>
              <a:t>Aim: </a:t>
            </a:r>
            <a:r>
              <a:rPr lang="en-GB" sz="2400" dirty="0">
                <a:ln w="0"/>
                <a:solidFill>
                  <a:prstClr val="black"/>
                </a:solidFill>
                <a:effectLst>
                  <a:outerShdw blurRad="38100" dist="19050" dir="2700000" algn="tl" rotWithShape="0">
                    <a:prstClr val="black">
                      <a:alpha val="40000"/>
                    </a:prstClr>
                  </a:outerShdw>
                </a:effectLst>
                <a:latin typeface="Calibri" charset="0"/>
                <a:ea typeface="Calibri" charset="0"/>
                <a:cs typeface="Calibri" charset="0"/>
              </a:rPr>
              <a:t>The intention for a particular effect or purpose.</a:t>
            </a:r>
          </a:p>
          <a:p>
            <a:pPr marR="0" lvl="0" algn="ctr" defTabSz="914400" rtl="0" eaLnBrk="1" fontAlgn="auto" latinLnBrk="0" hangingPunct="1">
              <a:lnSpc>
                <a:spcPct val="90000"/>
              </a:lnSpc>
              <a:spcBef>
                <a:spcPct val="0"/>
              </a:spcBef>
              <a:spcAft>
                <a:spcPts val="0"/>
              </a:spcAft>
              <a:buClrTx/>
              <a:buSzTx/>
              <a:tabLst/>
              <a:defRPr/>
            </a:pPr>
            <a:r>
              <a:rPr kumimoji="0" lang="en-GB" sz="24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charset="0"/>
                <a:ea typeface="Calibri" charset="0"/>
                <a:cs typeface="Calibri" charset="0"/>
              </a:rPr>
              <a:t>Objective: </a:t>
            </a:r>
            <a:r>
              <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rPr>
              <a:t>The objective describes the status, which should be achieved at the end of the project.</a:t>
            </a:r>
          </a:p>
          <a:p>
            <a:pPr marR="0" lvl="0" algn="ctr" defTabSz="914400" rtl="0" eaLnBrk="1" fontAlgn="auto" latinLnBrk="0" hangingPunct="1">
              <a:lnSpc>
                <a:spcPct val="90000"/>
              </a:lnSpc>
              <a:spcBef>
                <a:spcPct val="0"/>
              </a:spcBef>
              <a:spcAft>
                <a:spcPts val="0"/>
              </a:spcAft>
              <a:buClrTx/>
              <a:buSzTx/>
              <a:tabLst/>
              <a:defRPr/>
            </a:pPr>
            <a:r>
              <a:rPr lang="en-GB" sz="2400" b="1" dirty="0">
                <a:ln w="0"/>
                <a:solidFill>
                  <a:srgbClr val="C00000"/>
                </a:solidFill>
                <a:effectLst>
                  <a:outerShdw blurRad="38100" dist="19050" dir="2700000" algn="tl" rotWithShape="0">
                    <a:prstClr val="black">
                      <a:alpha val="40000"/>
                    </a:prstClr>
                  </a:outerShdw>
                </a:effectLst>
                <a:latin typeface="Calibri" charset="0"/>
                <a:ea typeface="Calibri" charset="0"/>
                <a:cs typeface="Calibri" charset="0"/>
              </a:rPr>
              <a:t>Charitable status: </a:t>
            </a:r>
            <a:r>
              <a:rPr lang="en-GB" sz="2400" dirty="0">
                <a:ln w="0"/>
                <a:solidFill>
                  <a:prstClr val="black"/>
                </a:solidFill>
                <a:effectLst>
                  <a:outerShdw blurRad="38100" dist="19050" dir="2700000" algn="tl" rotWithShape="0">
                    <a:prstClr val="black">
                      <a:alpha val="40000"/>
                    </a:prstClr>
                  </a:outerShdw>
                </a:effectLst>
                <a:latin typeface="Calibri" charset="0"/>
                <a:ea typeface="Calibri" charset="0"/>
                <a:cs typeface="Calibri" charset="0"/>
              </a:rPr>
              <a:t>The key concept that to be recognised as a charity, an institution must be established exclusively for purposes that are recognised as charitable in law. This type of status can make links to different types of funding.</a:t>
            </a:r>
          </a:p>
          <a:p>
            <a:pPr marR="0" lvl="0" algn="ctr" defTabSz="914400" rtl="0" eaLnBrk="1" fontAlgn="auto" latinLnBrk="0" hangingPunct="1">
              <a:lnSpc>
                <a:spcPct val="90000"/>
              </a:lnSpc>
              <a:spcBef>
                <a:spcPct val="0"/>
              </a:spcBef>
              <a:spcAft>
                <a:spcPts val="0"/>
              </a:spcAft>
              <a:buClrTx/>
              <a:buSzTx/>
              <a:tabLst/>
              <a:defRPr/>
            </a:pPr>
            <a:r>
              <a:rPr kumimoji="0" lang="en-GB" sz="24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charset="0"/>
                <a:ea typeface="Calibri" charset="0"/>
                <a:cs typeface="Calibri" charset="0"/>
              </a:rPr>
              <a:t>Client</a:t>
            </a:r>
            <a:r>
              <a:rPr lang="en-GB" sz="2400" b="1" dirty="0">
                <a:ln w="0"/>
                <a:solidFill>
                  <a:srgbClr val="C00000"/>
                </a:solidFill>
                <a:effectLst>
                  <a:outerShdw blurRad="38100" dist="19050" dir="2700000" algn="tl" rotWithShape="0">
                    <a:prstClr val="black">
                      <a:alpha val="40000"/>
                    </a:prstClr>
                  </a:outerShdw>
                </a:effectLst>
                <a:latin typeface="Calibri" charset="0"/>
                <a:ea typeface="Calibri" charset="0"/>
                <a:cs typeface="Calibri" charset="0"/>
              </a:rPr>
              <a:t> groups: </a:t>
            </a:r>
            <a:r>
              <a:rPr lang="en-GB" sz="2400" dirty="0">
                <a:ln w="0"/>
                <a:solidFill>
                  <a:prstClr val="black"/>
                </a:solidFill>
                <a:effectLst>
                  <a:outerShdw blurRad="38100" dist="19050" dir="2700000" algn="tl" rotWithShape="0">
                    <a:prstClr val="black">
                      <a:alpha val="40000"/>
                    </a:prstClr>
                  </a:outerShdw>
                </a:effectLst>
                <a:latin typeface="Calibri" charset="0"/>
                <a:ea typeface="Calibri" charset="0"/>
                <a:cs typeface="Calibri" charset="0"/>
              </a:rPr>
              <a:t>The client who is wanting the project to take place. For example, the client group “Bilston Community Hub” are wanting a day of performances celebrating their town’s history and needs to be aimed at locals. </a:t>
            </a:r>
            <a:endParaRPr kumimoji="0" lang="en-GB"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endParaRPr>
          </a:p>
        </p:txBody>
      </p:sp>
      <p:sp>
        <p:nvSpPr>
          <p:cNvPr id="2" name="Title 1">
            <a:extLst>
              <a:ext uri="{FF2B5EF4-FFF2-40B4-BE49-F238E27FC236}">
                <a16:creationId xmlns:a16="http://schemas.microsoft.com/office/drawing/2014/main" id="{C4423D28-E802-E02A-9302-DAC62B1AD5CE}"/>
              </a:ext>
            </a:extLst>
          </p:cNvPr>
          <p:cNvSpPr txBox="1">
            <a:spLocks/>
          </p:cNvSpPr>
          <p:nvPr/>
        </p:nvSpPr>
        <p:spPr>
          <a:xfrm>
            <a:off x="684900" y="238669"/>
            <a:ext cx="3038987" cy="1070014"/>
          </a:xfrm>
          <a:prstGeom prst="rect">
            <a:avLst/>
          </a:prstGeom>
          <a:solidFill>
            <a:srgbClr val="FFFFCC"/>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u="sng" dirty="0">
                <a:ln w="0"/>
                <a:solidFill>
                  <a:srgbClr val="C00000"/>
                </a:solidFill>
                <a:effectLst>
                  <a:outerShdw blurRad="38100" dist="19050" dir="2700000" algn="tl" rotWithShape="0">
                    <a:schemeClr val="dk1">
                      <a:alpha val="40000"/>
                    </a:schemeClr>
                  </a:outerShdw>
                </a:effectLst>
                <a:latin typeface="Calibri" charset="0"/>
                <a:ea typeface="Calibri" charset="0"/>
                <a:cs typeface="Calibri" charset="0"/>
              </a:rPr>
              <a:t>Task 1:</a:t>
            </a:r>
            <a:r>
              <a:rPr lang="en-GB" sz="1800" b="1" dirty="0">
                <a:ln w="0"/>
                <a:solidFill>
                  <a:srgbClr val="C00000"/>
                </a:solidFill>
                <a:effectLst>
                  <a:outerShdw blurRad="38100" dist="19050" dir="2700000" algn="tl" rotWithShape="0">
                    <a:schemeClr val="dk1">
                      <a:alpha val="40000"/>
                    </a:schemeClr>
                  </a:outerShdw>
                </a:effectLst>
                <a:latin typeface="Calibri" charset="0"/>
                <a:ea typeface="Calibri" charset="0"/>
                <a:cs typeface="Calibri" charset="0"/>
              </a:rPr>
              <a:t> </a:t>
            </a:r>
            <a:r>
              <a:rPr lang="en-GB" sz="1800" dirty="0">
                <a:ln w="0"/>
                <a:solidFill>
                  <a:srgbClr val="C00000"/>
                </a:solidFill>
                <a:effectLst>
                  <a:outerShdw blurRad="38100" dist="19050" dir="2700000" algn="tl" rotWithShape="0">
                    <a:schemeClr val="dk1">
                      <a:alpha val="40000"/>
                    </a:schemeClr>
                  </a:outerShdw>
                </a:effectLst>
                <a:latin typeface="Calibri" charset="0"/>
                <a:ea typeface="Calibri" charset="0"/>
                <a:cs typeface="Calibri" charset="0"/>
              </a:rPr>
              <a:t>Take note of the below terminology and display however you wish e.g. a spider diagram.</a:t>
            </a:r>
          </a:p>
        </p:txBody>
      </p:sp>
    </p:spTree>
    <p:extLst>
      <p:ext uri="{BB962C8B-B14F-4D97-AF65-F5344CB8AC3E}">
        <p14:creationId xmlns:p14="http://schemas.microsoft.com/office/powerpoint/2010/main" val="25793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81306C-D45A-4034-ADC4-E35F52E9BE1F}"/>
              </a:ext>
            </a:extLst>
          </p:cNvPr>
          <p:cNvSpPr txBox="1"/>
          <p:nvPr/>
        </p:nvSpPr>
        <p:spPr>
          <a:xfrm>
            <a:off x="6298692" y="3934181"/>
            <a:ext cx="5541554"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dirty="0"/>
              <a:t>Any group which shares common characteristics, such as parents, residents of a particular area, a business, a support group or a belief system.  People may well be members of any number of different communities simultaneously.</a:t>
            </a:r>
          </a:p>
        </p:txBody>
      </p:sp>
      <p:sp>
        <p:nvSpPr>
          <p:cNvPr id="5" name="TextBox 4">
            <a:extLst>
              <a:ext uri="{FF2B5EF4-FFF2-40B4-BE49-F238E27FC236}">
                <a16:creationId xmlns:a16="http://schemas.microsoft.com/office/drawing/2014/main" id="{39F1A0E9-430B-4B88-8973-B9C6CC55A9FD}"/>
              </a:ext>
            </a:extLst>
          </p:cNvPr>
          <p:cNvSpPr txBox="1"/>
          <p:nvPr/>
        </p:nvSpPr>
        <p:spPr>
          <a:xfrm>
            <a:off x="6298692" y="1234966"/>
            <a:ext cx="5541554"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dirty="0"/>
              <a:t>Any arts from involving people from a specific community or community of interest, often led by outsiders and designed to engage the participants in new thinking, different experiences or challenging their attitudes.</a:t>
            </a:r>
          </a:p>
        </p:txBody>
      </p:sp>
      <p:sp>
        <p:nvSpPr>
          <p:cNvPr id="6" name="TextBox 5">
            <a:extLst>
              <a:ext uri="{FF2B5EF4-FFF2-40B4-BE49-F238E27FC236}">
                <a16:creationId xmlns:a16="http://schemas.microsoft.com/office/drawing/2014/main" id="{8E6E992B-9D41-4E3C-B2BB-F00958B84CD5}"/>
              </a:ext>
            </a:extLst>
          </p:cNvPr>
          <p:cNvSpPr txBox="1"/>
          <p:nvPr/>
        </p:nvSpPr>
        <p:spPr>
          <a:xfrm>
            <a:off x="6298692" y="5459545"/>
            <a:ext cx="5541554"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dirty="0"/>
              <a:t>Activities in any art form, often run by professionals including teachers, to experiment, introduce new concepts, explore texts and ideas and prepare for other work in the art form.</a:t>
            </a:r>
          </a:p>
        </p:txBody>
      </p:sp>
      <p:sp>
        <p:nvSpPr>
          <p:cNvPr id="7" name="TextBox 6">
            <a:extLst>
              <a:ext uri="{FF2B5EF4-FFF2-40B4-BE49-F238E27FC236}">
                <a16:creationId xmlns:a16="http://schemas.microsoft.com/office/drawing/2014/main" id="{CF97CD97-58CC-4B2E-8AB9-51415D061116}"/>
              </a:ext>
            </a:extLst>
          </p:cNvPr>
          <p:cNvSpPr txBox="1"/>
          <p:nvPr/>
        </p:nvSpPr>
        <p:spPr>
          <a:xfrm>
            <a:off x="6298692" y="2753139"/>
            <a:ext cx="5541554"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dirty="0"/>
              <a:t>An activity that provides services to people who may be isolated, disadvantaged, disengaged or removed from mainstream society.</a:t>
            </a:r>
          </a:p>
        </p:txBody>
      </p:sp>
      <p:sp>
        <p:nvSpPr>
          <p:cNvPr id="8" name="Arrow: Right 7">
            <a:extLst>
              <a:ext uri="{FF2B5EF4-FFF2-40B4-BE49-F238E27FC236}">
                <a16:creationId xmlns:a16="http://schemas.microsoft.com/office/drawing/2014/main" id="{A93B7E64-DA69-46C2-BE6B-9A304C05EAAE}"/>
              </a:ext>
            </a:extLst>
          </p:cNvPr>
          <p:cNvSpPr/>
          <p:nvPr/>
        </p:nvSpPr>
        <p:spPr>
          <a:xfrm rot="2033425">
            <a:off x="2617934" y="3078583"/>
            <a:ext cx="4035842" cy="3201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9AEEA9EC-A644-4A67-BF74-60C2F644D9C1}"/>
              </a:ext>
            </a:extLst>
          </p:cNvPr>
          <p:cNvSpPr txBox="1">
            <a:spLocks/>
          </p:cNvSpPr>
          <p:nvPr/>
        </p:nvSpPr>
        <p:spPr>
          <a:xfrm>
            <a:off x="521277" y="1251087"/>
            <a:ext cx="2488115" cy="89724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dirty="0">
                <a:ln w="0"/>
                <a:solidFill>
                  <a:srgbClr val="C00000"/>
                </a:solidFill>
                <a:effectLst>
                  <a:outerShdw blurRad="38100" dist="19050" dir="2700000" algn="tl" rotWithShape="0">
                    <a:schemeClr val="dk1">
                      <a:alpha val="40000"/>
                    </a:schemeClr>
                  </a:outerShdw>
                </a:effectLst>
                <a:latin typeface="Calibri" charset="0"/>
                <a:ea typeface="Calibri" charset="0"/>
                <a:cs typeface="Calibri" charset="0"/>
              </a:rPr>
              <a:t>Community</a:t>
            </a:r>
          </a:p>
        </p:txBody>
      </p:sp>
      <p:sp>
        <p:nvSpPr>
          <p:cNvPr id="10" name="Arrow: Right 9">
            <a:extLst>
              <a:ext uri="{FF2B5EF4-FFF2-40B4-BE49-F238E27FC236}">
                <a16:creationId xmlns:a16="http://schemas.microsoft.com/office/drawing/2014/main" id="{5D0D8540-353F-47FA-B665-E8F39131251F}"/>
              </a:ext>
            </a:extLst>
          </p:cNvPr>
          <p:cNvSpPr/>
          <p:nvPr/>
        </p:nvSpPr>
        <p:spPr>
          <a:xfrm rot="20579196">
            <a:off x="2853734" y="2315761"/>
            <a:ext cx="3564241" cy="3201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A30B3A5B-08D0-4312-A478-29DB023CB4FE}"/>
              </a:ext>
            </a:extLst>
          </p:cNvPr>
          <p:cNvSpPr txBox="1">
            <a:spLocks/>
          </p:cNvSpPr>
          <p:nvPr/>
        </p:nvSpPr>
        <p:spPr>
          <a:xfrm>
            <a:off x="521277" y="2610086"/>
            <a:ext cx="2488115" cy="89724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dirty="0">
                <a:ln w="0"/>
                <a:solidFill>
                  <a:srgbClr val="C00000"/>
                </a:solidFill>
                <a:effectLst>
                  <a:outerShdw blurRad="38100" dist="19050" dir="2700000" algn="tl" rotWithShape="0">
                    <a:schemeClr val="dk1">
                      <a:alpha val="40000"/>
                    </a:schemeClr>
                  </a:outerShdw>
                </a:effectLst>
                <a:latin typeface="Calibri" charset="0"/>
                <a:ea typeface="Calibri" charset="0"/>
                <a:cs typeface="Calibri" charset="0"/>
              </a:rPr>
              <a:t>Community Arts</a:t>
            </a:r>
          </a:p>
        </p:txBody>
      </p:sp>
      <p:sp>
        <p:nvSpPr>
          <p:cNvPr id="12" name="Arrow: Right 11">
            <a:extLst>
              <a:ext uri="{FF2B5EF4-FFF2-40B4-BE49-F238E27FC236}">
                <a16:creationId xmlns:a16="http://schemas.microsoft.com/office/drawing/2014/main" id="{EC0F0880-A471-4A09-B2EB-CAE1E552A0EB}"/>
              </a:ext>
            </a:extLst>
          </p:cNvPr>
          <p:cNvSpPr/>
          <p:nvPr/>
        </p:nvSpPr>
        <p:spPr>
          <a:xfrm rot="1513417">
            <a:off x="2777435" y="4873769"/>
            <a:ext cx="3684797" cy="3201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
            <a:extLst>
              <a:ext uri="{FF2B5EF4-FFF2-40B4-BE49-F238E27FC236}">
                <a16:creationId xmlns:a16="http://schemas.microsoft.com/office/drawing/2014/main" id="{729B34A5-15DB-4892-9B46-FD5412CD6209}"/>
              </a:ext>
            </a:extLst>
          </p:cNvPr>
          <p:cNvSpPr txBox="1">
            <a:spLocks/>
          </p:cNvSpPr>
          <p:nvPr/>
        </p:nvSpPr>
        <p:spPr>
          <a:xfrm>
            <a:off x="521277" y="3926134"/>
            <a:ext cx="2488115" cy="89724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dirty="0">
                <a:ln w="0"/>
                <a:solidFill>
                  <a:srgbClr val="C00000"/>
                </a:solidFill>
                <a:effectLst>
                  <a:outerShdw blurRad="38100" dist="19050" dir="2700000" algn="tl" rotWithShape="0">
                    <a:schemeClr val="dk1">
                      <a:alpha val="40000"/>
                    </a:schemeClr>
                  </a:outerShdw>
                </a:effectLst>
                <a:latin typeface="Calibri" charset="0"/>
                <a:ea typeface="Calibri" charset="0"/>
                <a:cs typeface="Calibri" charset="0"/>
              </a:rPr>
              <a:t>Workshops</a:t>
            </a:r>
          </a:p>
        </p:txBody>
      </p:sp>
      <p:sp>
        <p:nvSpPr>
          <p:cNvPr id="14" name="Arrow: Right 13">
            <a:extLst>
              <a:ext uri="{FF2B5EF4-FFF2-40B4-BE49-F238E27FC236}">
                <a16:creationId xmlns:a16="http://schemas.microsoft.com/office/drawing/2014/main" id="{71FD22F1-1AD8-42AD-B870-4B5DBAC087CC}"/>
              </a:ext>
            </a:extLst>
          </p:cNvPr>
          <p:cNvSpPr/>
          <p:nvPr/>
        </p:nvSpPr>
        <p:spPr>
          <a:xfrm rot="19725330">
            <a:off x="2544272" y="4287242"/>
            <a:ext cx="4445854" cy="3201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1">
            <a:extLst>
              <a:ext uri="{FF2B5EF4-FFF2-40B4-BE49-F238E27FC236}">
                <a16:creationId xmlns:a16="http://schemas.microsoft.com/office/drawing/2014/main" id="{4250539A-C0C5-497C-85F9-9DBD8B6E6883}"/>
              </a:ext>
            </a:extLst>
          </p:cNvPr>
          <p:cNvSpPr txBox="1">
            <a:spLocks/>
          </p:cNvSpPr>
          <p:nvPr/>
        </p:nvSpPr>
        <p:spPr>
          <a:xfrm>
            <a:off x="521277" y="5272533"/>
            <a:ext cx="2488115" cy="89724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dirty="0">
                <a:ln w="0"/>
                <a:solidFill>
                  <a:srgbClr val="C00000"/>
                </a:solidFill>
                <a:effectLst>
                  <a:outerShdw blurRad="38100" dist="19050" dir="2700000" algn="tl" rotWithShape="0">
                    <a:schemeClr val="dk1">
                      <a:alpha val="40000"/>
                    </a:schemeClr>
                  </a:outerShdw>
                </a:effectLst>
                <a:latin typeface="Calibri" charset="0"/>
                <a:ea typeface="Calibri" charset="0"/>
                <a:cs typeface="Calibri" charset="0"/>
              </a:rPr>
              <a:t>Outreach</a:t>
            </a:r>
          </a:p>
        </p:txBody>
      </p:sp>
      <p:sp>
        <p:nvSpPr>
          <p:cNvPr id="16" name="Title 1">
            <a:extLst>
              <a:ext uri="{FF2B5EF4-FFF2-40B4-BE49-F238E27FC236}">
                <a16:creationId xmlns:a16="http://schemas.microsoft.com/office/drawing/2014/main" id="{5971E09F-47D0-41F9-AEA7-7EC758EC9C60}"/>
              </a:ext>
            </a:extLst>
          </p:cNvPr>
          <p:cNvSpPr txBox="1">
            <a:spLocks/>
          </p:cNvSpPr>
          <p:nvPr/>
        </p:nvSpPr>
        <p:spPr bwMode="blackWhite">
          <a:xfrm>
            <a:off x="3009392" y="157217"/>
            <a:ext cx="4709291" cy="736993"/>
          </a:xfrm>
          <a:prstGeom prst="rect">
            <a:avLst/>
          </a:prstGeom>
          <a:solidFill>
            <a:srgbClr val="FFFFFF"/>
          </a:solidFill>
          <a:ln w="38100" cap="sq">
            <a:solidFill>
              <a:srgbClr val="404040"/>
            </a:solidFill>
            <a:miter lim="800000"/>
          </a:ln>
        </p:spPr>
        <p:txBody>
          <a:bodyPr vert="horz" lIns="274320" tIns="182880" rIns="274320" bIns="182880" rtlCol="0" anchor="ctr" anchorCtr="1">
            <a:normAutofit fontScale="92500"/>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2400" b="1" dirty="0">
                <a:solidFill>
                  <a:srgbClr val="0070C0"/>
                </a:solidFill>
                <a:latin typeface="Corbel" panose="020B0503020204020204"/>
              </a:rPr>
              <a:t>Key terms within briefs</a:t>
            </a:r>
            <a:endParaRPr lang="en-US" sz="2400" b="1" dirty="0">
              <a:solidFill>
                <a:srgbClr val="C00000"/>
              </a:solidFill>
              <a:latin typeface="Corbel" panose="020B0503020204020204"/>
            </a:endParaRPr>
          </a:p>
        </p:txBody>
      </p:sp>
      <p:sp>
        <p:nvSpPr>
          <p:cNvPr id="2" name="Title 1">
            <a:extLst>
              <a:ext uri="{FF2B5EF4-FFF2-40B4-BE49-F238E27FC236}">
                <a16:creationId xmlns:a16="http://schemas.microsoft.com/office/drawing/2014/main" id="{E4D2A087-9E85-CE63-9BFA-1D8A2461181F}"/>
              </a:ext>
            </a:extLst>
          </p:cNvPr>
          <p:cNvSpPr txBox="1">
            <a:spLocks/>
          </p:cNvSpPr>
          <p:nvPr/>
        </p:nvSpPr>
        <p:spPr>
          <a:xfrm>
            <a:off x="521277" y="142326"/>
            <a:ext cx="2205383" cy="882151"/>
          </a:xfrm>
          <a:prstGeom prst="rect">
            <a:avLst/>
          </a:prstGeom>
          <a:solidFill>
            <a:srgbClr val="FFFFCC"/>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u="sng" dirty="0">
                <a:ln w="0"/>
                <a:solidFill>
                  <a:srgbClr val="C00000"/>
                </a:solidFill>
                <a:effectLst>
                  <a:outerShdw blurRad="38100" dist="19050" dir="2700000" algn="tl" rotWithShape="0">
                    <a:schemeClr val="dk1">
                      <a:alpha val="40000"/>
                    </a:schemeClr>
                  </a:outerShdw>
                </a:effectLst>
                <a:latin typeface="Calibri" charset="0"/>
                <a:ea typeface="Calibri" charset="0"/>
                <a:cs typeface="Calibri" charset="0"/>
              </a:rPr>
              <a:t>Task 2:</a:t>
            </a:r>
            <a:r>
              <a:rPr lang="en-GB" sz="1800" b="1" dirty="0">
                <a:ln w="0"/>
                <a:solidFill>
                  <a:srgbClr val="C00000"/>
                </a:solidFill>
                <a:effectLst>
                  <a:outerShdw blurRad="38100" dist="19050" dir="2700000" algn="tl" rotWithShape="0">
                    <a:schemeClr val="dk1">
                      <a:alpha val="40000"/>
                    </a:schemeClr>
                  </a:outerShdw>
                </a:effectLst>
                <a:latin typeface="Calibri" charset="0"/>
                <a:ea typeface="Calibri" charset="0"/>
                <a:cs typeface="Calibri" charset="0"/>
              </a:rPr>
              <a:t> </a:t>
            </a:r>
            <a:r>
              <a:rPr lang="en-GB" sz="1800" dirty="0">
                <a:ln w="0"/>
                <a:solidFill>
                  <a:srgbClr val="C00000"/>
                </a:solidFill>
                <a:effectLst>
                  <a:outerShdw blurRad="38100" dist="19050" dir="2700000" algn="tl" rotWithShape="0">
                    <a:schemeClr val="dk1">
                      <a:alpha val="40000"/>
                    </a:schemeClr>
                  </a:outerShdw>
                </a:effectLst>
                <a:latin typeface="Calibri" charset="0"/>
                <a:ea typeface="Calibri" charset="0"/>
                <a:cs typeface="Calibri" charset="0"/>
              </a:rPr>
              <a:t>Take note of the below terminology and display however you wish e.g. a spider diagram.</a:t>
            </a:r>
          </a:p>
        </p:txBody>
      </p:sp>
    </p:spTree>
    <p:extLst>
      <p:ext uri="{BB962C8B-B14F-4D97-AF65-F5344CB8AC3E}">
        <p14:creationId xmlns:p14="http://schemas.microsoft.com/office/powerpoint/2010/main" val="372794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5443C3-0652-41A4-AD03-E1C6DFB2815F}"/>
              </a:ext>
            </a:extLst>
          </p:cNvPr>
          <p:cNvSpPr txBox="1">
            <a:spLocks/>
          </p:cNvSpPr>
          <p:nvPr/>
        </p:nvSpPr>
        <p:spPr>
          <a:xfrm>
            <a:off x="1207007" y="1535520"/>
            <a:ext cx="9802369" cy="5083811"/>
          </a:xfrm>
          <a:prstGeom prst="rect">
            <a:avLst/>
          </a:prstGeom>
          <a:solidFill>
            <a:sysClr val="window" lastClr="FFFFFF"/>
          </a:solidFill>
          <a:ln w="12700" cap="flat" cmpd="sng" algn="ctr">
            <a:solidFill>
              <a:sysClr val="windowText" lastClr="000000"/>
            </a:solidFill>
            <a:prstDash val="solid"/>
            <a:miter lim="800000"/>
          </a:ln>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rPr>
              <a:t>Below is a list of funding methods and types of performances that they fund: </a:t>
            </a:r>
          </a:p>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GB"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rPr>
            </a:br>
            <a:r>
              <a:rPr kumimoji="0" lang="en-GB" sz="20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charset="0"/>
                <a:ea typeface="Calibri" charset="0"/>
                <a:cs typeface="Calibri" charset="0"/>
              </a:rPr>
              <a:t>Box Office receipts only</a:t>
            </a:r>
            <a:r>
              <a:rPr kumimoji="0" lang="en-GB"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rPr>
              <a:t> (West End productions, Bands, Pantomimes).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charset="0"/>
                <a:ea typeface="Calibri" charset="0"/>
                <a:cs typeface="Calibri" charset="0"/>
              </a:rPr>
              <a:t>Arts Council England </a:t>
            </a:r>
            <a:r>
              <a:rPr kumimoji="0" lang="en-GB"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rPr>
              <a:t>(National Theatre, most touring companies that they will come across).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charset="0"/>
                <a:ea typeface="Calibri" charset="0"/>
                <a:cs typeface="Calibri" charset="0"/>
              </a:rPr>
              <a:t>Heritage Lottery Fund </a:t>
            </a:r>
            <a:r>
              <a:rPr kumimoji="0" lang="en-GB"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rPr>
              <a:t>(Community performances, historical reconstructions).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charset="0"/>
                <a:ea typeface="Calibri" charset="0"/>
                <a:cs typeface="Calibri" charset="0"/>
              </a:rPr>
              <a:t>Local councils </a:t>
            </a:r>
            <a:r>
              <a:rPr kumimoji="0" lang="en-GB"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rPr>
              <a:t>(Arts Centres, carnivals).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charset="0"/>
                <a:ea typeface="Calibri" charset="0"/>
                <a:cs typeface="Calibri" charset="0"/>
              </a:rPr>
              <a:t>Private donations </a:t>
            </a:r>
            <a:r>
              <a:rPr kumimoji="0" lang="en-GB"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rPr>
              <a:t>(something they would want to be associated with, that might increase their profile).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charset="0"/>
                <a:ea typeface="Calibri" charset="0"/>
                <a:cs typeface="Calibri" charset="0"/>
              </a:rPr>
              <a:t>Third sector funders </a:t>
            </a:r>
            <a:r>
              <a:rPr kumimoji="0" lang="en-GB"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rPr>
              <a:t>(shows that promote health, wellbeing, disability awareness). </a:t>
            </a:r>
            <a:br>
              <a:rPr kumimoji="0" lang="en-GB"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rPr>
            </a:br>
            <a:endParaRPr lang="en-GB" sz="2000" dirty="0">
              <a:ln w="0"/>
              <a:solidFill>
                <a:prstClr val="black"/>
              </a:solidFill>
              <a:effectLst>
                <a:outerShdw blurRad="38100" dist="19050" dir="2700000" algn="tl" rotWithShape="0">
                  <a:prstClr val="black">
                    <a:alpha val="40000"/>
                  </a:prstClr>
                </a:outerShdw>
              </a:effectLst>
              <a:latin typeface="Calibri" charset="0"/>
              <a:ea typeface="Calibri" charset="0"/>
              <a:cs typeface="Calibri"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sng"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Calibri" charset="0"/>
                <a:ea typeface="Calibri" charset="0"/>
                <a:cs typeface="Calibri" charset="0"/>
              </a:rPr>
              <a:t>Questions: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charset="0"/>
              <a:ea typeface="Calibri" charset="0"/>
              <a:cs typeface="Calibri" charset="0"/>
            </a:endParaRPr>
          </a:p>
          <a:p>
            <a:pPr marL="457200" marR="0" lvl="0" indent="-457200" algn="ctr" defTabSz="914400" rtl="0" eaLnBrk="1" fontAlgn="auto" latinLnBrk="0" hangingPunct="1">
              <a:lnSpc>
                <a:spcPct val="90000"/>
              </a:lnSpc>
              <a:spcBef>
                <a:spcPct val="0"/>
              </a:spcBef>
              <a:spcAft>
                <a:spcPts val="0"/>
              </a:spcAft>
              <a:buClrTx/>
              <a:buSzTx/>
              <a:buFont typeface="+mj-lt"/>
              <a:buAutoNum type="arabicPeriod"/>
              <a:tabLst/>
              <a:defRPr/>
            </a:pPr>
            <a:r>
              <a:rPr kumimoji="0" lang="en-GB" sz="2000" b="0" i="0"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Calibri" charset="0"/>
                <a:ea typeface="Calibri" charset="0"/>
                <a:cs typeface="Calibri" charset="0"/>
              </a:rPr>
              <a:t>Can you find anymore types of performances for each funding method?</a:t>
            </a:r>
          </a:p>
          <a:p>
            <a:pPr marL="457200" marR="0" lvl="0" indent="-457200" algn="ctr" defTabSz="914400" rtl="0" eaLnBrk="1" fontAlgn="auto" latinLnBrk="0" hangingPunct="1">
              <a:lnSpc>
                <a:spcPct val="90000"/>
              </a:lnSpc>
              <a:spcBef>
                <a:spcPct val="0"/>
              </a:spcBef>
              <a:spcAft>
                <a:spcPts val="0"/>
              </a:spcAft>
              <a:buClrTx/>
              <a:buSzTx/>
              <a:buFont typeface="+mj-lt"/>
              <a:buAutoNum type="arabicPeriod"/>
              <a:tabLst/>
              <a:defRPr/>
            </a:pPr>
            <a:r>
              <a:rPr kumimoji="0" lang="en-GB" sz="2000" b="0" i="0"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Calibri" charset="0"/>
                <a:ea typeface="Calibri" charset="0"/>
                <a:cs typeface="Calibri" charset="0"/>
              </a:rPr>
              <a:t>Explain how each funding method functions (where the money comes from, how they disperse the money and what their aims are).</a:t>
            </a:r>
          </a:p>
          <a:p>
            <a:pPr marL="457200" marR="0" lvl="0" indent="-457200" algn="ctr" defTabSz="914400" rtl="0" eaLnBrk="1" fontAlgn="auto" latinLnBrk="0" hangingPunct="1">
              <a:lnSpc>
                <a:spcPct val="90000"/>
              </a:lnSpc>
              <a:spcBef>
                <a:spcPct val="0"/>
              </a:spcBef>
              <a:spcAft>
                <a:spcPts val="0"/>
              </a:spcAft>
              <a:buClrTx/>
              <a:buSzTx/>
              <a:buFont typeface="+mj-lt"/>
              <a:buAutoNum type="arabicPeriod"/>
              <a:tabLst/>
              <a:defRPr/>
            </a:pPr>
            <a:r>
              <a:rPr kumimoji="0" lang="en-GB" sz="2000" b="0" i="0"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Calibri" charset="0"/>
                <a:ea typeface="Calibri" charset="0"/>
                <a:cs typeface="Calibri" charset="0"/>
              </a:rPr>
              <a:t>What are the requirements for the funding method?</a:t>
            </a:r>
          </a:p>
          <a:p>
            <a:pPr marL="457200" marR="0" lvl="0" indent="-457200" algn="ctr" defTabSz="914400" rtl="0" eaLnBrk="1" fontAlgn="auto" latinLnBrk="0" hangingPunct="1">
              <a:lnSpc>
                <a:spcPct val="90000"/>
              </a:lnSpc>
              <a:spcBef>
                <a:spcPct val="0"/>
              </a:spcBef>
              <a:spcAft>
                <a:spcPts val="0"/>
              </a:spcAft>
              <a:buClrTx/>
              <a:buSzTx/>
              <a:buFont typeface="+mj-lt"/>
              <a:buAutoNum type="arabicPeriod"/>
              <a:tabLst/>
              <a:defRPr/>
            </a:pPr>
            <a:r>
              <a:rPr kumimoji="0" lang="en-GB" sz="2000" b="0" i="0"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Calibri" charset="0"/>
                <a:ea typeface="Calibri" charset="0"/>
                <a:cs typeface="Calibri" charset="0"/>
              </a:rPr>
              <a:t>What is the minimum to maximum budget for each funding method?</a:t>
            </a:r>
          </a:p>
        </p:txBody>
      </p:sp>
      <p:sp>
        <p:nvSpPr>
          <p:cNvPr id="5" name="Title 1">
            <a:extLst>
              <a:ext uri="{FF2B5EF4-FFF2-40B4-BE49-F238E27FC236}">
                <a16:creationId xmlns:a16="http://schemas.microsoft.com/office/drawing/2014/main" id="{BEB75C13-E141-46A7-9362-4A1B913E63D3}"/>
              </a:ext>
            </a:extLst>
          </p:cNvPr>
          <p:cNvSpPr txBox="1">
            <a:spLocks/>
          </p:cNvSpPr>
          <p:nvPr/>
        </p:nvSpPr>
        <p:spPr bwMode="blackWhite">
          <a:xfrm>
            <a:off x="4576506" y="581667"/>
            <a:ext cx="3038987" cy="606486"/>
          </a:xfrm>
          <a:prstGeom prst="rect">
            <a:avLst/>
          </a:prstGeom>
          <a:solidFill>
            <a:srgbClr val="FFFFFF"/>
          </a:solidFill>
          <a:ln w="38100" cap="sq">
            <a:solidFill>
              <a:srgbClr val="404040"/>
            </a:solidFill>
            <a:miter lim="800000"/>
          </a:ln>
        </p:spPr>
        <p:txBody>
          <a:bodyPr vert="horz" lIns="274320" tIns="182880" rIns="274320" bIns="182880" rtlCol="0" anchor="ctr" anchorCtr="1">
            <a:normAutofit fontScale="85000" lnSpcReduction="20000"/>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r>
              <a:rPr lang="en-US" sz="2400" b="1" dirty="0">
                <a:solidFill>
                  <a:srgbClr val="0070C0"/>
                </a:solidFill>
                <a:latin typeface="Corbel" panose="020B0503020204020204"/>
              </a:rPr>
              <a:t>funding</a:t>
            </a:r>
            <a:endParaRPr lang="en-US" sz="2400" b="1" dirty="0">
              <a:solidFill>
                <a:srgbClr val="C00000"/>
              </a:solidFill>
              <a:latin typeface="Corbel" panose="020B0503020204020204"/>
            </a:endParaRPr>
          </a:p>
        </p:txBody>
      </p:sp>
      <p:sp>
        <p:nvSpPr>
          <p:cNvPr id="2" name="Title 1">
            <a:extLst>
              <a:ext uri="{FF2B5EF4-FFF2-40B4-BE49-F238E27FC236}">
                <a16:creationId xmlns:a16="http://schemas.microsoft.com/office/drawing/2014/main" id="{254C5ACA-132C-5F9E-BE04-71652C6EE4C9}"/>
              </a:ext>
            </a:extLst>
          </p:cNvPr>
          <p:cNvSpPr txBox="1">
            <a:spLocks/>
          </p:cNvSpPr>
          <p:nvPr/>
        </p:nvSpPr>
        <p:spPr>
          <a:xfrm>
            <a:off x="684900" y="238669"/>
            <a:ext cx="3038987" cy="1070014"/>
          </a:xfrm>
          <a:prstGeom prst="rect">
            <a:avLst/>
          </a:prstGeom>
          <a:solidFill>
            <a:srgbClr val="FFFFCC"/>
          </a:solidFill>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u="sng" dirty="0">
                <a:ln w="0"/>
                <a:solidFill>
                  <a:srgbClr val="C00000"/>
                </a:solidFill>
                <a:effectLst>
                  <a:outerShdw blurRad="38100" dist="19050" dir="2700000" algn="tl" rotWithShape="0">
                    <a:schemeClr val="dk1">
                      <a:alpha val="40000"/>
                    </a:schemeClr>
                  </a:outerShdw>
                </a:effectLst>
                <a:latin typeface="Calibri" charset="0"/>
                <a:ea typeface="Calibri" charset="0"/>
                <a:cs typeface="Calibri" charset="0"/>
              </a:rPr>
              <a:t>Task 3:</a:t>
            </a:r>
            <a:r>
              <a:rPr lang="en-GB" sz="1800" b="1" dirty="0">
                <a:ln w="0"/>
                <a:solidFill>
                  <a:srgbClr val="C00000"/>
                </a:solidFill>
                <a:effectLst>
                  <a:outerShdw blurRad="38100" dist="19050" dir="2700000" algn="tl" rotWithShape="0">
                    <a:schemeClr val="dk1">
                      <a:alpha val="40000"/>
                    </a:schemeClr>
                  </a:outerShdw>
                </a:effectLst>
                <a:latin typeface="Calibri" charset="0"/>
                <a:ea typeface="Calibri" charset="0"/>
                <a:cs typeface="Calibri" charset="0"/>
              </a:rPr>
              <a:t> </a:t>
            </a:r>
            <a:r>
              <a:rPr lang="en-GB" sz="1800" dirty="0">
                <a:ln w="0"/>
                <a:solidFill>
                  <a:srgbClr val="C00000"/>
                </a:solidFill>
                <a:effectLst>
                  <a:outerShdw blurRad="38100" dist="19050" dir="2700000" algn="tl" rotWithShape="0">
                    <a:prstClr val="black">
                      <a:alpha val="40000"/>
                    </a:prstClr>
                  </a:outerShdw>
                </a:effectLst>
                <a:latin typeface="Calibri" charset="0"/>
                <a:ea typeface="Calibri" charset="0"/>
                <a:cs typeface="Calibri" charset="0"/>
              </a:rPr>
              <a:t>Collate your responses to the below questions in a table.</a:t>
            </a:r>
          </a:p>
        </p:txBody>
      </p:sp>
    </p:spTree>
    <p:extLst>
      <p:ext uri="{BB962C8B-B14F-4D97-AF65-F5344CB8AC3E}">
        <p14:creationId xmlns:p14="http://schemas.microsoft.com/office/powerpoint/2010/main" val="251814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theme/theme1.xml><?xml version="1.0" encoding="utf-8"?>
<a:theme xmlns:a="http://schemas.openxmlformats.org/drawingml/2006/main" name="BlockprintVTI">
  <a:themeElements>
    <a:clrScheme name="AnalogousFromDarkSeedLeftStep">
      <a:dk1>
        <a:srgbClr val="000000"/>
      </a:dk1>
      <a:lt1>
        <a:srgbClr val="FFFFFF"/>
      </a:lt1>
      <a:dk2>
        <a:srgbClr val="181734"/>
      </a:dk2>
      <a:lt2>
        <a:srgbClr val="F0F3F2"/>
      </a:lt2>
      <a:accent1>
        <a:srgbClr val="E7295E"/>
      </a:accent1>
      <a:accent2>
        <a:srgbClr val="D5179B"/>
      </a:accent2>
      <a:accent3>
        <a:srgbClr val="D129E7"/>
      </a:accent3>
      <a:accent4>
        <a:srgbClr val="7017D5"/>
      </a:accent4>
      <a:accent5>
        <a:srgbClr val="3329E7"/>
      </a:accent5>
      <a:accent6>
        <a:srgbClr val="175CD5"/>
      </a:accent6>
      <a:hlink>
        <a:srgbClr val="6C53C5"/>
      </a:hlink>
      <a:folHlink>
        <a:srgbClr val="7F7F7F"/>
      </a:folHlink>
    </a:clrScheme>
    <a:fontScheme name="Custom 56">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printVTI" id="{AA8C8908-6BA4-477C-AEA4-CB6C32A1FE3B}" vid="{36392749-7C1D-4938-93BB-440CD2A1B0AB}"/>
    </a:ext>
  </a:extLst>
</a:theme>
</file>

<file path=docProps/app.xml><?xml version="1.0" encoding="utf-8"?>
<Properties xmlns="http://schemas.openxmlformats.org/officeDocument/2006/extended-properties" xmlns:vt="http://schemas.openxmlformats.org/officeDocument/2006/docPropsVTypes">
  <TotalTime>272</TotalTime>
  <Words>1367</Words>
  <Application>Microsoft Office PowerPoint</Application>
  <PresentationFormat>Widescreen</PresentationFormat>
  <Paragraphs>100</Paragraphs>
  <Slides>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Avenir Next LT Pro</vt:lpstr>
      <vt:lpstr>AvenirNext LT Pro Medium</vt:lpstr>
      <vt:lpstr>Calibri</vt:lpstr>
      <vt:lpstr>Corbel</vt:lpstr>
      <vt:lpstr>BlockprintVTI</vt:lpstr>
      <vt:lpstr>Unit 2: Proposal for a Commissioning Brief</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2: Proposal for a Commissioning Brief</dc:title>
  <dc:creator>Emma Burns</dc:creator>
  <cp:lastModifiedBy>Emma Burns</cp:lastModifiedBy>
  <cp:revision>17</cp:revision>
  <dcterms:created xsi:type="dcterms:W3CDTF">2022-01-13T15:36:13Z</dcterms:created>
  <dcterms:modified xsi:type="dcterms:W3CDTF">2023-07-05T13:22:41Z</dcterms:modified>
</cp:coreProperties>
</file>