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1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9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6348D-5612-4CA4-944D-853B0F788AEE}" type="datetimeFigureOut">
              <a:rPr lang="en-GB" smtClean="0"/>
              <a:t>22/12/2016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45EF1-CB43-489C-AB6E-4916CB7007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933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Answers = institutions</a:t>
            </a:r>
            <a:r>
              <a:rPr lang="en-GB" baseline="0" dirty="0" smtClean="0"/>
              <a:t> can stereotype people – restrictions placed on women's participation .. Social control influence perceptions which influences individual choices when choosing what sports to play.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45EF1-CB43-489C-AB6E-4916CB7007C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204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45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081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99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893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594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818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088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06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01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7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61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68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25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12/22/2016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864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12/22/2016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5418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bbc.co.uk/sport/29786682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s://www.youtube.com/watch?v=TQhns5AwAkA" TargetMode="Externa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Sociology of Sport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A-Level PE – Year 1 – Sport and Society</a:t>
            </a:r>
            <a:endParaRPr lang="en-GB" dirty="0"/>
          </a:p>
        </p:txBody>
      </p:sp>
      <p:pic>
        <p:nvPicPr>
          <p:cNvPr id="1026" name="Picture 2" descr="Image result for sociology of s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75" y="400512"/>
            <a:ext cx="2271933" cy="2286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ociology of sp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26" y="729046"/>
            <a:ext cx="3637949" cy="16289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AQA A-Level 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993" y="4523313"/>
            <a:ext cx="1644007" cy="233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27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Control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995" y="2151246"/>
            <a:ext cx="8550876" cy="42402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b="1" i="1" dirty="0" smtClean="0"/>
              <a:t>Definition =</a:t>
            </a:r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	</a:t>
            </a:r>
            <a:r>
              <a:rPr lang="en-GB" sz="2400" dirty="0" smtClean="0"/>
              <a:t>a concept that refers to the ways in which people’s thoughts, feelings, appearance and behaviour are regulated in social systems.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000" dirty="0" smtClean="0"/>
              <a:t>Society is made up of various </a:t>
            </a:r>
            <a:r>
              <a:rPr lang="en-GB" sz="2000" u="sng" dirty="0" smtClean="0"/>
              <a:t>institutions</a:t>
            </a:r>
            <a:r>
              <a:rPr lang="en-GB" sz="2000" dirty="0" smtClean="0"/>
              <a:t>, with the family viewed as the most basic unit. Other examples = education, government.</a:t>
            </a:r>
          </a:p>
          <a:p>
            <a:pPr marL="0" indent="0">
              <a:buNone/>
            </a:pPr>
            <a:r>
              <a:rPr lang="en-GB" sz="2000" dirty="0" smtClean="0"/>
              <a:t>They work together, ensuring socialisation into society, to maintain order &amp; social control</a:t>
            </a:r>
          </a:p>
          <a:p>
            <a:pPr marL="0" indent="0">
              <a:buNone/>
            </a:pPr>
            <a:r>
              <a:rPr lang="en-GB" sz="2000" dirty="0" smtClean="0"/>
              <a:t>Sometimes, however, they can become a barrier to an individuals opportunities.</a:t>
            </a:r>
          </a:p>
        </p:txBody>
      </p:sp>
      <p:pic>
        <p:nvPicPr>
          <p:cNvPr id="2050" name="Picture 2" descr="Image result for social institu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773" y="192390"/>
            <a:ext cx="2537370" cy="202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ocial institu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213" y="2630229"/>
            <a:ext cx="2409825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23871" y="5437436"/>
            <a:ext cx="3262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C000"/>
                </a:solidFill>
              </a:rPr>
              <a:t>How might this apply to sport?</a:t>
            </a:r>
            <a:endParaRPr lang="en-GB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16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990" y="2222287"/>
            <a:ext cx="6091880" cy="440093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800" b="1" i="1" dirty="0"/>
              <a:t>Definition =</a:t>
            </a:r>
          </a:p>
          <a:p>
            <a:pPr marL="0" indent="0">
              <a:buNone/>
            </a:pPr>
            <a:r>
              <a:rPr lang="en-GB" sz="2800" dirty="0"/>
              <a:t>		</a:t>
            </a:r>
            <a:r>
              <a:rPr lang="en-GB" sz="2800" dirty="0" smtClean="0"/>
              <a:t>an alteration in the social order of a society.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 smtClean="0"/>
              <a:t>The statistics show that sports participation inequalities exist when comparing women to men</a:t>
            </a:r>
          </a:p>
          <a:p>
            <a:r>
              <a:rPr lang="en-GB" sz="2400" dirty="0" smtClean="0"/>
              <a:t>It is very difficult for any social group to bring about change without having strong influence in the decision-making groups (e.g. local councils).</a:t>
            </a:r>
          </a:p>
          <a:p>
            <a:r>
              <a:rPr lang="en-GB" sz="2400" b="1" dirty="0" smtClean="0"/>
              <a:t>Social change </a:t>
            </a:r>
            <a:r>
              <a:rPr lang="en-GB" sz="2400" dirty="0" smtClean="0"/>
              <a:t>occurs when institutions re-adjust to meet ‘new needs’ of groups in society such as women.</a:t>
            </a:r>
            <a:endParaRPr lang="en-GB" sz="2800" dirty="0"/>
          </a:p>
        </p:txBody>
      </p:sp>
      <p:pic>
        <p:nvPicPr>
          <p:cNvPr id="3074" name="Picture 2" descr="Image result for social ch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902" y="1417638"/>
            <a:ext cx="2878886" cy="22512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this girl c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649" y="3921065"/>
            <a:ext cx="3232405" cy="143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cricket for chan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664" y="5609827"/>
            <a:ext cx="4911124" cy="92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46043" y="4176584"/>
            <a:ext cx="1818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 examples of using sport for social change</a:t>
            </a:r>
            <a:endParaRPr lang="en-GB" b="1" dirty="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9255211" y="4638249"/>
            <a:ext cx="790832" cy="20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2"/>
          </p:cNvCxnSpPr>
          <p:nvPr/>
        </p:nvCxnSpPr>
        <p:spPr>
          <a:xfrm flipH="1">
            <a:off x="10478530" y="5099914"/>
            <a:ext cx="476886" cy="621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26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Independent Work</a:t>
            </a:r>
            <a:endParaRPr lang="en-GB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Research </a:t>
            </a:r>
            <a:r>
              <a:rPr lang="en-GB" sz="1800" dirty="0"/>
              <a:t>a group within society that may face barriers to participation in physical activity (e.g. women, ethnic minorities).</a:t>
            </a:r>
          </a:p>
          <a:p>
            <a:pPr lvl="0"/>
            <a:r>
              <a:rPr lang="en-GB" sz="1800" b="1" i="1" dirty="0"/>
              <a:t>Investigate</a:t>
            </a:r>
            <a:r>
              <a:rPr lang="en-GB" sz="1800" i="1" dirty="0"/>
              <a:t> any initiatives that have been set up to try and change this.</a:t>
            </a:r>
            <a:endParaRPr lang="en-GB" sz="1800" dirty="0"/>
          </a:p>
          <a:p>
            <a:pPr lvl="0"/>
            <a:r>
              <a:rPr lang="en-GB" sz="1800" i="1" dirty="0"/>
              <a:t>How does this link to the idea of </a:t>
            </a:r>
            <a:r>
              <a:rPr lang="en-GB" sz="1800" b="1" i="1" dirty="0"/>
              <a:t>social change</a:t>
            </a:r>
            <a:r>
              <a:rPr lang="en-GB" sz="1800" i="1" dirty="0"/>
              <a:t>?</a:t>
            </a:r>
            <a:endParaRPr lang="en-GB" sz="1800" dirty="0"/>
          </a:p>
          <a:p>
            <a:endParaRPr lang="en-GB" sz="1800" dirty="0"/>
          </a:p>
        </p:txBody>
      </p:sp>
      <p:pic>
        <p:nvPicPr>
          <p:cNvPr id="1026" name="Picture 2" descr="Image result for sporting initiativ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821" y="2348377"/>
            <a:ext cx="505777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porting initiati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190" y="643730"/>
            <a:ext cx="28479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porting initiativ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071" y="4733130"/>
            <a:ext cx="314325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porting initiativ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026" y="4445792"/>
            <a:ext cx="3062305" cy="207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sporting initiativ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821" y="643730"/>
            <a:ext cx="2857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4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790698"/>
            <a:ext cx="7085968" cy="3636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u="sng" dirty="0" smtClean="0"/>
              <a:t>Identify</a:t>
            </a:r>
            <a:r>
              <a:rPr lang="en-GB" sz="4400" dirty="0" smtClean="0"/>
              <a:t> any myths about women which may negatively affect their participation in sport or physical activity.</a:t>
            </a:r>
            <a:endParaRPr lang="en-GB" sz="4400" dirty="0"/>
          </a:p>
          <a:p>
            <a:endParaRPr lang="en-GB" dirty="0"/>
          </a:p>
        </p:txBody>
      </p:sp>
      <p:pic>
        <p:nvPicPr>
          <p:cNvPr id="5" name="Picture 2" descr="Image result for inequality in s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968" y="3447535"/>
            <a:ext cx="3719371" cy="279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7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Today’s lesson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2400" b="1" dirty="0" smtClean="0"/>
              <a:t>So far…</a:t>
            </a:r>
            <a:endParaRPr lang="en-GB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933867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The Sociology of Sport </a:t>
            </a:r>
            <a:r>
              <a:rPr lang="en-GB" dirty="0" smtClean="0"/>
              <a:t>– the academic discipline which considers the relationship between sport and society.</a:t>
            </a:r>
          </a:p>
          <a:p>
            <a:r>
              <a:rPr lang="en-GB" b="1" dirty="0" smtClean="0"/>
              <a:t>Society</a:t>
            </a:r>
            <a:r>
              <a:rPr lang="en-GB" dirty="0" smtClean="0"/>
              <a:t> – an organised group of people with a shared common interest</a:t>
            </a:r>
          </a:p>
          <a:p>
            <a:r>
              <a:rPr lang="en-GB" b="1" dirty="0" smtClean="0"/>
              <a:t>Socialisation</a:t>
            </a:r>
            <a:r>
              <a:rPr lang="en-GB" dirty="0" smtClean="0"/>
              <a:t> – the lifelong process where members of society learn its norms in order to take their place in society.</a:t>
            </a:r>
          </a:p>
          <a:p>
            <a:r>
              <a:rPr lang="en-GB" b="1" dirty="0" smtClean="0"/>
              <a:t>Social control </a:t>
            </a:r>
            <a:r>
              <a:rPr lang="en-GB" dirty="0" smtClean="0"/>
              <a:t>– The way behaviour is regulated by social systems</a:t>
            </a:r>
          </a:p>
          <a:p>
            <a:r>
              <a:rPr lang="en-GB" b="1" dirty="0" smtClean="0"/>
              <a:t>Social change </a:t>
            </a:r>
            <a:r>
              <a:rPr lang="en-GB" dirty="0" smtClean="0"/>
              <a:t>– an alteration in the social order of society.</a:t>
            </a:r>
          </a:p>
          <a:p>
            <a:endParaRPr lang="en-GB" sz="2000" dirty="0" smtClean="0"/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en-GB" sz="2400" b="1" dirty="0" smtClean="0"/>
              <a:t>Today…</a:t>
            </a:r>
            <a:endParaRPr lang="en-GB" sz="2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400" b="1" dirty="0" smtClean="0"/>
              <a:t>YOUR TASK =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i="1" dirty="0" smtClean="0">
                <a:solidFill>
                  <a:srgbClr val="FF0000"/>
                </a:solidFill>
              </a:rPr>
              <a:t>Identify</a:t>
            </a:r>
            <a:r>
              <a:rPr lang="en-GB" sz="2400" b="1" i="1" dirty="0" smtClean="0"/>
              <a:t> and </a:t>
            </a:r>
            <a:r>
              <a:rPr lang="en-GB" sz="2400" b="1" i="1" dirty="0" smtClean="0">
                <a:solidFill>
                  <a:srgbClr val="00B050"/>
                </a:solidFill>
              </a:rPr>
              <a:t>Analyse</a:t>
            </a:r>
            <a:r>
              <a:rPr lang="en-GB" sz="2400" b="1" i="1" dirty="0" smtClean="0"/>
              <a:t> a number of possible causes of </a:t>
            </a:r>
            <a:r>
              <a:rPr lang="en-GB" sz="2400" b="1" i="1" u="sng" dirty="0" smtClean="0"/>
              <a:t>inequality</a:t>
            </a:r>
            <a:r>
              <a:rPr lang="en-GB" sz="2400" b="1" i="1" dirty="0" smtClean="0"/>
              <a:t> in sport.</a:t>
            </a:r>
          </a:p>
        </p:txBody>
      </p:sp>
      <p:pic>
        <p:nvPicPr>
          <p:cNvPr id="7" name="Picture 2" descr="Image result for learning objecti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852" y="2174874"/>
            <a:ext cx="1842146" cy="16268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5879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issues &amp; Inequality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205" y="2222287"/>
            <a:ext cx="11089081" cy="44256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S</a:t>
            </a:r>
            <a:r>
              <a:rPr lang="en-GB" dirty="0" smtClean="0"/>
              <a:t>ocial </a:t>
            </a:r>
            <a:r>
              <a:rPr lang="en-GB" b="1" dirty="0" smtClean="0"/>
              <a:t>inequality</a:t>
            </a:r>
            <a:r>
              <a:rPr lang="en-GB" dirty="0" smtClean="0"/>
              <a:t> occurs when resources in a society are unevenly distributed among socially defined categories of people.</a:t>
            </a:r>
          </a:p>
          <a:p>
            <a:pPr marL="0" indent="0">
              <a:buNone/>
            </a:pPr>
            <a:r>
              <a:rPr lang="en-GB" dirty="0" smtClean="0"/>
              <a:t>There are many types of inequality that exist – we need to look at the areas that are directly related to participation in sport.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dirty="0" smtClean="0"/>
              <a:t> Define it – </a:t>
            </a:r>
            <a:r>
              <a:rPr lang="en-GB" b="1" dirty="0" smtClean="0"/>
              <a:t>Social issues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Problems that affect many people within a society.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Define it – </a:t>
            </a:r>
            <a:r>
              <a:rPr lang="en-GB" b="1" dirty="0" smtClean="0"/>
              <a:t>Inequality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The unfair situation where resources or opportunities are distributed unevenly within a society.</a:t>
            </a:r>
          </a:p>
          <a:p>
            <a:pPr marL="0" indent="0">
              <a:buNone/>
            </a:pPr>
            <a:endParaRPr lang="en-GB" sz="900" dirty="0" smtClean="0"/>
          </a:p>
          <a:p>
            <a:pPr marL="0" indent="0">
              <a:buNone/>
            </a:pPr>
            <a:r>
              <a:rPr lang="en-GB" dirty="0" smtClean="0"/>
              <a:t>Main </a:t>
            </a:r>
            <a:r>
              <a:rPr lang="en-GB" dirty="0"/>
              <a:t>types of inequality:</a:t>
            </a:r>
          </a:p>
          <a:p>
            <a:pPr>
              <a:buFontTx/>
              <a:buChar char="-"/>
            </a:pPr>
            <a:r>
              <a:rPr lang="en-GB" i="1" dirty="0"/>
              <a:t>Gender</a:t>
            </a:r>
          </a:p>
          <a:p>
            <a:pPr>
              <a:buFontTx/>
              <a:buChar char="-"/>
            </a:pPr>
            <a:r>
              <a:rPr lang="en-GB" i="1" dirty="0"/>
              <a:t>Racial</a:t>
            </a:r>
          </a:p>
          <a:p>
            <a:pPr>
              <a:buFontTx/>
              <a:buChar char="-"/>
            </a:pPr>
            <a:r>
              <a:rPr lang="en-GB" i="1" dirty="0"/>
              <a:t>Class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Image result for inequality in s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449" y="4892366"/>
            <a:ext cx="2206502" cy="165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51870" y="5214551"/>
            <a:ext cx="30397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ACTIVITY – What are the </a:t>
            </a:r>
            <a:r>
              <a:rPr lang="en-GB" sz="2000" b="1" u="sng" dirty="0" smtClean="0">
                <a:solidFill>
                  <a:srgbClr val="FF0000"/>
                </a:solidFill>
              </a:rPr>
              <a:t>causes</a:t>
            </a:r>
            <a:r>
              <a:rPr lang="en-GB" sz="2000" b="1" dirty="0" smtClean="0">
                <a:solidFill>
                  <a:srgbClr val="FF0000"/>
                </a:solidFill>
              </a:rPr>
              <a:t> of inequality in participation in sport?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48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Memory Tool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518849"/>
            <a:ext cx="10554574" cy="36365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smtClean="0"/>
              <a:t>You can remember the key causes of inequality via MR MC!</a:t>
            </a:r>
          </a:p>
          <a:p>
            <a:endParaRPr lang="en-GB" sz="2800" dirty="0"/>
          </a:p>
          <a:p>
            <a:pPr>
              <a:buFontTx/>
              <a:buChar char="-"/>
            </a:pPr>
            <a:r>
              <a:rPr lang="en-GB" sz="3200" b="1" dirty="0" smtClean="0"/>
              <a:t>M</a:t>
            </a:r>
            <a:r>
              <a:rPr lang="en-GB" sz="3200" dirty="0" smtClean="0"/>
              <a:t>oney</a:t>
            </a:r>
          </a:p>
          <a:p>
            <a:pPr>
              <a:buFontTx/>
              <a:buChar char="-"/>
            </a:pPr>
            <a:r>
              <a:rPr lang="en-GB" sz="3200" b="1" dirty="0" smtClean="0"/>
              <a:t>R</a:t>
            </a:r>
            <a:r>
              <a:rPr lang="en-GB" sz="3200" dirty="0" smtClean="0"/>
              <a:t>ole Models</a:t>
            </a:r>
          </a:p>
          <a:p>
            <a:pPr>
              <a:buFontTx/>
              <a:buChar char="-"/>
            </a:pPr>
            <a:r>
              <a:rPr lang="en-GB" sz="3200" b="1" dirty="0" smtClean="0"/>
              <a:t>M</a:t>
            </a:r>
            <a:r>
              <a:rPr lang="en-GB" sz="3200" dirty="0" smtClean="0"/>
              <a:t>yths</a:t>
            </a:r>
          </a:p>
          <a:p>
            <a:pPr>
              <a:buFontTx/>
              <a:buChar char="-"/>
            </a:pPr>
            <a:r>
              <a:rPr lang="en-GB" sz="3200" b="1" dirty="0" smtClean="0"/>
              <a:t>C</a:t>
            </a:r>
            <a:r>
              <a:rPr lang="en-GB" sz="3200" dirty="0" smtClean="0"/>
              <a:t>onfidence</a:t>
            </a:r>
            <a:endParaRPr lang="en-GB" sz="3200" dirty="0"/>
          </a:p>
        </p:txBody>
      </p:sp>
      <p:pic>
        <p:nvPicPr>
          <p:cNvPr id="3076" name="Picture 4" descr="Working Memory and Cognitive Load - LD@school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13" y="445534"/>
            <a:ext cx="1944207" cy="1944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72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790698"/>
            <a:ext cx="10554574" cy="36365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400" dirty="0" smtClean="0"/>
              <a:t>Watch the video below: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hlinkClick r:id="rId2"/>
              </a:rPr>
              <a:t>http://</a:t>
            </a:r>
            <a:r>
              <a:rPr lang="en-GB" sz="2400" dirty="0" smtClean="0">
                <a:hlinkClick r:id="rId2"/>
              </a:rPr>
              <a:t>www.bbc.co.uk/sport/29786682</a:t>
            </a:r>
            <a:r>
              <a:rPr lang="en-GB" sz="2400" dirty="0" smtClean="0"/>
              <a:t> </a:t>
            </a:r>
          </a:p>
          <a:p>
            <a:pPr marL="0" indent="0">
              <a:buNone/>
            </a:pP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This relates to Gender-economic inequality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i="1" dirty="0" smtClean="0">
                <a:solidFill>
                  <a:srgbClr val="FFC000"/>
                </a:solidFill>
              </a:rPr>
              <a:t>Why does this form of inequality exist?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b="1" i="1" dirty="0">
              <a:solidFill>
                <a:srgbClr val="FFC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i="1" dirty="0" smtClean="0">
                <a:solidFill>
                  <a:srgbClr val="FFC000"/>
                </a:solidFill>
              </a:rPr>
              <a:t>What could be done to rectify it?? (think social change!)</a:t>
            </a:r>
            <a:endParaRPr lang="en-GB" b="1" i="1" dirty="0">
              <a:solidFill>
                <a:srgbClr val="FFC000"/>
              </a:solidFill>
            </a:endParaRPr>
          </a:p>
          <a:p>
            <a:endParaRPr lang="en-GB" dirty="0"/>
          </a:p>
        </p:txBody>
      </p:sp>
      <p:pic>
        <p:nvPicPr>
          <p:cNvPr id="1026" name="Picture 2" descr="Image result for inequality in sp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753" y="2307924"/>
            <a:ext cx="332422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69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793" y="2518849"/>
            <a:ext cx="7658023" cy="3636511"/>
          </a:xfrm>
        </p:spPr>
        <p:txBody>
          <a:bodyPr/>
          <a:lstStyle/>
          <a:p>
            <a:r>
              <a:rPr lang="en-GB" sz="2800" dirty="0" smtClean="0"/>
              <a:t>Write on the board all the different </a:t>
            </a:r>
            <a:r>
              <a:rPr lang="en-GB" sz="2800" b="1" dirty="0" smtClean="0"/>
              <a:t>sports</a:t>
            </a:r>
            <a:r>
              <a:rPr lang="en-GB" sz="2800" dirty="0" smtClean="0"/>
              <a:t> you took part in (PE lessons &amp; extra-curricular) during your time in secondary school.</a:t>
            </a:r>
          </a:p>
          <a:p>
            <a:endParaRPr lang="en-GB" sz="2800" dirty="0"/>
          </a:p>
          <a:p>
            <a:r>
              <a:rPr lang="en-GB" sz="2800" dirty="0" smtClean="0"/>
              <a:t>What was your </a:t>
            </a:r>
            <a:r>
              <a:rPr lang="en-GB" sz="2800" b="1" dirty="0" smtClean="0"/>
              <a:t>favourite</a:t>
            </a:r>
            <a:r>
              <a:rPr lang="en-GB" sz="2800" dirty="0" smtClean="0"/>
              <a:t>? What was your least favourite?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Image result for Physical education seconda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31"/>
          <a:stretch/>
        </p:blipFill>
        <p:spPr bwMode="auto">
          <a:xfrm>
            <a:off x="8518681" y="2518849"/>
            <a:ext cx="3372101" cy="215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70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Today’s lesson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2400" b="1" dirty="0" smtClean="0"/>
              <a:t>Today</a:t>
            </a:r>
            <a:r>
              <a:rPr lang="en-GB" sz="2400" b="1" dirty="0" smtClean="0"/>
              <a:t>…</a:t>
            </a:r>
            <a:endParaRPr lang="en-GB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4585" y="2734360"/>
            <a:ext cx="5189856" cy="3933867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What is </a:t>
            </a:r>
            <a:r>
              <a:rPr lang="en-GB" sz="2000" b="1" dirty="0" smtClean="0">
                <a:solidFill>
                  <a:srgbClr val="FF0000"/>
                </a:solidFill>
              </a:rPr>
              <a:t>social stratification</a:t>
            </a:r>
            <a:r>
              <a:rPr lang="en-GB" sz="20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sz="2000" dirty="0" smtClean="0">
                <a:solidFill>
                  <a:srgbClr val="FFC000"/>
                </a:solidFill>
              </a:rPr>
              <a:t>How does it apply to sport?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What is </a:t>
            </a:r>
            <a:r>
              <a:rPr lang="en-GB" sz="2000" b="1" dirty="0" smtClean="0">
                <a:solidFill>
                  <a:srgbClr val="FF0000"/>
                </a:solidFill>
              </a:rPr>
              <a:t>social class</a:t>
            </a:r>
            <a:r>
              <a:rPr lang="en-GB" sz="20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sz="2000" dirty="0" smtClean="0">
                <a:solidFill>
                  <a:srgbClr val="FFC000"/>
                </a:solidFill>
              </a:rPr>
              <a:t>Compare the differences in sports’ participation between different class groups</a:t>
            </a:r>
          </a:p>
          <a:p>
            <a:endParaRPr lang="en-GB" sz="20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GB" sz="2000" b="1" dirty="0" smtClean="0">
                <a:solidFill>
                  <a:srgbClr val="00B050"/>
                </a:solidFill>
              </a:rPr>
              <a:t>STRETCH &amp; CHALLENGE: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00B050"/>
                </a:solidFill>
              </a:rPr>
              <a:t>Analyse reasons for different participation trends in a certain sport amongst the working class.</a:t>
            </a:r>
            <a:endParaRPr lang="en-GB" sz="2000" dirty="0" smtClean="0">
              <a:solidFill>
                <a:srgbClr val="00B050"/>
              </a:solidFill>
            </a:endParaRP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en-GB" sz="2400" b="1" dirty="0" smtClean="0"/>
              <a:t>Today…</a:t>
            </a:r>
            <a:endParaRPr lang="en-GB" sz="2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0000" y="2988289"/>
            <a:ext cx="5194583" cy="3109913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400" b="1" dirty="0" smtClean="0"/>
              <a:t>YOUR TASK =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i="1" dirty="0" smtClean="0"/>
              <a:t>Describe how social stratification &amp; social class affect sporting participation.</a:t>
            </a:r>
            <a:endParaRPr lang="en-GB" sz="2400" b="1" i="1" dirty="0" smtClean="0"/>
          </a:p>
        </p:txBody>
      </p:sp>
      <p:pic>
        <p:nvPicPr>
          <p:cNvPr id="7" name="Picture 2" descr="Image result for learning objecti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112" y="2366791"/>
            <a:ext cx="1842146" cy="16268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8409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227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/>
              <a:t>Describe your perfect society!</a:t>
            </a:r>
          </a:p>
          <a:p>
            <a:pPr marL="0" indent="0">
              <a:buNone/>
            </a:pPr>
            <a:r>
              <a:rPr lang="en-GB" sz="3200" i="1" dirty="0" smtClean="0"/>
              <a:t>What would it look like??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sz="2400" dirty="0" smtClean="0"/>
              <a:t>Now think about what structures you would need to put in place in order for it to work..</a:t>
            </a:r>
          </a:p>
          <a:p>
            <a:r>
              <a:rPr lang="en-GB" sz="2400" i="1" dirty="0" smtClean="0"/>
              <a:t>E.g. Government, Police, Businesses etc.</a:t>
            </a:r>
          </a:p>
          <a:p>
            <a:r>
              <a:rPr lang="en-GB" sz="2400" dirty="0" smtClean="0"/>
              <a:t>What problems might you face??</a:t>
            </a:r>
          </a:p>
        </p:txBody>
      </p:sp>
      <p:pic>
        <p:nvPicPr>
          <p:cNvPr id="2050" name="Picture 2" descr="Image result for uto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965" y="2054310"/>
            <a:ext cx="4014573" cy="225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0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structures &amp; Social Stratification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422" y="2222287"/>
            <a:ext cx="7661189" cy="4411434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 number of different social structures exist which have an impact on an individual and their overall life chances e.g. schooling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i="1" dirty="0" smtClean="0">
                <a:solidFill>
                  <a:srgbClr val="FF0000"/>
                </a:solidFill>
              </a:rPr>
              <a:t>What structures exist that affect an individuals participation in sport?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dirty="0" smtClean="0"/>
              <a:t>Definition – </a:t>
            </a:r>
            <a:r>
              <a:rPr lang="en-GB" b="1" dirty="0" smtClean="0"/>
              <a:t>Social stratification</a:t>
            </a:r>
          </a:p>
          <a:p>
            <a:pPr marL="0" indent="0">
              <a:buNone/>
            </a:pPr>
            <a:r>
              <a:rPr lang="en-GB" b="1" dirty="0"/>
              <a:t>	</a:t>
            </a:r>
            <a:r>
              <a:rPr lang="en-GB" b="1" dirty="0" smtClean="0"/>
              <a:t>	</a:t>
            </a:r>
            <a:r>
              <a:rPr lang="en-GB" dirty="0" smtClean="0"/>
              <a:t>a type of social inequality where society is divided into different levels on the basis of a social characteristic, such as wealth or status.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i="1" dirty="0" smtClean="0"/>
              <a:t>Sport participation can, however, allow participants to leave behind their ‘normal lives’ &amp; adopt a ‘new athletic identity’ in a sporting context!</a:t>
            </a:r>
            <a:endParaRPr lang="en-GB" b="1" i="1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Image result for social stratif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287" y="4738131"/>
            <a:ext cx="2897188" cy="189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state private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029" y="2097561"/>
            <a:ext cx="3420844" cy="237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02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Class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144" y="2111076"/>
            <a:ext cx="10554574" cy="4339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 smtClean="0"/>
              <a:t>A term used to define social inequalities. Included in somebody’s labelled class are the following areas;</a:t>
            </a:r>
          </a:p>
          <a:p>
            <a:endParaRPr lang="en-GB" sz="2400" dirty="0"/>
          </a:p>
          <a:p>
            <a:r>
              <a:rPr lang="en-GB" sz="2400" dirty="0" smtClean="0"/>
              <a:t>A person’s job</a:t>
            </a:r>
          </a:p>
          <a:p>
            <a:r>
              <a:rPr lang="en-GB" sz="2400" dirty="0" smtClean="0"/>
              <a:t>Family background</a:t>
            </a:r>
          </a:p>
          <a:p>
            <a:r>
              <a:rPr lang="en-GB" sz="2400" dirty="0" smtClean="0"/>
              <a:t>Education</a:t>
            </a:r>
          </a:p>
          <a:p>
            <a:r>
              <a:rPr lang="en-GB" sz="2400" dirty="0" smtClean="0"/>
              <a:t>income</a:t>
            </a:r>
          </a:p>
        </p:txBody>
      </p:sp>
      <p:pic>
        <p:nvPicPr>
          <p:cNvPr id="3076" name="Picture 4" descr="Image result for social c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36" y="3950172"/>
            <a:ext cx="4642250" cy="261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82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Independent Work</a:t>
            </a:r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380389"/>
            <a:ext cx="3547533" cy="4387197"/>
          </a:xfrm>
        </p:spPr>
        <p:txBody>
          <a:bodyPr/>
          <a:lstStyle/>
          <a:p>
            <a:r>
              <a:rPr lang="en-GB" sz="2400" dirty="0"/>
              <a:t>Research a sport that, similar to tennis, has a high difference in participation rate between upper-middle and lower class groups.</a:t>
            </a:r>
          </a:p>
          <a:p>
            <a:r>
              <a:rPr lang="en-GB" sz="2400" i="1" dirty="0"/>
              <a:t>Why is this the case</a:t>
            </a:r>
            <a:r>
              <a:rPr lang="en-GB" sz="2400" i="1" dirty="0" smtClean="0"/>
              <a:t>?</a:t>
            </a:r>
          </a:p>
          <a:p>
            <a:endParaRPr lang="en-GB" sz="2400" i="1" dirty="0"/>
          </a:p>
          <a:p>
            <a:r>
              <a:rPr lang="en-GB" sz="2400" i="1" dirty="0" smtClean="0"/>
              <a:t>(see p.16)</a:t>
            </a:r>
            <a:endParaRPr lang="en-GB" sz="2400" dirty="0"/>
          </a:p>
          <a:p>
            <a:endParaRPr lang="en-GB" dirty="0"/>
          </a:p>
        </p:txBody>
      </p:sp>
      <p:pic>
        <p:nvPicPr>
          <p:cNvPr id="4098" name="Picture 2" descr="Image result for sports clas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957" y="755006"/>
            <a:ext cx="2842053" cy="189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sports UPPER CL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970" y="2689706"/>
            <a:ext cx="3403172" cy="188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sports UPPER CLA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685" y="4615837"/>
            <a:ext cx="2890584" cy="191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31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 smtClean="0"/>
              <a:t>Social Action </a:t>
            </a:r>
            <a:r>
              <a:rPr lang="en-GB" sz="6000" dirty="0"/>
              <a:t>T</a:t>
            </a:r>
            <a:r>
              <a:rPr lang="en-GB" sz="6000" dirty="0" smtClean="0"/>
              <a:t>heory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Its influence on physical activity and sport</a:t>
            </a:r>
            <a:endParaRPr lang="en-GB" sz="2800" dirty="0"/>
          </a:p>
        </p:txBody>
      </p:sp>
      <p:pic>
        <p:nvPicPr>
          <p:cNvPr id="5124" name="Picture 4" descr="Image result for sport soci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164" y="723599"/>
            <a:ext cx="3238075" cy="231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the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09" y="723599"/>
            <a:ext cx="3483508" cy="231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85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6570629" cy="4005518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Write a question on the board for a classmate to answer based on what you’ve learned so far in this topic.</a:t>
            </a:r>
          </a:p>
          <a:p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E.g. </a:t>
            </a:r>
            <a:r>
              <a:rPr lang="en-GB" sz="2800" b="1" i="1" dirty="0" smtClean="0"/>
              <a:t>What is social control and how does it apply to sport??</a:t>
            </a:r>
            <a:endParaRPr lang="en-GB" sz="2800" b="1" i="1" dirty="0"/>
          </a:p>
        </p:txBody>
      </p:sp>
      <p:pic>
        <p:nvPicPr>
          <p:cNvPr id="6148" name="Picture 4" descr="Image result for starter activ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810" y="2470750"/>
            <a:ext cx="3236012" cy="323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4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162" y="717336"/>
            <a:ext cx="10571998" cy="970450"/>
          </a:xfrm>
        </p:spPr>
        <p:txBody>
          <a:bodyPr/>
          <a:lstStyle/>
          <a:p>
            <a:r>
              <a:rPr lang="en-GB" dirty="0" smtClean="0"/>
              <a:t>Social action </a:t>
            </a:r>
            <a:br>
              <a:rPr lang="en-GB" dirty="0" smtClean="0"/>
            </a:br>
            <a:r>
              <a:rPr lang="en-GB" dirty="0" smtClean="0"/>
              <a:t>theory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What is social action theory?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3060056"/>
            <a:ext cx="5189856" cy="3550809"/>
          </a:xfrm>
        </p:spPr>
        <p:txBody>
          <a:bodyPr>
            <a:normAutofit/>
          </a:bodyPr>
          <a:lstStyle/>
          <a:p>
            <a:r>
              <a:rPr lang="en-GB" sz="2000" dirty="0" smtClean="0"/>
              <a:t>A way of viewing socialisation, emphasising </a:t>
            </a:r>
            <a:r>
              <a:rPr lang="en-GB" sz="2000" u="sng" dirty="0" smtClean="0"/>
              <a:t>social action</a:t>
            </a:r>
          </a:p>
          <a:p>
            <a:endParaRPr lang="en-GB" dirty="0"/>
          </a:p>
          <a:p>
            <a:r>
              <a:rPr lang="en-GB" dirty="0" smtClean="0"/>
              <a:t>Links between people and their social interdependence are the key ideas.</a:t>
            </a:r>
          </a:p>
          <a:p>
            <a:endParaRPr lang="en-GB" dirty="0"/>
          </a:p>
          <a:p>
            <a:r>
              <a:rPr lang="en-GB" dirty="0" smtClean="0"/>
              <a:t>It stresses the fact that people can </a:t>
            </a:r>
            <a:r>
              <a:rPr lang="en-GB" u="sng" dirty="0" smtClean="0"/>
              <a:t>intervene in social processes and change them.</a:t>
            </a:r>
            <a:endParaRPr lang="en-GB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b="1" dirty="0" smtClean="0"/>
              <a:t>How does it relate to sport?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3067993"/>
            <a:ext cx="5194583" cy="4008008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It helps us make sense of what we call sport</a:t>
            </a:r>
          </a:p>
          <a:p>
            <a:r>
              <a:rPr lang="en-GB" dirty="0" smtClean="0"/>
              <a:t>It accepts that sport is produced &amp; developed at a particular time through the relationships and social networks of people who share similar views.</a:t>
            </a:r>
          </a:p>
          <a:p>
            <a:r>
              <a:rPr lang="en-GB" dirty="0" smtClean="0"/>
              <a:t>Sports involvement is therefore determined by the relationships between people based on the amounts of power they have in society.</a:t>
            </a:r>
          </a:p>
          <a:p>
            <a:r>
              <a:rPr lang="en-GB" dirty="0" smtClean="0"/>
              <a:t>Sport has therefore developed in a complex way alongside aspects of society such as class structure, education and family.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080421" y="226597"/>
            <a:ext cx="4695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</a:rPr>
              <a:t>In summary – </a:t>
            </a:r>
            <a:r>
              <a:rPr lang="en-GB" sz="2400" dirty="0" smtClean="0">
                <a:solidFill>
                  <a:srgbClr val="002060"/>
                </a:solidFill>
              </a:rPr>
              <a:t>it is a theory that provides the foundation to how change can occur in sport!</a:t>
            </a:r>
            <a:endParaRPr lang="en-GB" sz="2400" dirty="0">
              <a:solidFill>
                <a:srgbClr val="002060"/>
              </a:solidFill>
            </a:endParaRPr>
          </a:p>
        </p:txBody>
      </p:sp>
      <p:pic>
        <p:nvPicPr>
          <p:cNvPr id="7170" name="Picture 2" descr="Image result for the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588" y="181691"/>
            <a:ext cx="2533134" cy="168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93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27" y="495042"/>
            <a:ext cx="10571998" cy="970450"/>
          </a:xfrm>
        </p:spPr>
        <p:txBody>
          <a:bodyPr/>
          <a:lstStyle/>
          <a:p>
            <a:r>
              <a:rPr lang="en-GB" dirty="0" smtClean="0"/>
              <a:t>The interactionist </a:t>
            </a:r>
            <a:br>
              <a:rPr lang="en-GB" dirty="0" smtClean="0"/>
            </a:br>
            <a:r>
              <a:rPr lang="en-GB" dirty="0" smtClean="0"/>
              <a:t>approach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What is the interactionist approach?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3060056"/>
            <a:ext cx="5189856" cy="3550809"/>
          </a:xfrm>
        </p:spPr>
        <p:txBody>
          <a:bodyPr>
            <a:normAutofit/>
          </a:bodyPr>
          <a:lstStyle/>
          <a:p>
            <a:r>
              <a:rPr lang="en-GB" sz="2000" dirty="0" smtClean="0"/>
              <a:t>The study of how individuals behave within society</a:t>
            </a:r>
          </a:p>
          <a:p>
            <a:endParaRPr lang="en-GB" sz="2000" u="sng" dirty="0"/>
          </a:p>
          <a:p>
            <a:r>
              <a:rPr lang="en-GB" sz="2000" dirty="0" smtClean="0"/>
              <a:t>Interactionism works from the individual towards society and stresses the fact that it is people who actually create society.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b="1" dirty="0" smtClean="0"/>
              <a:t>How does it relate to sport?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3067993"/>
            <a:ext cx="5194583" cy="4008008"/>
          </a:xfrm>
        </p:spPr>
        <p:txBody>
          <a:bodyPr>
            <a:normAutofit/>
          </a:bodyPr>
          <a:lstStyle/>
          <a:p>
            <a:r>
              <a:rPr lang="en-GB" dirty="0" smtClean="0"/>
              <a:t>For interactionists, social institutions such as the </a:t>
            </a:r>
            <a:r>
              <a:rPr lang="en-GB" b="1" dirty="0" smtClean="0"/>
              <a:t>sports club </a:t>
            </a:r>
            <a:r>
              <a:rPr lang="en-GB" dirty="0" smtClean="0"/>
              <a:t>are seen not as separate from people, but as the product of various people involved.</a:t>
            </a:r>
          </a:p>
          <a:p>
            <a:endParaRPr lang="en-GB" dirty="0"/>
          </a:p>
          <a:p>
            <a:r>
              <a:rPr lang="en-GB" dirty="0" smtClean="0"/>
              <a:t>In explaining sport, the theory is mainly </a:t>
            </a:r>
            <a:r>
              <a:rPr lang="en-GB" b="1" dirty="0" smtClean="0"/>
              <a:t>concerned with the experiences of sports people</a:t>
            </a:r>
            <a:r>
              <a:rPr lang="en-GB" dirty="0" smtClean="0"/>
              <a:t> &amp; how they interact with each other in social groups &amp; in turn how they affect external social factors.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496432" y="250524"/>
            <a:ext cx="4695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</a:rPr>
              <a:t>In summary – </a:t>
            </a:r>
            <a:r>
              <a:rPr lang="en-GB" sz="2400" dirty="0" smtClean="0">
                <a:solidFill>
                  <a:srgbClr val="002060"/>
                </a:solidFill>
              </a:rPr>
              <a:t>it is a theory that aims to make sense of how individuals shape society!</a:t>
            </a:r>
            <a:endParaRPr lang="en-GB" sz="2400" dirty="0">
              <a:solidFill>
                <a:srgbClr val="002060"/>
              </a:solidFill>
            </a:endParaRPr>
          </a:p>
        </p:txBody>
      </p:sp>
      <p:pic>
        <p:nvPicPr>
          <p:cNvPr id="8" name="Picture 2" descr="Image result for the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848" y="135918"/>
            <a:ext cx="2533134" cy="168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13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is it helpful to sport?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3" y="2222287"/>
            <a:ext cx="8448856" cy="4302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/>
              <a:t>It is helpful in understanding how to:</a:t>
            </a:r>
          </a:p>
          <a:p>
            <a:endParaRPr lang="en-GB" sz="3200" dirty="0"/>
          </a:p>
          <a:p>
            <a:pPr>
              <a:buAutoNum type="arabicPeriod"/>
            </a:pPr>
            <a:r>
              <a:rPr lang="en-GB" sz="2800" dirty="0" smtClean="0"/>
              <a:t>Change sports to match the perspectives and identities of </a:t>
            </a:r>
            <a:r>
              <a:rPr lang="en-GB" sz="2800" b="1" dirty="0" smtClean="0"/>
              <a:t>those playing them</a:t>
            </a:r>
            <a:r>
              <a:rPr lang="en-GB" sz="2800" dirty="0" smtClean="0"/>
              <a:t>.</a:t>
            </a:r>
          </a:p>
          <a:p>
            <a:pPr>
              <a:buAutoNum type="arabicPeriod"/>
            </a:pPr>
            <a:endParaRPr lang="en-GB" sz="2800" dirty="0"/>
          </a:p>
          <a:p>
            <a:pPr>
              <a:buAutoNum type="arabicPeriod"/>
            </a:pPr>
            <a:r>
              <a:rPr lang="en-GB" sz="2800" dirty="0" smtClean="0"/>
              <a:t>Make sport organisations </a:t>
            </a:r>
            <a:r>
              <a:rPr lang="en-GB" sz="2800" b="1" dirty="0" smtClean="0"/>
              <a:t>more democratic </a:t>
            </a:r>
            <a:r>
              <a:rPr lang="en-GB" sz="2800" dirty="0" smtClean="0"/>
              <a:t>and less hierarchically organised.</a:t>
            </a:r>
            <a:endParaRPr lang="en-GB" sz="2800" dirty="0"/>
          </a:p>
        </p:txBody>
      </p:sp>
      <p:pic>
        <p:nvPicPr>
          <p:cNvPr id="8194" name="Picture 2" descr="Image result for democratic s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100" y="2977013"/>
            <a:ext cx="3576823" cy="201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7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 smtClean="0"/>
              <a:t>Activity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839" y="569656"/>
            <a:ext cx="6252633" cy="5414963"/>
          </a:xfrm>
        </p:spPr>
        <p:txBody>
          <a:bodyPr/>
          <a:lstStyle/>
          <a:p>
            <a:r>
              <a:rPr lang="en-GB" sz="2000" b="1" dirty="0" smtClean="0"/>
              <a:t>Watch the following video &amp; discuss the story of the South African World Cup winning rugby team in 1995.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www.youtube.com/watch?v=TQhns5AwAkA</a:t>
            </a:r>
            <a:endParaRPr lang="en-GB" dirty="0" smtClean="0"/>
          </a:p>
          <a:p>
            <a:endParaRPr lang="en-GB" dirty="0"/>
          </a:p>
          <a:p>
            <a:r>
              <a:rPr lang="en-GB" i="1" dirty="0" smtClean="0"/>
              <a:t>In what ways did the individuals involved in the team create change in their sport?</a:t>
            </a:r>
          </a:p>
          <a:p>
            <a:endParaRPr lang="en-GB" i="1" dirty="0"/>
          </a:p>
          <a:p>
            <a:r>
              <a:rPr lang="en-GB" i="1" dirty="0" smtClean="0"/>
              <a:t>How does this relate to </a:t>
            </a:r>
            <a:r>
              <a:rPr lang="en-GB" i="1" u="sng" dirty="0" smtClean="0"/>
              <a:t>social action theory</a:t>
            </a:r>
            <a:r>
              <a:rPr lang="en-GB" i="1" dirty="0" smtClean="0"/>
              <a:t>?</a:t>
            </a:r>
          </a:p>
          <a:p>
            <a:r>
              <a:rPr lang="en-GB" i="1" dirty="0" smtClean="0"/>
              <a:t>How does it relate to </a:t>
            </a:r>
            <a:r>
              <a:rPr lang="en-GB" i="1" u="sng" dirty="0" smtClean="0"/>
              <a:t>the interactionist approach</a:t>
            </a:r>
            <a:r>
              <a:rPr lang="en-GB" i="1" dirty="0" smtClean="0"/>
              <a:t>?</a:t>
            </a:r>
            <a:endParaRPr lang="en-GB" i="1" dirty="0"/>
          </a:p>
        </p:txBody>
      </p:sp>
      <p:pic>
        <p:nvPicPr>
          <p:cNvPr id="10242" name="Picture 2" descr="Image result for south africa 1995 rugby te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11" y="2992825"/>
            <a:ext cx="4181647" cy="235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75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Independent Work</a:t>
            </a:r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380389"/>
            <a:ext cx="3547533" cy="4387197"/>
          </a:xfrm>
        </p:spPr>
        <p:txBody>
          <a:bodyPr/>
          <a:lstStyle/>
          <a:p>
            <a:r>
              <a:rPr lang="en-GB" sz="2400" i="1" dirty="0" smtClean="0"/>
              <a:t>Complete pp.19-20 in your workbook.</a:t>
            </a:r>
          </a:p>
          <a:p>
            <a:endParaRPr lang="en-GB" sz="2400" i="1" dirty="0"/>
          </a:p>
          <a:p>
            <a:r>
              <a:rPr lang="en-GB" sz="2400" i="1" dirty="0" smtClean="0"/>
              <a:t>Define the key terms and complete the Sport England task.</a:t>
            </a:r>
            <a:endParaRPr lang="en-GB" sz="2400" i="1" dirty="0"/>
          </a:p>
          <a:p>
            <a:endParaRPr lang="en-GB" sz="2400" dirty="0"/>
          </a:p>
          <a:p>
            <a:endParaRPr lang="en-GB" dirty="0"/>
          </a:p>
        </p:txBody>
      </p:sp>
      <p:pic>
        <p:nvPicPr>
          <p:cNvPr id="8" name="Content Placeholder 7" descr="Image result for sport england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384" y="2866767"/>
            <a:ext cx="5103339" cy="2014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272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 Objectives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What will we cover?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911776"/>
            <a:ext cx="5189856" cy="3109913"/>
          </a:xfrm>
        </p:spPr>
        <p:txBody>
          <a:bodyPr>
            <a:normAutofit/>
          </a:bodyPr>
          <a:lstStyle/>
          <a:p>
            <a:r>
              <a:rPr lang="en-GB" sz="2000" dirty="0" smtClean="0"/>
              <a:t>What is </a:t>
            </a:r>
            <a:r>
              <a:rPr lang="en-GB" sz="2000" u="sng" dirty="0" smtClean="0"/>
              <a:t>sociology</a:t>
            </a:r>
            <a:r>
              <a:rPr lang="en-GB" sz="2000" dirty="0" smtClean="0"/>
              <a:t>?</a:t>
            </a:r>
          </a:p>
          <a:p>
            <a:r>
              <a:rPr lang="en-GB" sz="2000" dirty="0" smtClean="0"/>
              <a:t>How do we use it to </a:t>
            </a:r>
            <a:r>
              <a:rPr lang="en-GB" sz="2000" u="sng" dirty="0" smtClean="0"/>
              <a:t>study sport</a:t>
            </a:r>
            <a:r>
              <a:rPr lang="en-GB" sz="2000" dirty="0" smtClean="0"/>
              <a:t>?</a:t>
            </a:r>
          </a:p>
          <a:p>
            <a:r>
              <a:rPr lang="en-GB" sz="2000" dirty="0" smtClean="0"/>
              <a:t>The </a:t>
            </a:r>
            <a:r>
              <a:rPr lang="en-GB" sz="2000" u="sng" dirty="0" smtClean="0"/>
              <a:t>key concepts </a:t>
            </a:r>
            <a:r>
              <a:rPr lang="en-GB" sz="2000" dirty="0" smtClean="0"/>
              <a:t>to do with sport &amp; society</a:t>
            </a:r>
          </a:p>
          <a:p>
            <a:r>
              <a:rPr lang="en-GB" sz="2000" dirty="0" smtClean="0"/>
              <a:t>How they apply to </a:t>
            </a:r>
            <a:r>
              <a:rPr lang="en-GB" sz="2000" u="sng" dirty="0" smtClean="0"/>
              <a:t>equal opportunities </a:t>
            </a:r>
            <a:r>
              <a:rPr lang="en-GB" sz="2000" dirty="0" smtClean="0"/>
              <a:t>in sport</a:t>
            </a:r>
          </a:p>
          <a:p>
            <a:r>
              <a:rPr lang="en-GB" sz="2000" dirty="0" smtClean="0"/>
              <a:t>What is </a:t>
            </a:r>
            <a:r>
              <a:rPr lang="en-GB" sz="2000" u="sng" dirty="0" smtClean="0"/>
              <a:t>social action theory</a:t>
            </a:r>
            <a:r>
              <a:rPr lang="en-GB" sz="2000" dirty="0" smtClean="0"/>
              <a:t>?</a:t>
            </a:r>
            <a:endParaRPr lang="en-GB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b="1" dirty="0" smtClean="0"/>
              <a:t>What do you need to be able to do?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956783"/>
            <a:ext cx="5194583" cy="3109913"/>
          </a:xfrm>
        </p:spPr>
        <p:txBody>
          <a:bodyPr>
            <a:noAutofit/>
          </a:bodyPr>
          <a:lstStyle/>
          <a:p>
            <a:r>
              <a:rPr lang="en-GB" sz="2100" b="1" dirty="0" smtClean="0">
                <a:solidFill>
                  <a:srgbClr val="FF0000"/>
                </a:solidFill>
              </a:rPr>
              <a:t>Define the key terms</a:t>
            </a:r>
          </a:p>
          <a:p>
            <a:r>
              <a:rPr lang="en-GB" sz="2100" b="1" dirty="0" smtClean="0">
                <a:solidFill>
                  <a:srgbClr val="FFC000"/>
                </a:solidFill>
              </a:rPr>
              <a:t>Explain how they relate to the study of sport</a:t>
            </a:r>
            <a:endParaRPr lang="en-GB" sz="2100" b="1" dirty="0">
              <a:solidFill>
                <a:srgbClr val="FFC000"/>
              </a:solidFill>
            </a:endParaRPr>
          </a:p>
          <a:p>
            <a:r>
              <a:rPr lang="en-GB" sz="2100" b="1" dirty="0">
                <a:solidFill>
                  <a:srgbClr val="FFC000"/>
                </a:solidFill>
              </a:rPr>
              <a:t>Apply social action theory to social issues in physical activity and </a:t>
            </a:r>
            <a:r>
              <a:rPr lang="en-GB" sz="2100" b="1" dirty="0" smtClean="0">
                <a:solidFill>
                  <a:srgbClr val="FFC000"/>
                </a:solidFill>
              </a:rPr>
              <a:t>sport</a:t>
            </a:r>
          </a:p>
          <a:p>
            <a:r>
              <a:rPr lang="en-GB" sz="2100" b="1" dirty="0" smtClean="0">
                <a:solidFill>
                  <a:srgbClr val="00B050"/>
                </a:solidFill>
              </a:rPr>
              <a:t>Analyse the impact of the key concepts on sporting participation</a:t>
            </a:r>
          </a:p>
        </p:txBody>
      </p:sp>
      <p:pic>
        <p:nvPicPr>
          <p:cNvPr id="7" name="Picture 2" descr="Image result for learning objecti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212" y="169425"/>
            <a:ext cx="1842146" cy="16268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58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sociology?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18712" y="2222287"/>
            <a:ext cx="5260812" cy="3894308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en-GB" sz="2400" dirty="0" smtClean="0"/>
              <a:t>Sociology aims to answer 2 key questions:</a:t>
            </a:r>
          </a:p>
          <a:p>
            <a:endParaRPr lang="en-GB" sz="2400" dirty="0" smtClean="0"/>
          </a:p>
          <a:p>
            <a:pPr>
              <a:buFont typeface="Wingdings 2" charset="2"/>
              <a:buAutoNum type="arabicPeriod"/>
            </a:pPr>
            <a:r>
              <a:rPr lang="en-GB" sz="2400" i="1" dirty="0" smtClean="0"/>
              <a:t>How do people live in groups within society &amp; therefore interact with others?</a:t>
            </a:r>
          </a:p>
          <a:p>
            <a:pPr>
              <a:buFont typeface="Wingdings 2" charset="2"/>
              <a:buAutoNum type="arabicPeriod"/>
            </a:pPr>
            <a:r>
              <a:rPr lang="en-GB" sz="2400" i="1" dirty="0" smtClean="0"/>
              <a:t>How does human behaviour become controlled? i.e. via family members, friends, schools etc.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304" y="345207"/>
            <a:ext cx="3813088" cy="2144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304" y="2941938"/>
            <a:ext cx="3813088" cy="20222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82714" y="5387546"/>
            <a:ext cx="3842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C000"/>
                </a:solidFill>
              </a:rPr>
              <a:t>How might this apply to sport?</a:t>
            </a:r>
            <a:endParaRPr lang="en-GB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0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sociology of sport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8102866" cy="4116729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/>
              <a:t>Considers the relationship between </a:t>
            </a:r>
            <a:r>
              <a:rPr lang="en-GB" sz="2400" u="sng" dirty="0" smtClean="0"/>
              <a:t>sport and society</a:t>
            </a:r>
          </a:p>
          <a:p>
            <a:r>
              <a:rPr lang="en-GB" sz="2400" dirty="0" smtClean="0"/>
              <a:t>Examines the </a:t>
            </a:r>
            <a:r>
              <a:rPr lang="en-GB" sz="2400" u="sng" dirty="0" smtClean="0"/>
              <a:t>social processes </a:t>
            </a:r>
            <a:r>
              <a:rPr lang="en-GB" sz="2400" dirty="0" smtClean="0"/>
              <a:t>occurring within sport</a:t>
            </a:r>
          </a:p>
          <a:p>
            <a:r>
              <a:rPr lang="en-GB" sz="2400" dirty="0" smtClean="0"/>
              <a:t>Looks at how </a:t>
            </a:r>
            <a:r>
              <a:rPr lang="en-GB" sz="2400" u="sng" dirty="0" smtClean="0"/>
              <a:t>inequalities in sport </a:t>
            </a:r>
            <a:r>
              <a:rPr lang="en-GB" sz="2400" dirty="0" smtClean="0"/>
              <a:t>can be overcome e.g.….</a:t>
            </a:r>
          </a:p>
          <a:p>
            <a:pPr marL="0" indent="0">
              <a:buNone/>
            </a:pPr>
            <a:r>
              <a:rPr lang="en-GB" sz="2400" i="1" dirty="0" smtClean="0"/>
              <a:t>Women</a:t>
            </a:r>
          </a:p>
          <a:p>
            <a:pPr marL="0" indent="0">
              <a:buNone/>
            </a:pPr>
            <a:r>
              <a:rPr lang="en-GB" sz="2400" i="1" dirty="0" smtClean="0"/>
              <a:t>Individuals with a disability</a:t>
            </a:r>
          </a:p>
          <a:p>
            <a:pPr marL="0" indent="0">
              <a:buNone/>
            </a:pPr>
            <a:r>
              <a:rPr lang="en-GB" sz="2400" i="1" dirty="0" smtClean="0"/>
              <a:t>Ethnic minority groups</a:t>
            </a:r>
            <a:endParaRPr lang="en-GB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22" y="3959568"/>
            <a:ext cx="2206851" cy="1242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76" y="5325119"/>
            <a:ext cx="2189046" cy="1298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072" y="5252861"/>
            <a:ext cx="2082926" cy="144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3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Society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7497385" cy="440093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GB" sz="2000" b="1" i="1" dirty="0" smtClean="0"/>
          </a:p>
          <a:p>
            <a:pPr marL="0" indent="0">
              <a:buNone/>
            </a:pPr>
            <a:r>
              <a:rPr lang="en-GB" sz="2000" b="1" i="1" dirty="0" smtClean="0"/>
              <a:t>Definition = </a:t>
            </a:r>
            <a:r>
              <a:rPr lang="en-GB" sz="2000" i="1" dirty="0" smtClean="0"/>
              <a:t>An organised group of people associated for some specific purpose or with a shared common interest.</a:t>
            </a:r>
          </a:p>
          <a:p>
            <a:pPr marL="0" indent="0">
              <a:buNone/>
            </a:pPr>
            <a:endParaRPr lang="en-GB" sz="2000" i="1" dirty="0"/>
          </a:p>
          <a:p>
            <a:pPr marL="0" indent="0">
              <a:buNone/>
            </a:pPr>
            <a:r>
              <a:rPr lang="en-GB" sz="2000" b="1" i="1" dirty="0" smtClean="0"/>
              <a:t>How does this apply to sport?</a:t>
            </a:r>
          </a:p>
          <a:p>
            <a:pPr marL="0" indent="0">
              <a:buNone/>
            </a:pPr>
            <a:r>
              <a:rPr lang="en-GB" sz="2000" dirty="0" smtClean="0"/>
              <a:t>Success in sport on a global scale is often viewed as an important measure of the relative status of a society or nation in the world.</a:t>
            </a:r>
            <a:endParaRPr lang="en-GB" sz="2000" b="1" i="1" dirty="0"/>
          </a:p>
          <a:p>
            <a:pPr marL="0" indent="0">
              <a:buNone/>
            </a:pPr>
            <a:endParaRPr lang="en-GB" sz="2000" b="1" i="1" dirty="0" smtClean="0"/>
          </a:p>
          <a:p>
            <a:pPr marL="0" indent="0">
              <a:buNone/>
            </a:pPr>
            <a:r>
              <a:rPr lang="en-GB" sz="2000" i="1" dirty="0" smtClean="0"/>
              <a:t>Success in sport can often </a:t>
            </a:r>
            <a:r>
              <a:rPr lang="en-GB" sz="2000" i="1" u="sng" dirty="0" smtClean="0"/>
              <a:t>boost national identity and national pride</a:t>
            </a:r>
            <a:r>
              <a:rPr lang="en-GB" sz="2000" b="1" i="1" dirty="0" smtClean="0"/>
              <a:t>.</a:t>
            </a:r>
          </a:p>
          <a:p>
            <a:pPr marL="0" indent="0">
              <a:buNone/>
            </a:pPr>
            <a:endParaRPr lang="en-GB" sz="2000" b="1" i="1" dirty="0"/>
          </a:p>
          <a:p>
            <a:pPr marL="0" indent="0">
              <a:buNone/>
            </a:pPr>
            <a:r>
              <a:rPr lang="en-GB" sz="2000" b="1" i="1" dirty="0" smtClean="0">
                <a:solidFill>
                  <a:srgbClr val="FFC000"/>
                </a:solidFill>
              </a:rPr>
              <a:t>e.g. in Britain through Team GB’s 3</a:t>
            </a:r>
            <a:r>
              <a:rPr lang="en-GB" sz="2000" b="1" i="1" baseline="30000" dirty="0" smtClean="0">
                <a:solidFill>
                  <a:srgbClr val="FFC000"/>
                </a:solidFill>
              </a:rPr>
              <a:t>rd</a:t>
            </a:r>
            <a:r>
              <a:rPr lang="en-GB" sz="2000" b="1" i="1" dirty="0" smtClean="0">
                <a:solidFill>
                  <a:srgbClr val="FFC000"/>
                </a:solidFill>
              </a:rPr>
              <a:t> position on the medal table at London 2012</a:t>
            </a:r>
            <a:endParaRPr lang="en-GB" sz="20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382" y="2002625"/>
            <a:ext cx="3256030" cy="21368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652" y="4422754"/>
            <a:ext cx="3318757" cy="2076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71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99789"/>
          </a:xfrm>
        </p:spPr>
        <p:txBody>
          <a:bodyPr/>
          <a:lstStyle/>
          <a:p>
            <a:pPr marL="0" indent="0">
              <a:buNone/>
            </a:pPr>
            <a:r>
              <a:rPr lang="en-GB" b="1" i="1" dirty="0" smtClean="0"/>
              <a:t>Definition</a:t>
            </a:r>
            <a:r>
              <a:rPr lang="en-GB" i="1" dirty="0" smtClean="0"/>
              <a:t> = a lifelong process where members of a society learn its norms, values, ideas, practices and roles in order to take their place in that society.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 smtClean="0"/>
              <a:t>Divided into 2 parts:</a:t>
            </a:r>
          </a:p>
          <a:p>
            <a:pPr>
              <a:buAutoNum type="arabicPeriod"/>
            </a:pPr>
            <a:r>
              <a:rPr lang="en-GB" b="1" i="1" dirty="0" smtClean="0"/>
              <a:t>Primary socialisation</a:t>
            </a:r>
          </a:p>
          <a:p>
            <a:pPr marL="0" indent="0">
              <a:buNone/>
            </a:pPr>
            <a:r>
              <a:rPr lang="en-GB" i="1" dirty="0"/>
              <a:t>	</a:t>
            </a:r>
            <a:r>
              <a:rPr lang="en-GB" i="1" dirty="0" smtClean="0"/>
              <a:t>	Takes place during the early years of childhood</a:t>
            </a:r>
          </a:p>
          <a:p>
            <a:pPr marL="0" indent="0">
              <a:buNone/>
            </a:pPr>
            <a:r>
              <a:rPr lang="en-GB" i="1" dirty="0"/>
              <a:t>	</a:t>
            </a:r>
            <a:r>
              <a:rPr lang="en-GB" i="1" dirty="0" smtClean="0"/>
              <a:t>	Mainly within the immediate family</a:t>
            </a:r>
          </a:p>
          <a:p>
            <a:pPr marL="0" indent="0">
              <a:buNone/>
            </a:pPr>
            <a:r>
              <a:rPr lang="en-GB" i="1" dirty="0"/>
              <a:t>	</a:t>
            </a:r>
            <a:r>
              <a:rPr lang="en-GB" i="1" dirty="0" smtClean="0"/>
              <a:t>	Involves the internalisation of a society’s key values</a:t>
            </a:r>
          </a:p>
          <a:p>
            <a:pPr>
              <a:buAutoNum type="arabicPeriod" startAt="2"/>
            </a:pPr>
            <a:r>
              <a:rPr lang="en-GB" b="1" i="1" dirty="0" smtClean="0"/>
              <a:t>Secondary socialisation</a:t>
            </a:r>
          </a:p>
          <a:p>
            <a:pPr marL="0" indent="0">
              <a:buNone/>
            </a:pPr>
            <a:r>
              <a:rPr lang="en-GB" i="1" dirty="0"/>
              <a:t>	</a:t>
            </a:r>
            <a:r>
              <a:rPr lang="en-GB" i="1" dirty="0" smtClean="0"/>
              <a:t>	Occurs during the later years</a:t>
            </a:r>
          </a:p>
          <a:p>
            <a:pPr marL="0" indent="0">
              <a:buNone/>
            </a:pPr>
            <a:r>
              <a:rPr lang="en-GB" i="1" dirty="0"/>
              <a:t>	</a:t>
            </a:r>
            <a:r>
              <a:rPr lang="en-GB" i="1" dirty="0" smtClean="0"/>
              <a:t>	Other influences affect the socialisation process e.g. peer groups, schools.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239" y="3807426"/>
            <a:ext cx="3086613" cy="185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2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Independent Work</a:t>
            </a:r>
            <a:endParaRPr lang="en-GB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740" y="736738"/>
            <a:ext cx="4064000" cy="304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Think about and write down the various purposes of Physical Education during the secondary socialisation </a:t>
            </a:r>
            <a:r>
              <a:rPr lang="en-GB" sz="1800" dirty="0" smtClean="0"/>
              <a:t>process</a:t>
            </a:r>
          </a:p>
          <a:p>
            <a:endParaRPr lang="en-GB" sz="1800" dirty="0"/>
          </a:p>
          <a:p>
            <a:r>
              <a:rPr lang="en-GB" sz="1800" i="1" dirty="0" smtClean="0"/>
              <a:t>- What </a:t>
            </a:r>
            <a:r>
              <a:rPr lang="en-GB" sz="1800" i="1" dirty="0"/>
              <a:t>skills/values do children develop as a result of their PE experiences in secondary </a:t>
            </a:r>
            <a:r>
              <a:rPr lang="en-GB" sz="1800" i="1" dirty="0" smtClean="0"/>
              <a:t>school?</a:t>
            </a:r>
            <a:endParaRPr lang="en-GB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16" y="3784738"/>
            <a:ext cx="4647000" cy="261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78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7262607" cy="3636511"/>
          </a:xfrm>
        </p:spPr>
        <p:txBody>
          <a:bodyPr>
            <a:normAutofit fontScale="92500" lnSpcReduction="10000"/>
          </a:bodyPr>
          <a:lstStyle/>
          <a:p>
            <a:r>
              <a:rPr lang="en-GB" sz="3200" dirty="0" smtClean="0">
                <a:solidFill>
                  <a:srgbClr val="0070C0"/>
                </a:solidFill>
              </a:rPr>
              <a:t>Sport England’s </a:t>
            </a:r>
            <a:r>
              <a:rPr lang="en-GB" sz="3200" dirty="0" smtClean="0"/>
              <a:t>Active People Survey discovered that </a:t>
            </a:r>
            <a:r>
              <a:rPr lang="en-GB" sz="3200" b="1" dirty="0" smtClean="0"/>
              <a:t>40.6</a:t>
            </a:r>
            <a:r>
              <a:rPr lang="en-GB" sz="3200" dirty="0" smtClean="0"/>
              <a:t> per cent of </a:t>
            </a:r>
            <a:r>
              <a:rPr lang="en-GB" sz="3200" b="1" dirty="0" smtClean="0"/>
              <a:t>men</a:t>
            </a:r>
            <a:r>
              <a:rPr lang="en-GB" sz="3200" dirty="0" smtClean="0"/>
              <a:t> compared to </a:t>
            </a:r>
            <a:r>
              <a:rPr lang="en-GB" sz="3200" b="1" dirty="0" smtClean="0"/>
              <a:t>30.7</a:t>
            </a:r>
            <a:r>
              <a:rPr lang="en-GB" sz="3200" dirty="0" smtClean="0"/>
              <a:t> per cent of </a:t>
            </a:r>
            <a:r>
              <a:rPr lang="en-GB" sz="3200" b="1" dirty="0" smtClean="0"/>
              <a:t>women</a:t>
            </a:r>
            <a:r>
              <a:rPr lang="en-GB" sz="3200" dirty="0" smtClean="0"/>
              <a:t> took part in sport at least once a week.</a:t>
            </a:r>
          </a:p>
          <a:p>
            <a:endParaRPr lang="en-GB" sz="3200" dirty="0"/>
          </a:p>
          <a:p>
            <a:r>
              <a:rPr lang="en-GB" sz="4000" b="1" dirty="0" smtClean="0"/>
              <a:t>Why is this??</a:t>
            </a:r>
            <a:endParaRPr lang="en-GB" sz="4000" b="1" dirty="0"/>
          </a:p>
        </p:txBody>
      </p:sp>
      <p:pic>
        <p:nvPicPr>
          <p:cNvPr id="1026" name="Picture 2" descr="Image result for sport eng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759" y="4686651"/>
            <a:ext cx="62674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n and women spo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49"/>
          <a:stretch/>
        </p:blipFill>
        <p:spPr bwMode="auto">
          <a:xfrm>
            <a:off x="9027726" y="2003989"/>
            <a:ext cx="1636155" cy="254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35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1562</TotalTime>
  <Words>1405</Words>
  <Application>Microsoft Office PowerPoint</Application>
  <PresentationFormat>Widescreen</PresentationFormat>
  <Paragraphs>220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Century Gothic</vt:lpstr>
      <vt:lpstr>Wingdings 2</vt:lpstr>
      <vt:lpstr>Quotable</vt:lpstr>
      <vt:lpstr>The Sociology of Sport</vt:lpstr>
      <vt:lpstr>Starter Activity</vt:lpstr>
      <vt:lpstr>Topic Objectives</vt:lpstr>
      <vt:lpstr>What is sociology?</vt:lpstr>
      <vt:lpstr>The sociology of sport</vt:lpstr>
      <vt:lpstr>Society</vt:lpstr>
      <vt:lpstr>Socialisation</vt:lpstr>
      <vt:lpstr>Independent Work</vt:lpstr>
      <vt:lpstr>Starter Activity</vt:lpstr>
      <vt:lpstr>Social Control</vt:lpstr>
      <vt:lpstr>Social Change</vt:lpstr>
      <vt:lpstr>Independent Work</vt:lpstr>
      <vt:lpstr>Starter</vt:lpstr>
      <vt:lpstr>Today’s lesson</vt:lpstr>
      <vt:lpstr>Social issues &amp; Inequality</vt:lpstr>
      <vt:lpstr>Memory Tool</vt:lpstr>
      <vt:lpstr>Activity</vt:lpstr>
      <vt:lpstr>Starter Activity</vt:lpstr>
      <vt:lpstr>Today’s lesson</vt:lpstr>
      <vt:lpstr>Social structures &amp; Social Stratification</vt:lpstr>
      <vt:lpstr>Social Class</vt:lpstr>
      <vt:lpstr>Independent Work</vt:lpstr>
      <vt:lpstr>Social Action Theory</vt:lpstr>
      <vt:lpstr>Starter activity</vt:lpstr>
      <vt:lpstr>Social action  theory</vt:lpstr>
      <vt:lpstr>The interactionist  approach</vt:lpstr>
      <vt:lpstr>How is it helpful to sport?</vt:lpstr>
      <vt:lpstr>Activity</vt:lpstr>
      <vt:lpstr>Independent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Sociology of Sport</dc:title>
  <dc:creator>Joel Galley</dc:creator>
  <cp:lastModifiedBy>Joel Galley</cp:lastModifiedBy>
  <cp:revision>40</cp:revision>
  <dcterms:created xsi:type="dcterms:W3CDTF">2016-12-17T09:53:09Z</dcterms:created>
  <dcterms:modified xsi:type="dcterms:W3CDTF">2016-12-22T13:22:00Z</dcterms:modified>
</cp:coreProperties>
</file>