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7" r:id="rId2"/>
    <p:sldId id="291" r:id="rId3"/>
    <p:sldId id="259" r:id="rId4"/>
    <p:sldId id="258" r:id="rId5"/>
    <p:sldId id="289" r:id="rId6"/>
    <p:sldId id="288" r:id="rId7"/>
    <p:sldId id="294" r:id="rId8"/>
    <p:sldId id="290" r:id="rId9"/>
    <p:sldId id="287" r:id="rId10"/>
    <p:sldId id="274" r:id="rId11"/>
    <p:sldId id="282" r:id="rId12"/>
    <p:sldId id="261" r:id="rId13"/>
    <p:sldId id="285" r:id="rId14"/>
    <p:sldId id="263" r:id="rId15"/>
    <p:sldId id="264" r:id="rId16"/>
    <p:sldId id="293" r:id="rId17"/>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66FF33"/>
    <a:srgbClr val="FFE5FF"/>
    <a:srgbClr val="FF99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2C50C-BA3C-4C5B-AC94-FBFD833C7F74}" v="31" dt="2025-05-26T18:03:47.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5" autoAdjust="0"/>
    <p:restoredTop sz="94660"/>
  </p:normalViewPr>
  <p:slideViewPr>
    <p:cSldViewPr snapToGrid="0" showGuides="1">
      <p:cViewPr>
        <p:scale>
          <a:sx n="80" d="100"/>
          <a:sy n="80" d="100"/>
        </p:scale>
        <p:origin x="1368" y="-2212"/>
      </p:cViewPr>
      <p:guideLst>
        <p:guide orient="horz" pos="3120"/>
        <p:guide pos="2160"/>
      </p:guideLst>
    </p:cSldViewPr>
  </p:slideViewPr>
  <p:notesTextViewPr>
    <p:cViewPr>
      <p:scale>
        <a:sx n="1" d="1"/>
        <a:sy n="1" d="1"/>
      </p:scale>
      <p:origin x="0" y="0"/>
    </p:cViewPr>
  </p:notesTextViewPr>
  <p:sorterViewPr>
    <p:cViewPr varScale="1">
      <p:scale>
        <a:sx n="1" d="1"/>
        <a:sy n="1" d="1"/>
      </p:scale>
      <p:origin x="0" y="-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5F09FC0-8CFC-4BCF-B6EE-8F47DECB1E05}" type="datetimeFigureOut">
              <a:rPr lang="en-GB" smtClean="0"/>
              <a:t>13/06/2025</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E47927-748E-47FB-931B-3DECA6CCC319}" type="slidenum">
              <a:rPr lang="en-GB" smtClean="0"/>
              <a:t>‹#›</a:t>
            </a:fld>
            <a:endParaRPr lang="en-GB"/>
          </a:p>
        </p:txBody>
      </p:sp>
    </p:spTree>
    <p:extLst>
      <p:ext uri="{BB962C8B-B14F-4D97-AF65-F5344CB8AC3E}">
        <p14:creationId xmlns:p14="http://schemas.microsoft.com/office/powerpoint/2010/main" val="224047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31162D-5637-460F-B599-52ACB129231B}" type="datetime1">
              <a:rPr lang="en-GB" smtClean="0"/>
              <a:t>13/06/2025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58507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256CD-266C-4C85-9F9A-6ACD38E0D1A2}" type="datetime1">
              <a:rPr lang="en-GB" smtClean="0"/>
              <a:t>13/06/2025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84476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83695-5E3E-4125-A0F4-B8C82B14E09B}" type="datetime1">
              <a:rPr lang="en-GB" smtClean="0"/>
              <a:t>13/06/2025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6745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1C6BB1-40C5-44E9-8A7B-5F0F7769D312}" type="datetime1">
              <a:rPr lang="en-GB" smtClean="0"/>
              <a:t>13/06/2025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0010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9D3250-D1D0-4AD2-977D-5F4ADD1379CF}" type="datetime1">
              <a:rPr lang="en-GB" smtClean="0"/>
              <a:t>13/06/2025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56016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AD7A52-5643-4059-B9E8-158DA8D99ADB}" type="datetime1">
              <a:rPr lang="en-GB" smtClean="0"/>
              <a:t>13/06/2025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48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39E2FB-3266-4F63-85DA-BCC28D219846}" type="datetime1">
              <a:rPr lang="en-GB" smtClean="0"/>
              <a:t>13/06/2025</a:t>
            </a:fld>
            <a:endParaRPr lang="en-GB"/>
          </a:p>
        </p:txBody>
      </p:sp>
      <p:sp>
        <p:nvSpPr>
          <p:cNvPr id="8" name="Footer Placeholder 7"/>
          <p:cNvSpPr>
            <a:spLocks noGrp="1"/>
          </p:cNvSpPr>
          <p:nvPr>
            <p:ph type="ftr" sz="quarter" idx="11"/>
          </p:nvPr>
        </p:nvSpPr>
        <p:spPr/>
        <p:txBody>
          <a:bodyPr/>
          <a:lstStyle/>
          <a:p>
            <a:r>
              <a:rPr lang="en-GB"/>
              <a:t>Resources &gt; https://www.tes.com/teaching-resources/shop/HSCresources </a:t>
            </a:r>
          </a:p>
        </p:txBody>
      </p:sp>
      <p:sp>
        <p:nvSpPr>
          <p:cNvPr id="9" name="Slide Number Placeholder 8"/>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21086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FC1B1-A7EC-45C9-A969-7C85ACF350D7}" type="datetime1">
              <a:rPr lang="en-GB" smtClean="0"/>
              <a:t>13/06/2025</a:t>
            </a:fld>
            <a:endParaRPr lang="en-GB"/>
          </a:p>
        </p:txBody>
      </p:sp>
      <p:sp>
        <p:nvSpPr>
          <p:cNvPr id="4" name="Footer Placeholder 3"/>
          <p:cNvSpPr>
            <a:spLocks noGrp="1"/>
          </p:cNvSpPr>
          <p:nvPr>
            <p:ph type="ftr" sz="quarter" idx="11"/>
          </p:nvPr>
        </p:nvSpPr>
        <p:spPr/>
        <p:txBody>
          <a:bodyPr/>
          <a:lstStyle/>
          <a:p>
            <a:r>
              <a:rPr lang="en-GB"/>
              <a:t>Resources &gt; https://www.tes.com/teaching-resources/shop/HSCresources </a:t>
            </a:r>
          </a:p>
        </p:txBody>
      </p:sp>
      <p:sp>
        <p:nvSpPr>
          <p:cNvPr id="5" name="Slide Number Placeholder 4"/>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32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7C951-9F98-4D50-A356-DE1A656398BE}" type="datetime1">
              <a:rPr lang="en-GB" smtClean="0"/>
              <a:t>13/06/2025</a:t>
            </a:fld>
            <a:endParaRPr lang="en-GB"/>
          </a:p>
        </p:txBody>
      </p:sp>
      <p:sp>
        <p:nvSpPr>
          <p:cNvPr id="3" name="Footer Placeholder 2"/>
          <p:cNvSpPr>
            <a:spLocks noGrp="1"/>
          </p:cNvSpPr>
          <p:nvPr>
            <p:ph type="ftr" sz="quarter" idx="11"/>
          </p:nvPr>
        </p:nvSpPr>
        <p:spPr/>
        <p:txBody>
          <a:bodyPr/>
          <a:lstStyle/>
          <a:p>
            <a:r>
              <a:rPr lang="en-GB"/>
              <a:t>Resources &gt; https://www.tes.com/teaching-resources/shop/HSCresources </a:t>
            </a:r>
          </a:p>
        </p:txBody>
      </p:sp>
      <p:sp>
        <p:nvSpPr>
          <p:cNvPr id="4" name="Slide Number Placeholder 3"/>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68895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B834DB7-2C87-4BC3-B265-D9B518E52689}" type="datetime1">
              <a:rPr lang="en-GB" smtClean="0"/>
              <a:t>13/06/2025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0164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4E8041D-B474-4D8B-98AB-ECB66A3EB5F1}" type="datetime1">
              <a:rPr lang="en-GB" smtClean="0"/>
              <a:t>13/06/2025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54433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BC4F78F-B8F3-47AA-AF7D-8F210663055B}" type="datetime1">
              <a:rPr lang="en-GB" smtClean="0"/>
              <a:t>13/06/2025</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Resources &gt; https://www.tes.com/teaching-resources/shop/HSCresources </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2197ACC-EB3C-4466-A41B-F6CC006DF8B4}" type="slidenum">
              <a:rPr lang="en-GB" smtClean="0"/>
              <a:t>‹#›</a:t>
            </a:fld>
            <a:endParaRPr lang="en-GB"/>
          </a:p>
        </p:txBody>
      </p:sp>
    </p:spTree>
    <p:extLst>
      <p:ext uri="{BB962C8B-B14F-4D97-AF65-F5344CB8AC3E}">
        <p14:creationId xmlns:p14="http://schemas.microsoft.com/office/powerpoint/2010/main" val="3831777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brewminate.com/media-and-culture/" TargetMode="External"/><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8952" y="1392248"/>
            <a:ext cx="5300088" cy="1007481"/>
          </a:xfrm>
          <a:solidFill>
            <a:schemeClr val="accent2">
              <a:lumMod val="20000"/>
              <a:lumOff val="80000"/>
            </a:schemeClr>
          </a:solidFill>
          <a:ln w="28575">
            <a:solidFill>
              <a:schemeClr val="accent2">
                <a:lumMod val="60000"/>
                <a:lumOff val="40000"/>
              </a:schemeClr>
            </a:solidFill>
          </a:ln>
        </p:spPr>
        <p:txBody>
          <a:bodyPr>
            <a:normAutofit fontScale="90000"/>
          </a:bodyPr>
          <a:lstStyle/>
          <a:p>
            <a:pPr algn="ctr"/>
            <a:r>
              <a:rPr lang="en-GB" sz="1800" b="1" dirty="0">
                <a:solidFill>
                  <a:schemeClr val="accent2">
                    <a:lumMod val="50000"/>
                  </a:schemeClr>
                </a:solidFill>
                <a:effectLst/>
                <a:latin typeface="Century Gothic" panose="020B0502020202020204" pitchFamily="34" charset="0"/>
                <a:ea typeface="Aptos" panose="020B0004020202020204" pitchFamily="34" charset="0"/>
                <a:cs typeface="Arial" panose="020B0604020202020204" pitchFamily="34" charset="0"/>
              </a:rPr>
              <a:t>Alternative Academic Qualification (AAQ) </a:t>
            </a:r>
            <a:r>
              <a:rPr lang="en-GB" b="1" dirty="0">
                <a:solidFill>
                  <a:schemeClr val="accent2">
                    <a:lumMod val="50000"/>
                  </a:schemeClr>
                </a:solidFill>
                <a:latin typeface="Century Gothic" panose="020B0502020202020204" pitchFamily="34" charset="0"/>
              </a:rPr>
              <a:t> </a:t>
            </a:r>
            <a:br>
              <a:rPr lang="en-GB" b="1" dirty="0">
                <a:solidFill>
                  <a:schemeClr val="accent6">
                    <a:lumMod val="75000"/>
                  </a:schemeClr>
                </a:solidFill>
                <a:latin typeface="Century Gothic" panose="020B0502020202020204" pitchFamily="34" charset="0"/>
              </a:rPr>
            </a:br>
            <a:r>
              <a:rPr lang="en-GB" sz="4400" b="1" dirty="0">
                <a:ln>
                  <a:solidFill>
                    <a:schemeClr val="accent2">
                      <a:lumMod val="50000"/>
                    </a:schemeClr>
                  </a:solidFill>
                </a:ln>
                <a:solidFill>
                  <a:schemeClr val="accent2">
                    <a:lumMod val="75000"/>
                  </a:schemeClr>
                </a:solidFill>
                <a:effectLst>
                  <a:outerShdw blurRad="38100" dist="38100" dir="2700000" algn="tl">
                    <a:srgbClr val="000000">
                      <a:alpha val="43137"/>
                    </a:srgbClr>
                  </a:outerShdw>
                </a:effectLst>
                <a:latin typeface="Century Gothic" panose="020B0502020202020204" pitchFamily="34" charset="0"/>
              </a:rPr>
              <a:t>Health &amp; Social Care</a:t>
            </a:r>
          </a:p>
        </p:txBody>
      </p:sp>
      <p:sp>
        <p:nvSpPr>
          <p:cNvPr id="15" name="Title 1"/>
          <p:cNvSpPr txBox="1">
            <a:spLocks/>
          </p:cNvSpPr>
          <p:nvPr/>
        </p:nvSpPr>
        <p:spPr>
          <a:xfrm>
            <a:off x="252069" y="8365916"/>
            <a:ext cx="6353855" cy="1007481"/>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3000" b="1" dirty="0">
                <a:solidFill>
                  <a:schemeClr val="accent2">
                    <a:lumMod val="75000"/>
                  </a:schemeClr>
                </a:solidFill>
                <a:latin typeface="Century Gothic" panose="020B0502020202020204" pitchFamily="34" charset="0"/>
              </a:rPr>
              <a:t>Introduction to Sixth Form</a:t>
            </a:r>
          </a:p>
          <a:p>
            <a:pPr algn="ctr"/>
            <a:endParaRPr lang="en-GB" sz="1200" b="1" dirty="0">
              <a:solidFill>
                <a:schemeClr val="accent6">
                  <a:lumMod val="75000"/>
                </a:schemeClr>
              </a:solidFill>
              <a:latin typeface="Century Gothic" panose="020B0502020202020204" pitchFamily="34" charset="0"/>
            </a:endParaRPr>
          </a:p>
          <a:p>
            <a:pPr algn="ctr"/>
            <a:r>
              <a:rPr lang="en-GB" dirty="0">
                <a:solidFill>
                  <a:schemeClr val="accent2">
                    <a:lumMod val="75000"/>
                  </a:schemeClr>
                </a:solidFill>
                <a:latin typeface="Century Gothic" panose="020B0502020202020204" pitchFamily="34" charset="0"/>
              </a:rPr>
              <a:t>Name: ______________________</a:t>
            </a:r>
          </a:p>
        </p:txBody>
      </p:sp>
      <p:sp>
        <p:nvSpPr>
          <p:cNvPr id="3" name="Slide Number Placeholder 2">
            <a:extLst>
              <a:ext uri="{FF2B5EF4-FFF2-40B4-BE49-F238E27FC236}">
                <a16:creationId xmlns:a16="http://schemas.microsoft.com/office/drawing/2014/main" id="{7AB1FB7D-3A11-4DBA-A475-0BF02AB95265}"/>
              </a:ext>
            </a:extLst>
          </p:cNvPr>
          <p:cNvSpPr>
            <a:spLocks noGrp="1"/>
          </p:cNvSpPr>
          <p:nvPr>
            <p:ph type="sldNum" sz="quarter" idx="12"/>
          </p:nvPr>
        </p:nvSpPr>
        <p:spPr/>
        <p:txBody>
          <a:bodyPr/>
          <a:lstStyle/>
          <a:p>
            <a:fld id="{42197ACC-EB3C-4466-A41B-F6CC006DF8B4}" type="slidenum">
              <a:rPr lang="en-GB" smtClean="0"/>
              <a:t>1</a:t>
            </a:fld>
            <a:endParaRPr lang="en-GB"/>
          </a:p>
        </p:txBody>
      </p:sp>
      <p:sp>
        <p:nvSpPr>
          <p:cNvPr id="6" name="Rectangle 5">
            <a:extLst>
              <a:ext uri="{FF2B5EF4-FFF2-40B4-BE49-F238E27FC236}">
                <a16:creationId xmlns:a16="http://schemas.microsoft.com/office/drawing/2014/main" id="{2882F87C-A185-894E-BB8E-3B81451CBB90}"/>
              </a:ext>
            </a:extLst>
          </p:cNvPr>
          <p:cNvSpPr/>
          <p:nvPr/>
        </p:nvSpPr>
        <p:spPr>
          <a:xfrm>
            <a:off x="252072" y="219102"/>
            <a:ext cx="6353855" cy="9505600"/>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3518FEC-5302-35FD-84E9-5DA2FB87217A}"/>
              </a:ext>
            </a:extLst>
          </p:cNvPr>
          <p:cNvPicPr>
            <a:picLocks noChangeAspect="1"/>
          </p:cNvPicPr>
          <p:nvPr/>
        </p:nvPicPr>
        <p:blipFill>
          <a:blip r:embed="rId2"/>
          <a:stretch>
            <a:fillRect/>
          </a:stretch>
        </p:blipFill>
        <p:spPr>
          <a:xfrm>
            <a:off x="549305" y="2570596"/>
            <a:ext cx="5759385" cy="5759385"/>
          </a:xfrm>
          <a:prstGeom prst="rect">
            <a:avLst/>
          </a:prstGeom>
        </p:spPr>
      </p:pic>
      <p:pic>
        <p:nvPicPr>
          <p:cNvPr id="5" name="Picture 2" descr="BTEC Awards - SERC">
            <a:extLst>
              <a:ext uri="{FF2B5EF4-FFF2-40B4-BE49-F238E27FC236}">
                <a16:creationId xmlns:a16="http://schemas.microsoft.com/office/drawing/2014/main" id="{BDAA8252-6255-5DC1-4948-EB82019A2C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156" y="196527"/>
            <a:ext cx="1902691" cy="120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2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ssary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877" b="36093"/>
          <a:stretch/>
        </p:blipFill>
        <p:spPr bwMode="auto">
          <a:xfrm>
            <a:off x="0" y="0"/>
            <a:ext cx="6858000" cy="1232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330" y="1272209"/>
            <a:ext cx="6639339" cy="477077"/>
          </a:xfrm>
          <a:prstGeom prst="rect">
            <a:avLst/>
          </a:prstGeom>
          <a:noFill/>
        </p:spPr>
        <p:txBody>
          <a:bodyPr wrap="square" rtlCol="0">
            <a:spAutoFit/>
          </a:bodyPr>
          <a:lstStyle/>
          <a:p>
            <a:r>
              <a:rPr lang="en-GB" sz="1200" b="1" dirty="0">
                <a:latin typeface="Century Gothic" panose="020B0502020202020204" pitchFamily="34" charset="0"/>
              </a:rPr>
              <a:t>Task: </a:t>
            </a:r>
            <a:r>
              <a:rPr lang="en-GB" sz="1200" dirty="0">
                <a:latin typeface="Century Gothic" panose="020B0502020202020204" pitchFamily="34" charset="0"/>
              </a:rPr>
              <a:t>Research and define the following words which are words you will need to use correctly. Then, end column summarise the term visually to help you remember it</a:t>
            </a:r>
            <a:r>
              <a:rPr lang="en-GB" sz="1200" dirty="0"/>
              <a:t>.</a:t>
            </a:r>
          </a:p>
        </p:txBody>
      </p:sp>
      <p:graphicFrame>
        <p:nvGraphicFramePr>
          <p:cNvPr id="6" name="Table 5"/>
          <p:cNvGraphicFramePr>
            <a:graphicFrameLocks noGrp="1"/>
          </p:cNvGraphicFramePr>
          <p:nvPr>
            <p:extLst>
              <p:ext uri="{D42A27DB-BD31-4B8C-83A1-F6EECF244321}">
                <p14:modId xmlns:p14="http://schemas.microsoft.com/office/powerpoint/2010/main" val="2411015454"/>
              </p:ext>
            </p:extLst>
          </p:nvPr>
        </p:nvGraphicFramePr>
        <p:xfrm>
          <a:off x="355599" y="1846081"/>
          <a:ext cx="6146799" cy="7335316"/>
        </p:xfrm>
        <a:graphic>
          <a:graphicData uri="http://schemas.openxmlformats.org/drawingml/2006/table">
            <a:tbl>
              <a:tblPr firstRow="1" bandRow="1">
                <a:tableStyleId>{5940675A-B579-460E-94D1-54222C63F5DA}</a:tableStyleId>
              </a:tblPr>
              <a:tblGrid>
                <a:gridCol w="1552875">
                  <a:extLst>
                    <a:ext uri="{9D8B030D-6E8A-4147-A177-3AD203B41FA5}">
                      <a16:colId xmlns:a16="http://schemas.microsoft.com/office/drawing/2014/main" val="4230499068"/>
                    </a:ext>
                  </a:extLst>
                </a:gridCol>
                <a:gridCol w="3222326">
                  <a:extLst>
                    <a:ext uri="{9D8B030D-6E8A-4147-A177-3AD203B41FA5}">
                      <a16:colId xmlns:a16="http://schemas.microsoft.com/office/drawing/2014/main" val="4098062936"/>
                    </a:ext>
                  </a:extLst>
                </a:gridCol>
                <a:gridCol w="1371598">
                  <a:extLst>
                    <a:ext uri="{9D8B030D-6E8A-4147-A177-3AD203B41FA5}">
                      <a16:colId xmlns:a16="http://schemas.microsoft.com/office/drawing/2014/main" val="1352746463"/>
                    </a:ext>
                  </a:extLst>
                </a:gridCol>
              </a:tblGrid>
              <a:tr h="300529">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781643">
                <a:tc>
                  <a:txBody>
                    <a:bodyPr/>
                    <a:lstStyle/>
                    <a:p>
                      <a:pPr algn="ctr"/>
                      <a:r>
                        <a:rPr lang="en-GB" dirty="0">
                          <a:latin typeface="Century Gothic" panose="020B0502020202020204" pitchFamily="34" charset="0"/>
                        </a:rPr>
                        <a:t>Adolescence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781643">
                <a:tc>
                  <a:txBody>
                    <a:bodyPr/>
                    <a:lstStyle/>
                    <a:p>
                      <a:pPr algn="ctr"/>
                      <a:r>
                        <a:rPr lang="en-GB" dirty="0">
                          <a:latin typeface="Century Gothic" panose="020B0502020202020204" pitchFamily="34" charset="0"/>
                        </a:rPr>
                        <a:t>Advocate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781643">
                <a:tc>
                  <a:txBody>
                    <a:bodyPr/>
                    <a:lstStyle/>
                    <a:p>
                      <a:pPr algn="ctr"/>
                      <a:r>
                        <a:rPr lang="en-GB" dirty="0">
                          <a:latin typeface="Century Gothic" panose="020B0502020202020204" pitchFamily="34" charset="0"/>
                        </a:rPr>
                        <a:t>Attachment</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781643">
                <a:tc>
                  <a:txBody>
                    <a:bodyPr/>
                    <a:lstStyle/>
                    <a:p>
                      <a:pPr algn="ctr"/>
                      <a:r>
                        <a:rPr lang="en-GB" dirty="0">
                          <a:latin typeface="Century Gothic" panose="020B0502020202020204" pitchFamily="34" charset="0"/>
                        </a:rPr>
                        <a:t>Care package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781643">
                <a:tc>
                  <a:txBody>
                    <a:bodyPr/>
                    <a:lstStyle/>
                    <a:p>
                      <a:pPr algn="ctr"/>
                      <a:r>
                        <a:rPr lang="en-GB" dirty="0">
                          <a:latin typeface="Century Gothic" panose="020B0502020202020204" pitchFamily="34" charset="0"/>
                        </a:rPr>
                        <a:t>Safeguarding</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781643">
                <a:tc>
                  <a:txBody>
                    <a:bodyPr/>
                    <a:lstStyle/>
                    <a:p>
                      <a:pPr algn="ctr"/>
                      <a:r>
                        <a:rPr lang="en-GB" dirty="0">
                          <a:latin typeface="Century Gothic" panose="020B0502020202020204" pitchFamily="34" charset="0"/>
                        </a:rPr>
                        <a:t>Discrimination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781643">
                <a:tc>
                  <a:txBody>
                    <a:bodyPr/>
                    <a:lstStyle/>
                    <a:p>
                      <a:pPr algn="ctr"/>
                      <a:r>
                        <a:rPr lang="en-GB" dirty="0">
                          <a:latin typeface="Century Gothic" panose="020B0502020202020204" pitchFamily="34" charset="0"/>
                        </a:rPr>
                        <a:t>Diversity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781643">
                <a:tc>
                  <a:txBody>
                    <a:bodyPr/>
                    <a:lstStyle/>
                    <a:p>
                      <a:pPr algn="ctr"/>
                      <a:r>
                        <a:rPr lang="en-GB" dirty="0">
                          <a:latin typeface="Century Gothic" panose="020B0502020202020204" pitchFamily="34" charset="0"/>
                        </a:rPr>
                        <a:t>Empathy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507914247"/>
                  </a:ext>
                </a:extLst>
              </a:tr>
              <a:tr h="781643">
                <a:tc>
                  <a:txBody>
                    <a:bodyPr/>
                    <a:lstStyle/>
                    <a:p>
                      <a:pPr algn="ctr"/>
                      <a:r>
                        <a:rPr lang="en-GB" dirty="0">
                          <a:latin typeface="Century Gothic" panose="020B0502020202020204" pitchFamily="34" charset="0"/>
                        </a:rPr>
                        <a:t>Ethical</a:t>
                      </a:r>
                    </a:p>
                  </a:txBody>
                  <a:tcPr anchor="ctr">
                    <a:solidFill>
                      <a:schemeClr val="bg1">
                        <a:lumMod val="95000"/>
                      </a:schemeClr>
                    </a:solidFill>
                  </a:tcPr>
                </a:tc>
                <a:tc>
                  <a:txBody>
                    <a:bodyPr/>
                    <a:lstStyle/>
                    <a:p>
                      <a:pPr algn="ctr"/>
                      <a:endParaRPr lang="en-GB" sz="110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9E5A111D-064E-4CE6-B74E-ABF7503E1416}"/>
              </a:ext>
            </a:extLst>
          </p:cNvPr>
          <p:cNvSpPr>
            <a:spLocks noGrp="1"/>
          </p:cNvSpPr>
          <p:nvPr>
            <p:ph type="sldNum" sz="quarter" idx="12"/>
          </p:nvPr>
        </p:nvSpPr>
        <p:spPr/>
        <p:txBody>
          <a:bodyPr/>
          <a:lstStyle/>
          <a:p>
            <a:fld id="{42197ACC-EB3C-4466-A41B-F6CC006DF8B4}" type="slidenum">
              <a:rPr lang="en-GB" smtClean="0"/>
              <a:t>10</a:t>
            </a:fld>
            <a:endParaRPr lang="en-GB"/>
          </a:p>
        </p:txBody>
      </p:sp>
      <p:sp>
        <p:nvSpPr>
          <p:cNvPr id="3" name="Footer Placeholder 2">
            <a:extLst>
              <a:ext uri="{FF2B5EF4-FFF2-40B4-BE49-F238E27FC236}">
                <a16:creationId xmlns:a16="http://schemas.microsoft.com/office/drawing/2014/main" id="{17799149-6E35-ED1B-9D74-59B6F1E0C0BA}"/>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297929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ssary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877" b="36093"/>
          <a:stretch/>
        </p:blipFill>
        <p:spPr bwMode="auto">
          <a:xfrm>
            <a:off x="0" y="0"/>
            <a:ext cx="6858000" cy="12324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831724675"/>
              </p:ext>
            </p:extLst>
          </p:nvPr>
        </p:nvGraphicFramePr>
        <p:xfrm>
          <a:off x="471486" y="1232453"/>
          <a:ext cx="5915027" cy="7838884"/>
        </p:xfrm>
        <a:graphic>
          <a:graphicData uri="http://schemas.openxmlformats.org/drawingml/2006/table">
            <a:tbl>
              <a:tblPr firstRow="1" bandRow="1">
                <a:tableStyleId>{5940675A-B579-460E-94D1-54222C63F5DA}</a:tableStyleId>
              </a:tblPr>
              <a:tblGrid>
                <a:gridCol w="1304160">
                  <a:extLst>
                    <a:ext uri="{9D8B030D-6E8A-4147-A177-3AD203B41FA5}">
                      <a16:colId xmlns:a16="http://schemas.microsoft.com/office/drawing/2014/main" val="4230499068"/>
                    </a:ext>
                  </a:extLst>
                </a:gridCol>
                <a:gridCol w="2948754">
                  <a:extLst>
                    <a:ext uri="{9D8B030D-6E8A-4147-A177-3AD203B41FA5}">
                      <a16:colId xmlns:a16="http://schemas.microsoft.com/office/drawing/2014/main" val="4098062936"/>
                    </a:ext>
                  </a:extLst>
                </a:gridCol>
                <a:gridCol w="1662113">
                  <a:extLst>
                    <a:ext uri="{9D8B030D-6E8A-4147-A177-3AD203B41FA5}">
                      <a16:colId xmlns:a16="http://schemas.microsoft.com/office/drawing/2014/main" val="1352746463"/>
                    </a:ext>
                  </a:extLst>
                </a:gridCol>
              </a:tblGrid>
              <a:tr h="326926">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834662">
                <a:tc>
                  <a:txBody>
                    <a:bodyPr/>
                    <a:lstStyle/>
                    <a:p>
                      <a:pPr algn="ctr"/>
                      <a:r>
                        <a:rPr lang="en-GB" dirty="0">
                          <a:latin typeface="Century Gothic" panose="020B0502020202020204" pitchFamily="34" charset="0"/>
                        </a:rPr>
                        <a:t>Person-centred care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834662">
                <a:tc>
                  <a:txBody>
                    <a:bodyPr/>
                    <a:lstStyle/>
                    <a:p>
                      <a:pPr algn="ctr"/>
                      <a:r>
                        <a:rPr lang="en-GB" dirty="0">
                          <a:latin typeface="Century Gothic" panose="020B0502020202020204" pitchFamily="34" charset="0"/>
                        </a:rPr>
                        <a:t>Care values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834662">
                <a:tc>
                  <a:txBody>
                    <a:bodyPr/>
                    <a:lstStyle/>
                    <a:p>
                      <a:pPr algn="ctr"/>
                      <a:r>
                        <a:rPr lang="en-GB" dirty="0">
                          <a:latin typeface="Century Gothic" panose="020B0502020202020204" pitchFamily="34" charset="0"/>
                        </a:rPr>
                        <a:t>Holistic Approach</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834662">
                <a:tc>
                  <a:txBody>
                    <a:bodyPr/>
                    <a:lstStyle/>
                    <a:p>
                      <a:pPr algn="ctr"/>
                      <a:r>
                        <a:rPr lang="en-GB" dirty="0">
                          <a:latin typeface="Century Gothic" panose="020B0502020202020204" pitchFamily="34" charset="0"/>
                        </a:rPr>
                        <a:t>Multi-disciplinary team</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834662">
                <a:tc>
                  <a:txBody>
                    <a:bodyPr/>
                    <a:lstStyle/>
                    <a:p>
                      <a:pPr algn="ctr"/>
                      <a:r>
                        <a:rPr lang="en-GB" dirty="0">
                          <a:latin typeface="Century Gothic" panose="020B0502020202020204" pitchFamily="34" charset="0"/>
                        </a:rPr>
                        <a:t>Physiology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834662">
                <a:tc>
                  <a:txBody>
                    <a:bodyPr/>
                    <a:lstStyle/>
                    <a:p>
                      <a:pPr algn="ctr"/>
                      <a:r>
                        <a:rPr lang="en-GB" dirty="0">
                          <a:latin typeface="Century Gothic" panose="020B0502020202020204" pitchFamily="34" charset="0"/>
                        </a:rPr>
                        <a:t>Health and care legislation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71158902"/>
                  </a:ext>
                </a:extLst>
              </a:tr>
              <a:tr h="834662">
                <a:tc>
                  <a:txBody>
                    <a:bodyPr/>
                    <a:lstStyle/>
                    <a:p>
                      <a:pPr algn="ctr"/>
                      <a:r>
                        <a:rPr lang="en-GB" dirty="0">
                          <a:latin typeface="Century Gothic" panose="020B0502020202020204" pitchFamily="34" charset="0"/>
                        </a:rPr>
                        <a:t>Risk Assessment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834662">
                <a:tc>
                  <a:txBody>
                    <a:bodyPr/>
                    <a:lstStyle/>
                    <a:p>
                      <a:pPr algn="ctr"/>
                      <a:r>
                        <a:rPr lang="en-GB" sz="1300" dirty="0">
                          <a:latin typeface="Century Gothic" panose="020B0502020202020204" pitchFamily="34" charset="0"/>
                        </a:rPr>
                        <a:t> Meeting people’s needs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834662">
                <a:tc>
                  <a:txBody>
                    <a:bodyPr/>
                    <a:lstStyle/>
                    <a:p>
                      <a:pPr algn="ctr"/>
                      <a:r>
                        <a:rPr lang="en-GB" dirty="0">
                          <a:latin typeface="Century Gothic" panose="020B0502020202020204" pitchFamily="34" charset="0"/>
                        </a:rPr>
                        <a:t>Self-Esteem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798D3217-0EA7-4DE8-B5F9-3A6D515D2701}"/>
              </a:ext>
            </a:extLst>
          </p:cNvPr>
          <p:cNvSpPr>
            <a:spLocks noGrp="1"/>
          </p:cNvSpPr>
          <p:nvPr>
            <p:ph type="sldNum" sz="quarter" idx="12"/>
          </p:nvPr>
        </p:nvSpPr>
        <p:spPr/>
        <p:txBody>
          <a:bodyPr/>
          <a:lstStyle/>
          <a:p>
            <a:fld id="{42197ACC-EB3C-4466-A41B-F6CC006DF8B4}" type="slidenum">
              <a:rPr lang="en-GB" smtClean="0"/>
              <a:t>11</a:t>
            </a:fld>
            <a:endParaRPr lang="en-GB"/>
          </a:p>
        </p:txBody>
      </p:sp>
      <p:sp>
        <p:nvSpPr>
          <p:cNvPr id="3" name="Footer Placeholder 2">
            <a:extLst>
              <a:ext uri="{FF2B5EF4-FFF2-40B4-BE49-F238E27FC236}">
                <a16:creationId xmlns:a16="http://schemas.microsoft.com/office/drawing/2014/main" id="{125A0867-F9EB-159D-B023-DEFAA305045E}"/>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207172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EA4C7-375E-463E-8179-A436DD729646}"/>
              </a:ext>
            </a:extLst>
          </p:cNvPr>
          <p:cNvSpPr/>
          <p:nvPr/>
        </p:nvSpPr>
        <p:spPr>
          <a:xfrm>
            <a:off x="195369" y="407709"/>
            <a:ext cx="6599884" cy="265457"/>
          </a:xfrm>
          <a:prstGeom prst="rect">
            <a:avLst/>
          </a:prstGeom>
        </p:spPr>
        <p:txBody>
          <a:bodyPr wrap="none">
            <a:spAutoFit/>
          </a:bodyPr>
          <a:lstStyle/>
          <a:p>
            <a:r>
              <a:rPr lang="en-GB" sz="1125" dirty="0">
                <a:solidFill>
                  <a:schemeClr val="accent1"/>
                </a:solidFill>
                <a:latin typeface="Century Gothic" panose="020B0502020202020204" pitchFamily="34" charset="0"/>
              </a:rPr>
              <a:t>Research a list of Health and Social Care jobs/ medical terms for each letter of the alphabet</a:t>
            </a:r>
          </a:p>
        </p:txBody>
      </p:sp>
      <p:pic>
        <p:nvPicPr>
          <p:cNvPr id="4" name="Picture 3">
            <a:extLst>
              <a:ext uri="{FF2B5EF4-FFF2-40B4-BE49-F238E27FC236}">
                <a16:creationId xmlns:a16="http://schemas.microsoft.com/office/drawing/2014/main" id="{788E94BD-AE6C-498D-8D68-4E81BD8A5C91}"/>
              </a:ext>
            </a:extLst>
          </p:cNvPr>
          <p:cNvPicPr>
            <a:picLocks noChangeAspect="1"/>
          </p:cNvPicPr>
          <p:nvPr/>
        </p:nvPicPr>
        <p:blipFill rotWithShape="1">
          <a:blip r:embed="rId2"/>
          <a:srcRect b="4216"/>
          <a:stretch/>
        </p:blipFill>
        <p:spPr>
          <a:xfrm>
            <a:off x="1561144" y="803539"/>
            <a:ext cx="3744118" cy="2510399"/>
          </a:xfrm>
          <a:prstGeom prst="rect">
            <a:avLst/>
          </a:prstGeom>
        </p:spPr>
      </p:pic>
      <p:pic>
        <p:nvPicPr>
          <p:cNvPr id="5" name="Picture 4">
            <a:extLst>
              <a:ext uri="{FF2B5EF4-FFF2-40B4-BE49-F238E27FC236}">
                <a16:creationId xmlns:a16="http://schemas.microsoft.com/office/drawing/2014/main" id="{4BE99DC2-FDD2-444A-A39A-14EF01EEC98D}"/>
              </a:ext>
            </a:extLst>
          </p:cNvPr>
          <p:cNvPicPr>
            <a:picLocks noChangeAspect="1"/>
          </p:cNvPicPr>
          <p:nvPr/>
        </p:nvPicPr>
        <p:blipFill>
          <a:blip r:embed="rId3"/>
          <a:stretch>
            <a:fillRect/>
          </a:stretch>
        </p:blipFill>
        <p:spPr>
          <a:xfrm rot="500782">
            <a:off x="5194292" y="890906"/>
            <a:ext cx="1207352" cy="1243013"/>
          </a:xfrm>
          <a:prstGeom prst="rect">
            <a:avLst/>
          </a:prstGeom>
        </p:spPr>
      </p:pic>
      <p:pic>
        <p:nvPicPr>
          <p:cNvPr id="6" name="Picture 5">
            <a:extLst>
              <a:ext uri="{FF2B5EF4-FFF2-40B4-BE49-F238E27FC236}">
                <a16:creationId xmlns:a16="http://schemas.microsoft.com/office/drawing/2014/main" id="{36F84E4D-A090-43AC-81B4-51135C3838B0}"/>
              </a:ext>
            </a:extLst>
          </p:cNvPr>
          <p:cNvPicPr>
            <a:picLocks noChangeAspect="1"/>
          </p:cNvPicPr>
          <p:nvPr/>
        </p:nvPicPr>
        <p:blipFill rotWithShape="1">
          <a:blip r:embed="rId4"/>
          <a:srcRect l="42915"/>
          <a:stretch/>
        </p:blipFill>
        <p:spPr>
          <a:xfrm rot="907080">
            <a:off x="5079194" y="2073478"/>
            <a:ext cx="1239564" cy="1546777"/>
          </a:xfrm>
          <a:prstGeom prst="rect">
            <a:avLst/>
          </a:prstGeom>
        </p:spPr>
      </p:pic>
      <p:pic>
        <p:nvPicPr>
          <p:cNvPr id="7" name="Picture 6">
            <a:extLst>
              <a:ext uri="{FF2B5EF4-FFF2-40B4-BE49-F238E27FC236}">
                <a16:creationId xmlns:a16="http://schemas.microsoft.com/office/drawing/2014/main" id="{A0DF70E8-66B1-4335-A5D7-4EB22F55EE72}"/>
              </a:ext>
            </a:extLst>
          </p:cNvPr>
          <p:cNvPicPr>
            <a:picLocks noChangeAspect="1"/>
          </p:cNvPicPr>
          <p:nvPr/>
        </p:nvPicPr>
        <p:blipFill rotWithShape="1">
          <a:blip r:embed="rId5"/>
          <a:srcRect t="6357" r="2741" b="6522"/>
          <a:stretch/>
        </p:blipFill>
        <p:spPr>
          <a:xfrm rot="21196387">
            <a:off x="439296" y="818131"/>
            <a:ext cx="1202014" cy="1441868"/>
          </a:xfrm>
          <a:prstGeom prst="rect">
            <a:avLst/>
          </a:prstGeom>
        </p:spPr>
      </p:pic>
      <p:pic>
        <p:nvPicPr>
          <p:cNvPr id="8" name="Picture 7">
            <a:extLst>
              <a:ext uri="{FF2B5EF4-FFF2-40B4-BE49-F238E27FC236}">
                <a16:creationId xmlns:a16="http://schemas.microsoft.com/office/drawing/2014/main" id="{572621B6-1399-4032-96E1-792C2E1E8F93}"/>
              </a:ext>
            </a:extLst>
          </p:cNvPr>
          <p:cNvPicPr>
            <a:picLocks noChangeAspect="1"/>
          </p:cNvPicPr>
          <p:nvPr/>
        </p:nvPicPr>
        <p:blipFill rotWithShape="1">
          <a:blip r:embed="rId6"/>
          <a:srcRect l="26768" r="25976"/>
          <a:stretch/>
        </p:blipFill>
        <p:spPr>
          <a:xfrm rot="21055313">
            <a:off x="493259" y="2316959"/>
            <a:ext cx="1094088" cy="1433140"/>
          </a:xfrm>
          <a:prstGeom prst="rect">
            <a:avLst/>
          </a:prstGeom>
        </p:spPr>
      </p:pic>
      <p:pic>
        <p:nvPicPr>
          <p:cNvPr id="9" name="Picture 8">
            <a:extLst>
              <a:ext uri="{FF2B5EF4-FFF2-40B4-BE49-F238E27FC236}">
                <a16:creationId xmlns:a16="http://schemas.microsoft.com/office/drawing/2014/main" id="{635B4501-FC0F-49CB-A1B6-FD5FF2F089E2}"/>
              </a:ext>
            </a:extLst>
          </p:cNvPr>
          <p:cNvPicPr>
            <a:picLocks noChangeAspect="1"/>
          </p:cNvPicPr>
          <p:nvPr/>
        </p:nvPicPr>
        <p:blipFill>
          <a:blip r:embed="rId7"/>
          <a:stretch>
            <a:fillRect/>
          </a:stretch>
        </p:blipFill>
        <p:spPr>
          <a:xfrm>
            <a:off x="358985" y="741496"/>
            <a:ext cx="6111965" cy="3335817"/>
          </a:xfrm>
          <a:prstGeom prst="rect">
            <a:avLst/>
          </a:prstGeom>
        </p:spPr>
      </p:pic>
      <p:sp>
        <p:nvSpPr>
          <p:cNvPr id="2" name="TextBox 1">
            <a:extLst>
              <a:ext uri="{FF2B5EF4-FFF2-40B4-BE49-F238E27FC236}">
                <a16:creationId xmlns:a16="http://schemas.microsoft.com/office/drawing/2014/main" id="{E5BCED7E-6F4A-4A80-84FD-60129E5CA76C}"/>
              </a:ext>
            </a:extLst>
          </p:cNvPr>
          <p:cNvSpPr txBox="1"/>
          <p:nvPr/>
        </p:nvSpPr>
        <p:spPr>
          <a:xfrm>
            <a:off x="306870" y="4139356"/>
            <a:ext cx="6376881" cy="5693866"/>
          </a:xfrm>
          <a:prstGeom prst="rect">
            <a:avLst/>
          </a:prstGeom>
          <a:noFill/>
        </p:spPr>
        <p:txBody>
          <a:bodyPr wrap="square" numCol="2" rtlCol="0">
            <a:spAutoFit/>
          </a:bodyPr>
          <a:lstStyle/>
          <a:p>
            <a:r>
              <a:rPr lang="en-GB" sz="2800" b="1" dirty="0">
                <a:latin typeface="Century Gothic" panose="020B0502020202020204" pitchFamily="34" charset="0"/>
              </a:rPr>
              <a:t>A</a:t>
            </a:r>
          </a:p>
          <a:p>
            <a:r>
              <a:rPr lang="en-GB" sz="2800" b="1" dirty="0">
                <a:latin typeface="Century Gothic" panose="020B0502020202020204" pitchFamily="34" charset="0"/>
              </a:rPr>
              <a:t>B</a:t>
            </a:r>
          </a:p>
          <a:p>
            <a:r>
              <a:rPr lang="en-GB" sz="2800" b="1" dirty="0">
                <a:latin typeface="Century Gothic" panose="020B0502020202020204" pitchFamily="34" charset="0"/>
              </a:rPr>
              <a:t>C</a:t>
            </a:r>
          </a:p>
          <a:p>
            <a:r>
              <a:rPr lang="en-GB" sz="2800" b="1" dirty="0">
                <a:latin typeface="Century Gothic" panose="020B0502020202020204" pitchFamily="34" charset="0"/>
              </a:rPr>
              <a:t>D</a:t>
            </a:r>
          </a:p>
          <a:p>
            <a:r>
              <a:rPr lang="en-GB" sz="2800" b="1" dirty="0">
                <a:latin typeface="Century Gothic" panose="020B0502020202020204" pitchFamily="34" charset="0"/>
              </a:rPr>
              <a:t>E</a:t>
            </a:r>
          </a:p>
          <a:p>
            <a:r>
              <a:rPr lang="en-GB" sz="2800" b="1" dirty="0">
                <a:latin typeface="Century Gothic" panose="020B0502020202020204" pitchFamily="34" charset="0"/>
              </a:rPr>
              <a:t>F</a:t>
            </a:r>
          </a:p>
          <a:p>
            <a:r>
              <a:rPr lang="en-GB" sz="2800" b="1" dirty="0">
                <a:latin typeface="Century Gothic" panose="020B0502020202020204" pitchFamily="34" charset="0"/>
              </a:rPr>
              <a:t>G</a:t>
            </a:r>
          </a:p>
          <a:p>
            <a:r>
              <a:rPr lang="en-GB" sz="2800" b="1" dirty="0">
                <a:latin typeface="Century Gothic" panose="020B0502020202020204" pitchFamily="34" charset="0"/>
              </a:rPr>
              <a:t>H</a:t>
            </a:r>
          </a:p>
          <a:p>
            <a:r>
              <a:rPr lang="en-GB" sz="2800" b="1" dirty="0">
                <a:latin typeface="Century Gothic" panose="020B0502020202020204" pitchFamily="34" charset="0"/>
              </a:rPr>
              <a:t>I</a:t>
            </a:r>
          </a:p>
          <a:p>
            <a:r>
              <a:rPr lang="en-GB" sz="2800" b="1" dirty="0">
                <a:latin typeface="Century Gothic" panose="020B0502020202020204" pitchFamily="34" charset="0"/>
              </a:rPr>
              <a:t>J</a:t>
            </a:r>
          </a:p>
          <a:p>
            <a:r>
              <a:rPr lang="en-GB" sz="2800" b="1" dirty="0">
                <a:latin typeface="Century Gothic" panose="020B0502020202020204" pitchFamily="34" charset="0"/>
              </a:rPr>
              <a:t>K</a:t>
            </a:r>
          </a:p>
          <a:p>
            <a:r>
              <a:rPr lang="en-GB" sz="2800" b="1" dirty="0">
                <a:latin typeface="Century Gothic" panose="020B0502020202020204" pitchFamily="34" charset="0"/>
              </a:rPr>
              <a:t>L</a:t>
            </a:r>
          </a:p>
          <a:p>
            <a:r>
              <a:rPr lang="en-GB" sz="2800" b="1" dirty="0">
                <a:latin typeface="Century Gothic" panose="020B0502020202020204" pitchFamily="34" charset="0"/>
              </a:rPr>
              <a:t>M</a:t>
            </a:r>
          </a:p>
          <a:p>
            <a:r>
              <a:rPr lang="en-GB" sz="2800" b="1" dirty="0">
                <a:latin typeface="Century Gothic" panose="020B0502020202020204" pitchFamily="34" charset="0"/>
              </a:rPr>
              <a:t>N</a:t>
            </a:r>
          </a:p>
          <a:p>
            <a:r>
              <a:rPr lang="en-GB" sz="2800" b="1" dirty="0">
                <a:latin typeface="Century Gothic" panose="020B0502020202020204" pitchFamily="34" charset="0"/>
              </a:rPr>
              <a:t>O</a:t>
            </a:r>
          </a:p>
          <a:p>
            <a:r>
              <a:rPr lang="en-GB" sz="2800" b="1" dirty="0">
                <a:latin typeface="Century Gothic" panose="020B0502020202020204" pitchFamily="34" charset="0"/>
              </a:rPr>
              <a:t>P</a:t>
            </a:r>
          </a:p>
          <a:p>
            <a:r>
              <a:rPr lang="en-GB" sz="2800" b="1" dirty="0">
                <a:latin typeface="Century Gothic" panose="020B0502020202020204" pitchFamily="34" charset="0"/>
              </a:rPr>
              <a:t>Q</a:t>
            </a:r>
          </a:p>
          <a:p>
            <a:r>
              <a:rPr lang="en-GB" sz="2800" b="1" dirty="0">
                <a:latin typeface="Century Gothic" panose="020B0502020202020204" pitchFamily="34" charset="0"/>
              </a:rPr>
              <a:t>R</a:t>
            </a:r>
          </a:p>
          <a:p>
            <a:r>
              <a:rPr lang="en-GB" sz="2800" b="1" dirty="0">
                <a:latin typeface="Century Gothic" panose="020B0502020202020204" pitchFamily="34" charset="0"/>
              </a:rPr>
              <a:t>S</a:t>
            </a:r>
          </a:p>
          <a:p>
            <a:r>
              <a:rPr lang="en-GB" sz="2800" b="1" dirty="0">
                <a:latin typeface="Century Gothic" panose="020B0502020202020204" pitchFamily="34" charset="0"/>
              </a:rPr>
              <a:t>T</a:t>
            </a:r>
          </a:p>
          <a:p>
            <a:r>
              <a:rPr lang="en-GB" sz="2800" b="1" dirty="0">
                <a:latin typeface="Century Gothic" panose="020B0502020202020204" pitchFamily="34" charset="0"/>
              </a:rPr>
              <a:t>U</a:t>
            </a:r>
          </a:p>
          <a:p>
            <a:r>
              <a:rPr lang="en-GB" sz="2800" b="1" dirty="0">
                <a:latin typeface="Century Gothic" panose="020B0502020202020204" pitchFamily="34" charset="0"/>
              </a:rPr>
              <a:t>V</a:t>
            </a:r>
          </a:p>
          <a:p>
            <a:r>
              <a:rPr lang="en-GB" sz="2800" b="1" dirty="0">
                <a:latin typeface="Century Gothic" panose="020B0502020202020204" pitchFamily="34" charset="0"/>
              </a:rPr>
              <a:t>W</a:t>
            </a:r>
          </a:p>
          <a:p>
            <a:r>
              <a:rPr lang="en-GB" sz="2800" b="1" dirty="0">
                <a:latin typeface="Century Gothic" panose="020B0502020202020204" pitchFamily="34" charset="0"/>
              </a:rPr>
              <a:t>X</a:t>
            </a:r>
          </a:p>
          <a:p>
            <a:r>
              <a:rPr lang="en-GB" sz="2800" b="1" dirty="0">
                <a:latin typeface="Century Gothic" panose="020B0502020202020204" pitchFamily="34" charset="0"/>
              </a:rPr>
              <a:t>Y</a:t>
            </a:r>
          </a:p>
          <a:p>
            <a:r>
              <a:rPr lang="en-GB" sz="2800" b="1" dirty="0">
                <a:latin typeface="Century Gothic" panose="020B0502020202020204" pitchFamily="34" charset="0"/>
              </a:rPr>
              <a:t>Z</a:t>
            </a:r>
          </a:p>
        </p:txBody>
      </p:sp>
      <p:sp>
        <p:nvSpPr>
          <p:cNvPr id="10" name="Slide Number Placeholder 9">
            <a:extLst>
              <a:ext uri="{FF2B5EF4-FFF2-40B4-BE49-F238E27FC236}">
                <a16:creationId xmlns:a16="http://schemas.microsoft.com/office/drawing/2014/main" id="{72D47329-51B3-4F4B-A868-7F2CC0B8AADD}"/>
              </a:ext>
            </a:extLst>
          </p:cNvPr>
          <p:cNvSpPr>
            <a:spLocks noGrp="1"/>
          </p:cNvSpPr>
          <p:nvPr>
            <p:ph type="sldNum" sz="quarter" idx="12"/>
          </p:nvPr>
        </p:nvSpPr>
        <p:spPr/>
        <p:txBody>
          <a:bodyPr/>
          <a:lstStyle/>
          <a:p>
            <a:fld id="{42197ACC-EB3C-4466-A41B-F6CC006DF8B4}" type="slidenum">
              <a:rPr lang="en-GB" smtClean="0"/>
              <a:t>12</a:t>
            </a:fld>
            <a:endParaRPr lang="en-GB"/>
          </a:p>
        </p:txBody>
      </p:sp>
    </p:spTree>
    <p:extLst>
      <p:ext uri="{BB962C8B-B14F-4D97-AF65-F5344CB8AC3E}">
        <p14:creationId xmlns:p14="http://schemas.microsoft.com/office/powerpoint/2010/main" val="243107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09A285-A7CF-4141-993F-166C099095A8}"/>
              </a:ext>
            </a:extLst>
          </p:cNvPr>
          <p:cNvSpPr txBox="1"/>
          <p:nvPr/>
        </p:nvSpPr>
        <p:spPr>
          <a:xfrm>
            <a:off x="612250" y="529078"/>
            <a:ext cx="5446644" cy="800219"/>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An information leaflet task</a:t>
            </a:r>
          </a:p>
          <a:p>
            <a:pPr algn="ctr"/>
            <a:r>
              <a:rPr lang="en-GB" b="1" dirty="0">
                <a:solidFill>
                  <a:schemeClr val="accent1"/>
                </a:solidFill>
                <a:latin typeface="Century Gothic" panose="020B0502020202020204" pitchFamily="34" charset="0"/>
              </a:rPr>
              <a:t>Choose one of the below</a:t>
            </a:r>
          </a:p>
        </p:txBody>
      </p:sp>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13</a:t>
            </a:fld>
            <a:endParaRPr lang="en-GB"/>
          </a:p>
        </p:txBody>
      </p:sp>
      <p:sp>
        <p:nvSpPr>
          <p:cNvPr id="9" name="Footer Placeholder 8">
            <a:extLst>
              <a:ext uri="{FF2B5EF4-FFF2-40B4-BE49-F238E27FC236}">
                <a16:creationId xmlns:a16="http://schemas.microsoft.com/office/drawing/2014/main" id="{C1C26B1F-E154-7E17-8290-6737787E3DFA}"/>
              </a:ext>
            </a:extLst>
          </p:cNvPr>
          <p:cNvSpPr>
            <a:spLocks noGrp="1"/>
          </p:cNvSpPr>
          <p:nvPr>
            <p:ph type="ftr" sz="quarter" idx="11"/>
          </p:nvPr>
        </p:nvSpPr>
        <p:spPr>
          <a:xfrm>
            <a:off x="1236132" y="9348000"/>
            <a:ext cx="4323570" cy="527403"/>
          </a:xfrm>
        </p:spPr>
        <p:txBody>
          <a:bodyPr/>
          <a:lstStyle/>
          <a:p>
            <a:r>
              <a:rPr lang="en-GB"/>
              <a:t>Resources &gt; https://www.tes.com/teaching-resources/shop/HSCresources </a:t>
            </a:r>
          </a:p>
        </p:txBody>
      </p:sp>
      <p:sp>
        <p:nvSpPr>
          <p:cNvPr id="13" name="TextBox 12">
            <a:extLst>
              <a:ext uri="{FF2B5EF4-FFF2-40B4-BE49-F238E27FC236}">
                <a16:creationId xmlns:a16="http://schemas.microsoft.com/office/drawing/2014/main" id="{20FD79A8-D5B1-FD29-7691-CD6EF637ABA3}"/>
              </a:ext>
            </a:extLst>
          </p:cNvPr>
          <p:cNvSpPr txBox="1"/>
          <p:nvPr/>
        </p:nvSpPr>
        <p:spPr>
          <a:xfrm>
            <a:off x="763325" y="1782786"/>
            <a:ext cx="5295569" cy="3616375"/>
          </a:xfrm>
          <a:prstGeom prst="rect">
            <a:avLst/>
          </a:prstGeom>
          <a:solidFill>
            <a:schemeClr val="accent1">
              <a:lumMod val="20000"/>
              <a:lumOff val="80000"/>
            </a:schemeClr>
          </a:solidFill>
          <a:ln w="38100">
            <a:solidFill>
              <a:srgbClr val="0070C0"/>
            </a:solidFill>
          </a:ln>
        </p:spPr>
        <p:txBody>
          <a:bodyPr wrap="square" rtlCol="0">
            <a:spAutoFit/>
          </a:bodyPr>
          <a:lstStyle/>
          <a:p>
            <a:endParaRPr lang="en-GB" b="1" dirty="0">
              <a:solidFill>
                <a:schemeClr val="accent5">
                  <a:lumMod val="75000"/>
                </a:schemeClr>
              </a:solidFill>
              <a:latin typeface="Century Gothic" panose="020B0502020202020204" pitchFamily="34" charset="0"/>
            </a:endParaRPr>
          </a:p>
          <a:p>
            <a:r>
              <a:rPr lang="en-GB" b="1" dirty="0">
                <a:solidFill>
                  <a:schemeClr val="accent5">
                    <a:lumMod val="75000"/>
                  </a:schemeClr>
                </a:solidFill>
                <a:latin typeface="Century Gothic" panose="020B0502020202020204" pitchFamily="34" charset="0"/>
              </a:rPr>
              <a:t>Research the government recommendations for the below lifestyle factors and produce and educational information leaflet;</a:t>
            </a:r>
          </a:p>
          <a:p>
            <a:endParaRPr lang="en-GB" sz="1300" b="1" dirty="0">
              <a:solidFill>
                <a:schemeClr val="accent5">
                  <a:lumMod val="75000"/>
                </a:schemeClr>
              </a:solidFill>
              <a:latin typeface="Century Gothic" panose="020B0502020202020204" pitchFamily="34" charset="0"/>
            </a:endParaRP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Alcohol units</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Exercise</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Hydration</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Nutritional diet</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Sleep</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Smoking</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Prescription and illegal drugs</a:t>
            </a:r>
          </a:p>
          <a:p>
            <a:endParaRPr lang="en-GB" b="1" dirty="0">
              <a:solidFill>
                <a:schemeClr val="accent5">
                  <a:lumMod val="7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C065E6F-452D-6D09-EC09-09BBCF34D72C}"/>
              </a:ext>
            </a:extLst>
          </p:cNvPr>
          <p:cNvSpPr txBox="1"/>
          <p:nvPr/>
        </p:nvSpPr>
        <p:spPr>
          <a:xfrm>
            <a:off x="781215" y="5715808"/>
            <a:ext cx="5295569" cy="2862322"/>
          </a:xfrm>
          <a:prstGeom prst="rect">
            <a:avLst/>
          </a:prstGeom>
          <a:solidFill>
            <a:schemeClr val="accent1">
              <a:lumMod val="20000"/>
              <a:lumOff val="80000"/>
            </a:schemeClr>
          </a:solidFill>
          <a:ln w="38100">
            <a:solidFill>
              <a:srgbClr val="0070C0"/>
            </a:solidFill>
          </a:ln>
        </p:spPr>
        <p:txBody>
          <a:bodyPr wrap="square" rtlCol="0">
            <a:spAutoFit/>
          </a:bodyPr>
          <a:lstStyle/>
          <a:p>
            <a:endParaRPr lang="en-GB" b="1" dirty="0">
              <a:solidFill>
                <a:schemeClr val="accent5">
                  <a:lumMod val="75000"/>
                </a:schemeClr>
              </a:solidFill>
              <a:latin typeface="Century Gothic" panose="020B0502020202020204" pitchFamily="34" charset="0"/>
            </a:endParaRPr>
          </a:p>
          <a:p>
            <a:r>
              <a:rPr lang="en-GB" b="1" dirty="0">
                <a:solidFill>
                  <a:schemeClr val="accent5">
                    <a:lumMod val="75000"/>
                  </a:schemeClr>
                </a:solidFill>
                <a:latin typeface="Century Gothic" panose="020B0502020202020204" pitchFamily="34" charset="0"/>
              </a:rPr>
              <a:t>Research different techniques to manage stress, worries and anxieties and produce an educational leaflet;</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Grounding</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Breathing exercises</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Me time and saying no</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Meditation</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Avoid unhealthy habits</a:t>
            </a:r>
          </a:p>
          <a:p>
            <a:endParaRPr lang="en-GB" b="1"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380118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3ABDBA-B510-412F-A422-0A752976E429}"/>
              </a:ext>
            </a:extLst>
          </p:cNvPr>
          <p:cNvGraphicFramePr>
            <a:graphicFrameLocks noGrp="1"/>
          </p:cNvGraphicFramePr>
          <p:nvPr>
            <p:extLst>
              <p:ext uri="{D42A27DB-BD31-4B8C-83A1-F6EECF244321}">
                <p14:modId xmlns:p14="http://schemas.microsoft.com/office/powerpoint/2010/main" val="141267483"/>
              </p:ext>
            </p:extLst>
          </p:nvPr>
        </p:nvGraphicFramePr>
        <p:xfrm>
          <a:off x="533525" y="2311142"/>
          <a:ext cx="5380939" cy="5113332"/>
        </p:xfrm>
        <a:graphic>
          <a:graphicData uri="http://schemas.openxmlformats.org/drawingml/2006/table">
            <a:tbl>
              <a:tblPr firstRow="1" bandRow="1">
                <a:tableStyleId>{5940675A-B579-460E-94D1-54222C63F5DA}</a:tableStyleId>
              </a:tblPr>
              <a:tblGrid>
                <a:gridCol w="1541126">
                  <a:extLst>
                    <a:ext uri="{9D8B030D-6E8A-4147-A177-3AD203B41FA5}">
                      <a16:colId xmlns:a16="http://schemas.microsoft.com/office/drawing/2014/main" val="447869063"/>
                    </a:ext>
                  </a:extLst>
                </a:gridCol>
                <a:gridCol w="1820689">
                  <a:extLst>
                    <a:ext uri="{9D8B030D-6E8A-4147-A177-3AD203B41FA5}">
                      <a16:colId xmlns:a16="http://schemas.microsoft.com/office/drawing/2014/main" val="2618298920"/>
                    </a:ext>
                  </a:extLst>
                </a:gridCol>
                <a:gridCol w="2019124">
                  <a:extLst>
                    <a:ext uri="{9D8B030D-6E8A-4147-A177-3AD203B41FA5}">
                      <a16:colId xmlns:a16="http://schemas.microsoft.com/office/drawing/2014/main" val="3460663714"/>
                    </a:ext>
                  </a:extLst>
                </a:gridCol>
              </a:tblGrid>
              <a:tr h="638478">
                <a:tc>
                  <a:txBody>
                    <a:bodyPr/>
                    <a:lstStyle/>
                    <a:p>
                      <a:pPr algn="ctr"/>
                      <a:r>
                        <a:rPr lang="en-GB" sz="2400" b="1" dirty="0">
                          <a:solidFill>
                            <a:schemeClr val="accent2">
                              <a:lumMod val="75000"/>
                            </a:schemeClr>
                          </a:solidFill>
                          <a:latin typeface="Century Gothic" panose="020B0502020202020204" pitchFamily="34" charset="0"/>
                        </a:rPr>
                        <a:t>Job Role</a:t>
                      </a:r>
                    </a:p>
                  </a:txBody>
                  <a:tcPr marL="51435" marR="51435" marT="25718" marB="25718"/>
                </a:tc>
                <a:tc>
                  <a:txBody>
                    <a:bodyPr/>
                    <a:lstStyle/>
                    <a:p>
                      <a:pPr algn="ctr"/>
                      <a:r>
                        <a:rPr lang="en-GB" sz="1500" b="1" dirty="0">
                          <a:latin typeface="Century Gothic" panose="020B0502020202020204" pitchFamily="34" charset="0"/>
                        </a:rPr>
                        <a:t>Definition</a:t>
                      </a:r>
                    </a:p>
                  </a:txBody>
                  <a:tcPr marL="51435" marR="51435" marT="25718" marB="25718" anchor="ctr">
                    <a:solidFill>
                      <a:srgbClr val="92D050"/>
                    </a:solidFill>
                  </a:tcPr>
                </a:tc>
                <a:tc>
                  <a:txBody>
                    <a:bodyPr/>
                    <a:lstStyle/>
                    <a:p>
                      <a:pPr algn="ctr"/>
                      <a:r>
                        <a:rPr lang="en-GB" sz="1500" b="1" dirty="0">
                          <a:latin typeface="Century Gothic" panose="020B0502020202020204" pitchFamily="34" charset="0"/>
                        </a:rPr>
                        <a:t>Roles and Responsibilities</a:t>
                      </a:r>
                    </a:p>
                  </a:txBody>
                  <a:tcPr marL="51435" marR="51435" marT="25718" marB="25718" anchor="ctr">
                    <a:solidFill>
                      <a:srgbClr val="FFC000"/>
                    </a:solidFill>
                  </a:tcPr>
                </a:tc>
                <a:extLst>
                  <a:ext uri="{0D108BD9-81ED-4DB2-BD59-A6C34878D82A}">
                    <a16:rowId xmlns:a16="http://schemas.microsoft.com/office/drawing/2014/main" val="2535699887"/>
                  </a:ext>
                </a:extLst>
              </a:tr>
              <a:tr h="745809">
                <a:tc>
                  <a:txBody>
                    <a:bodyPr/>
                    <a:lstStyle/>
                    <a:p>
                      <a:pPr algn="l"/>
                      <a:r>
                        <a:rPr lang="en-GB" sz="1600" b="1" dirty="0">
                          <a:solidFill>
                            <a:schemeClr val="accent2">
                              <a:lumMod val="75000"/>
                            </a:schemeClr>
                          </a:solidFill>
                          <a:latin typeface="Century Gothic" panose="020B0502020202020204" pitchFamily="34" charset="0"/>
                        </a:rPr>
                        <a:t>District</a:t>
                      </a:r>
                      <a:r>
                        <a:rPr lang="en-GB" sz="1600" b="1" baseline="0" dirty="0">
                          <a:solidFill>
                            <a:schemeClr val="accent2">
                              <a:lumMod val="75000"/>
                            </a:schemeClr>
                          </a:solidFill>
                          <a:latin typeface="Century Gothic" panose="020B0502020202020204" pitchFamily="34" charset="0"/>
                        </a:rPr>
                        <a:t> Nurse</a:t>
                      </a:r>
                      <a:endParaRPr lang="en-GB" sz="1600" b="1" dirty="0">
                        <a:solidFill>
                          <a:schemeClr val="accent2">
                            <a:lumMod val="75000"/>
                          </a:schemeClr>
                        </a:solidFill>
                        <a:latin typeface="Century Gothic" panose="020B0502020202020204" pitchFamily="34" charset="0"/>
                      </a:endParaRPr>
                    </a:p>
                  </a:txBody>
                  <a:tcPr marL="51435" marR="51435" marT="25718" marB="25718" anchor="ctr">
                    <a:solidFill>
                      <a:schemeClr val="accent2">
                        <a:lumMod val="20000"/>
                        <a:lumOff val="80000"/>
                      </a:schemeClr>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2102771267"/>
                  </a:ext>
                </a:extLst>
              </a:tr>
              <a:tr h="745809">
                <a:tc>
                  <a:txBody>
                    <a:bodyPr/>
                    <a:lstStyle/>
                    <a:p>
                      <a:pPr algn="l"/>
                      <a:r>
                        <a:rPr lang="en-GB" sz="1600" b="1" dirty="0">
                          <a:solidFill>
                            <a:schemeClr val="accent2">
                              <a:lumMod val="75000"/>
                            </a:schemeClr>
                          </a:solidFill>
                          <a:latin typeface="Century Gothic" panose="020B0502020202020204" pitchFamily="34" charset="0"/>
                        </a:rPr>
                        <a:t>Auxiliary Nurse</a:t>
                      </a:r>
                    </a:p>
                  </a:txBody>
                  <a:tcPr marL="51435" marR="51435" marT="25718" marB="25718" anchor="ctr">
                    <a:solidFill>
                      <a:schemeClr val="accent2">
                        <a:lumMod val="20000"/>
                        <a:lumOff val="80000"/>
                      </a:schemeClr>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92292221"/>
                  </a:ext>
                </a:extLst>
              </a:tr>
              <a:tr h="745809">
                <a:tc>
                  <a:txBody>
                    <a:bodyPr/>
                    <a:lstStyle/>
                    <a:p>
                      <a:pPr algn="l"/>
                      <a:r>
                        <a:rPr lang="en-GB" sz="1600" b="1" dirty="0">
                          <a:solidFill>
                            <a:schemeClr val="accent2">
                              <a:lumMod val="75000"/>
                            </a:schemeClr>
                          </a:solidFill>
                          <a:latin typeface="Century Gothic" panose="020B0502020202020204" pitchFamily="34" charset="0"/>
                        </a:rPr>
                        <a:t>Palliative Care</a:t>
                      </a:r>
                    </a:p>
                  </a:txBody>
                  <a:tcPr marL="51435" marR="51435" marT="25718" marB="25718" anchor="ctr">
                    <a:solidFill>
                      <a:schemeClr val="accent2">
                        <a:lumMod val="20000"/>
                        <a:lumOff val="80000"/>
                      </a:schemeClr>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1162155035"/>
                  </a:ext>
                </a:extLst>
              </a:tr>
              <a:tr h="745809">
                <a:tc>
                  <a:txBody>
                    <a:bodyPr/>
                    <a:lstStyle/>
                    <a:p>
                      <a:pPr algn="l"/>
                      <a:r>
                        <a:rPr lang="en-GB" sz="1400" b="1" dirty="0">
                          <a:solidFill>
                            <a:schemeClr val="accent2">
                              <a:lumMod val="75000"/>
                            </a:schemeClr>
                          </a:solidFill>
                          <a:latin typeface="Century Gothic" panose="020B0502020202020204" pitchFamily="34" charset="0"/>
                        </a:rPr>
                        <a:t>Phlebotomist</a:t>
                      </a:r>
                    </a:p>
                  </a:txBody>
                  <a:tcPr marL="51435" marR="51435" marT="25718" marB="25718" anchor="ctr">
                    <a:solidFill>
                      <a:schemeClr val="accent2">
                        <a:lumMod val="20000"/>
                        <a:lumOff val="80000"/>
                      </a:schemeClr>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3536022447"/>
                  </a:ext>
                </a:extLst>
              </a:tr>
              <a:tr h="745809">
                <a:tc>
                  <a:txBody>
                    <a:bodyPr/>
                    <a:lstStyle/>
                    <a:p>
                      <a:pPr algn="l"/>
                      <a:r>
                        <a:rPr lang="en-GB" sz="1600" b="1" dirty="0">
                          <a:solidFill>
                            <a:schemeClr val="accent2">
                              <a:lumMod val="75000"/>
                            </a:schemeClr>
                          </a:solidFill>
                          <a:latin typeface="Century Gothic" panose="020B0502020202020204" pitchFamily="34" charset="0"/>
                        </a:rPr>
                        <a:t>Domiciliary Carer</a:t>
                      </a:r>
                    </a:p>
                  </a:txBody>
                  <a:tcPr marL="51435" marR="51435" marT="25718" marB="25718" anchor="ctr">
                    <a:solidFill>
                      <a:schemeClr val="accent2">
                        <a:lumMod val="20000"/>
                        <a:lumOff val="80000"/>
                      </a:schemeClr>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dirty="0">
                        <a:latin typeface="Century Gothic" panose="020B0502020202020204" pitchFamily="34" charset="0"/>
                      </a:endParaRPr>
                    </a:p>
                  </a:txBody>
                  <a:tcPr marL="51435" marR="51435" marT="25718" marB="25718"/>
                </a:tc>
                <a:extLst>
                  <a:ext uri="{0D108BD9-81ED-4DB2-BD59-A6C34878D82A}">
                    <a16:rowId xmlns:a16="http://schemas.microsoft.com/office/drawing/2014/main" val="3667620449"/>
                  </a:ext>
                </a:extLst>
              </a:tr>
              <a:tr h="745809">
                <a:tc>
                  <a:txBody>
                    <a:bodyPr/>
                    <a:lstStyle/>
                    <a:p>
                      <a:pPr algn="l"/>
                      <a:r>
                        <a:rPr lang="en-GB" sz="1600" b="1" dirty="0">
                          <a:solidFill>
                            <a:schemeClr val="accent2">
                              <a:lumMod val="75000"/>
                            </a:schemeClr>
                          </a:solidFill>
                          <a:latin typeface="Century Gothic" panose="020B0502020202020204" pitchFamily="34" charset="0"/>
                        </a:rPr>
                        <a:t>Neonatal nurse</a:t>
                      </a:r>
                    </a:p>
                  </a:txBody>
                  <a:tcPr marL="51435" marR="51435" marT="25718" marB="25718" anchor="ctr">
                    <a:solidFill>
                      <a:schemeClr val="accent2">
                        <a:lumMod val="20000"/>
                        <a:lumOff val="80000"/>
                      </a:schemeClr>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dirty="0">
                        <a:latin typeface="Century Gothic" panose="020B0502020202020204" pitchFamily="34" charset="0"/>
                      </a:endParaRPr>
                    </a:p>
                  </a:txBody>
                  <a:tcPr marL="51435" marR="51435" marT="25718" marB="25718"/>
                </a:tc>
                <a:extLst>
                  <a:ext uri="{0D108BD9-81ED-4DB2-BD59-A6C34878D82A}">
                    <a16:rowId xmlns:a16="http://schemas.microsoft.com/office/drawing/2014/main" val="1557041977"/>
                  </a:ext>
                </a:extLst>
              </a:tr>
            </a:tbl>
          </a:graphicData>
        </a:graphic>
      </p:graphicFrame>
      <p:pic>
        <p:nvPicPr>
          <p:cNvPr id="4" name="Picture 3">
            <a:extLst>
              <a:ext uri="{FF2B5EF4-FFF2-40B4-BE49-F238E27FC236}">
                <a16:creationId xmlns:a16="http://schemas.microsoft.com/office/drawing/2014/main" id="{05006C12-0907-4AB3-882C-E7140F5C1BB6}"/>
              </a:ext>
            </a:extLst>
          </p:cNvPr>
          <p:cNvPicPr>
            <a:picLocks noChangeAspect="1"/>
          </p:cNvPicPr>
          <p:nvPr/>
        </p:nvPicPr>
        <p:blipFill>
          <a:blip r:embed="rId2"/>
          <a:stretch>
            <a:fillRect/>
          </a:stretch>
        </p:blipFill>
        <p:spPr>
          <a:xfrm>
            <a:off x="1642779" y="7650600"/>
            <a:ext cx="3399869" cy="1878668"/>
          </a:xfrm>
          <a:prstGeom prst="rect">
            <a:avLst/>
          </a:prstGeom>
        </p:spPr>
      </p:pic>
      <p:sp>
        <p:nvSpPr>
          <p:cNvPr id="5" name="Subtitle 2">
            <a:extLst>
              <a:ext uri="{FF2B5EF4-FFF2-40B4-BE49-F238E27FC236}">
                <a16:creationId xmlns:a16="http://schemas.microsoft.com/office/drawing/2014/main" id="{2C827578-B41D-4D63-8915-7C2BFD40AC07}"/>
              </a:ext>
            </a:extLst>
          </p:cNvPr>
          <p:cNvSpPr txBox="1">
            <a:spLocks/>
          </p:cNvSpPr>
          <p:nvPr/>
        </p:nvSpPr>
        <p:spPr>
          <a:xfrm>
            <a:off x="770964" y="916915"/>
            <a:ext cx="5143500" cy="523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dirty="0">
                <a:latin typeface="Century Gothic" panose="020B0502020202020204" pitchFamily="34" charset="0"/>
              </a:rPr>
              <a:t>What does it mean when people talk about being ‘on the front line’?</a:t>
            </a:r>
          </a:p>
        </p:txBody>
      </p:sp>
      <p:sp>
        <p:nvSpPr>
          <p:cNvPr id="6" name="TextBox 5">
            <a:extLst>
              <a:ext uri="{FF2B5EF4-FFF2-40B4-BE49-F238E27FC236}">
                <a16:creationId xmlns:a16="http://schemas.microsoft.com/office/drawing/2014/main" id="{8D9340BD-D34C-48BA-A2C1-482231D2B3E8}"/>
              </a:ext>
            </a:extLst>
          </p:cNvPr>
          <p:cNvSpPr txBox="1"/>
          <p:nvPr/>
        </p:nvSpPr>
        <p:spPr>
          <a:xfrm>
            <a:off x="2364440" y="609138"/>
            <a:ext cx="2129109" cy="307777"/>
          </a:xfrm>
          <a:prstGeom prst="rect">
            <a:avLst/>
          </a:prstGeom>
          <a:noFill/>
        </p:spPr>
        <p:txBody>
          <a:bodyPr wrap="none" rtlCol="0">
            <a:spAutoFit/>
          </a:bodyPr>
          <a:lstStyle/>
          <a:p>
            <a:pPr algn="ctr"/>
            <a:r>
              <a:rPr lang="en-GB" sz="1400" dirty="0">
                <a:latin typeface="Century Gothic" panose="020B0502020202020204" pitchFamily="34" charset="0"/>
              </a:rPr>
              <a:t>On ‘</a:t>
            </a:r>
            <a:r>
              <a:rPr lang="en-GB" sz="1400" dirty="0">
                <a:solidFill>
                  <a:schemeClr val="accent1"/>
                </a:solidFill>
                <a:latin typeface="Century Gothic" panose="020B0502020202020204" pitchFamily="34" charset="0"/>
              </a:rPr>
              <a:t>The front line</a:t>
            </a:r>
            <a:r>
              <a:rPr lang="en-GB" sz="1400" dirty="0">
                <a:latin typeface="Century Gothic" panose="020B0502020202020204" pitchFamily="34" charset="0"/>
              </a:rPr>
              <a:t>’…….</a:t>
            </a:r>
          </a:p>
        </p:txBody>
      </p:sp>
      <p:sp>
        <p:nvSpPr>
          <p:cNvPr id="8" name="Rectangle 7">
            <a:extLst>
              <a:ext uri="{FF2B5EF4-FFF2-40B4-BE49-F238E27FC236}">
                <a16:creationId xmlns:a16="http://schemas.microsoft.com/office/drawing/2014/main" id="{86B3DE5A-014B-465A-92EB-CD3638A3FDE9}"/>
              </a:ext>
            </a:extLst>
          </p:cNvPr>
          <p:cNvSpPr/>
          <p:nvPr/>
        </p:nvSpPr>
        <p:spPr>
          <a:xfrm>
            <a:off x="1072792" y="1382600"/>
            <a:ext cx="4712407" cy="523220"/>
          </a:xfrm>
          <a:prstGeom prst="rect">
            <a:avLst/>
          </a:prstGeom>
        </p:spPr>
        <p:txBody>
          <a:bodyPr wrap="square">
            <a:spAutoFit/>
          </a:bodyPr>
          <a:lstStyle/>
          <a:p>
            <a:pPr marL="257156" indent="-257156" algn="ctr">
              <a:buFont typeface="Arial" panose="020B0604020202020204" pitchFamily="34" charset="0"/>
              <a:buChar char="•"/>
            </a:pPr>
            <a:r>
              <a:rPr lang="en-GB" sz="1400" dirty="0">
                <a:latin typeface="Century Gothic" panose="020B0502020202020204" pitchFamily="34" charset="0"/>
              </a:rPr>
              <a:t>What does it mean when people talk about multidisciplinary teamwork?</a:t>
            </a:r>
          </a:p>
        </p:txBody>
      </p:sp>
      <p:sp>
        <p:nvSpPr>
          <p:cNvPr id="9" name="Rectangle 8">
            <a:extLst>
              <a:ext uri="{FF2B5EF4-FFF2-40B4-BE49-F238E27FC236}">
                <a16:creationId xmlns:a16="http://schemas.microsoft.com/office/drawing/2014/main" id="{92079E1F-2187-4A8A-9F43-929F8C6391DA}"/>
              </a:ext>
            </a:extLst>
          </p:cNvPr>
          <p:cNvSpPr/>
          <p:nvPr/>
        </p:nvSpPr>
        <p:spPr>
          <a:xfrm>
            <a:off x="600365" y="376732"/>
            <a:ext cx="5486672" cy="1719952"/>
          </a:xfrm>
          <a:prstGeom prst="rect">
            <a:avLst/>
          </a:prstGeom>
          <a:no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Slide Number Placeholder 2">
            <a:extLst>
              <a:ext uri="{FF2B5EF4-FFF2-40B4-BE49-F238E27FC236}">
                <a16:creationId xmlns:a16="http://schemas.microsoft.com/office/drawing/2014/main" id="{FF170C16-069E-420D-93A7-BFEB98B98B0B}"/>
              </a:ext>
            </a:extLst>
          </p:cNvPr>
          <p:cNvSpPr>
            <a:spLocks noGrp="1"/>
          </p:cNvSpPr>
          <p:nvPr>
            <p:ph type="sldNum" sz="quarter" idx="12"/>
          </p:nvPr>
        </p:nvSpPr>
        <p:spPr/>
        <p:txBody>
          <a:bodyPr/>
          <a:lstStyle/>
          <a:p>
            <a:fld id="{42197ACC-EB3C-4466-A41B-F6CC006DF8B4}" type="slidenum">
              <a:rPr lang="en-GB" smtClean="0"/>
              <a:t>14</a:t>
            </a:fld>
            <a:endParaRPr lang="en-GB"/>
          </a:p>
        </p:txBody>
      </p:sp>
      <p:sp>
        <p:nvSpPr>
          <p:cNvPr id="10" name="Footer Placeholder 9">
            <a:extLst>
              <a:ext uri="{FF2B5EF4-FFF2-40B4-BE49-F238E27FC236}">
                <a16:creationId xmlns:a16="http://schemas.microsoft.com/office/drawing/2014/main" id="{8BE6DA8C-3DCB-EC34-8C3C-4317BB4E8FB5}"/>
              </a:ext>
            </a:extLst>
          </p:cNvPr>
          <p:cNvSpPr>
            <a:spLocks noGrp="1"/>
          </p:cNvSpPr>
          <p:nvPr>
            <p:ph type="ftr" sz="quarter" idx="11"/>
          </p:nvPr>
        </p:nvSpPr>
        <p:spPr/>
        <p:txBody>
          <a:bodyPr/>
          <a:lstStyle/>
          <a:p>
            <a:r>
              <a:rPr lang="en-GB"/>
              <a:t>Resources &gt; https://www.tes.com/teaching-resources/shop/HSCresources </a:t>
            </a:r>
          </a:p>
        </p:txBody>
      </p:sp>
      <p:sp>
        <p:nvSpPr>
          <p:cNvPr id="7" name="Rectangle 6">
            <a:extLst>
              <a:ext uri="{FF2B5EF4-FFF2-40B4-BE49-F238E27FC236}">
                <a16:creationId xmlns:a16="http://schemas.microsoft.com/office/drawing/2014/main" id="{6014E0DF-C980-C566-A067-B4338B222F58}"/>
              </a:ext>
            </a:extLst>
          </p:cNvPr>
          <p:cNvSpPr/>
          <p:nvPr/>
        </p:nvSpPr>
        <p:spPr>
          <a:xfrm>
            <a:off x="252072" y="203200"/>
            <a:ext cx="6353855" cy="9505600"/>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656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Point Star 4">
            <a:extLst>
              <a:ext uri="{FF2B5EF4-FFF2-40B4-BE49-F238E27FC236}">
                <a16:creationId xmlns:a16="http://schemas.microsoft.com/office/drawing/2014/main" id="{8BA12546-4386-421F-BBBA-64EC67640E8B}"/>
              </a:ext>
            </a:extLst>
          </p:cNvPr>
          <p:cNvSpPr/>
          <p:nvPr/>
        </p:nvSpPr>
        <p:spPr>
          <a:xfrm>
            <a:off x="497204" y="1774912"/>
            <a:ext cx="1978001" cy="1901738"/>
          </a:xfrm>
          <a:prstGeom prst="star12">
            <a:avLst/>
          </a:prstGeom>
          <a:solidFill>
            <a:schemeClr val="bg1"/>
          </a:solidFill>
          <a:ln>
            <a:solidFill>
              <a:srgbClr val="FF00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 district nurse will only work with the elderly.</a:t>
            </a:r>
          </a:p>
        </p:txBody>
      </p:sp>
      <p:sp>
        <p:nvSpPr>
          <p:cNvPr id="5" name="12-Point Star 5">
            <a:extLst>
              <a:ext uri="{FF2B5EF4-FFF2-40B4-BE49-F238E27FC236}">
                <a16:creationId xmlns:a16="http://schemas.microsoft.com/office/drawing/2014/main" id="{EEFF70ED-25BA-4183-91A3-04DC0EC13475}"/>
              </a:ext>
            </a:extLst>
          </p:cNvPr>
          <p:cNvSpPr/>
          <p:nvPr/>
        </p:nvSpPr>
        <p:spPr>
          <a:xfrm>
            <a:off x="4234890" y="7235563"/>
            <a:ext cx="2432609" cy="1848514"/>
          </a:xfrm>
          <a:prstGeom prst="star12">
            <a:avLst/>
          </a:prstGeom>
          <a:solidFill>
            <a:schemeClr val="bg1"/>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Auxiliary nurses help support other nurses to do their roles. </a:t>
            </a:r>
          </a:p>
        </p:txBody>
      </p:sp>
      <p:sp>
        <p:nvSpPr>
          <p:cNvPr id="6" name="12-Point Star 6">
            <a:extLst>
              <a:ext uri="{FF2B5EF4-FFF2-40B4-BE49-F238E27FC236}">
                <a16:creationId xmlns:a16="http://schemas.microsoft.com/office/drawing/2014/main" id="{A1E4ED57-51A1-4957-89E3-F2F17990C843}"/>
              </a:ext>
            </a:extLst>
          </p:cNvPr>
          <p:cNvSpPr/>
          <p:nvPr/>
        </p:nvSpPr>
        <p:spPr>
          <a:xfrm>
            <a:off x="3428999" y="1426164"/>
            <a:ext cx="2564990" cy="2250486"/>
          </a:xfrm>
          <a:prstGeom prst="star12">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 palliative care nurse will get involved with everyone who gets coronavirus.</a:t>
            </a:r>
          </a:p>
        </p:txBody>
      </p:sp>
      <p:sp>
        <p:nvSpPr>
          <p:cNvPr id="7" name="12-Point Star 7">
            <a:extLst>
              <a:ext uri="{FF2B5EF4-FFF2-40B4-BE49-F238E27FC236}">
                <a16:creationId xmlns:a16="http://schemas.microsoft.com/office/drawing/2014/main" id="{20C6F292-3773-4B83-B097-CEFCD9193A1E}"/>
              </a:ext>
            </a:extLst>
          </p:cNvPr>
          <p:cNvSpPr/>
          <p:nvPr/>
        </p:nvSpPr>
        <p:spPr>
          <a:xfrm>
            <a:off x="594108" y="7429011"/>
            <a:ext cx="2834891" cy="1899162"/>
          </a:xfrm>
          <a:prstGeom prst="star12">
            <a:avLst/>
          </a:prstGeom>
          <a:solidFill>
            <a:schemeClr val="bg1"/>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Only phlebotomists are allowed to take blood.</a:t>
            </a:r>
          </a:p>
        </p:txBody>
      </p:sp>
      <p:sp>
        <p:nvSpPr>
          <p:cNvPr id="8" name="12-Point Star 8">
            <a:extLst>
              <a:ext uri="{FF2B5EF4-FFF2-40B4-BE49-F238E27FC236}">
                <a16:creationId xmlns:a16="http://schemas.microsoft.com/office/drawing/2014/main" id="{E3F668E9-B8D6-4594-9DD1-E01E040D4E36}"/>
              </a:ext>
            </a:extLst>
          </p:cNvPr>
          <p:cNvSpPr/>
          <p:nvPr/>
        </p:nvSpPr>
        <p:spPr>
          <a:xfrm>
            <a:off x="3924301" y="4248150"/>
            <a:ext cx="2190458" cy="1848515"/>
          </a:xfrm>
          <a:prstGeom prst="star12">
            <a:avLst/>
          </a:prstGeom>
          <a:solidFill>
            <a:schemeClr val="bg1"/>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Domiciliary carers provide care in the home. </a:t>
            </a:r>
          </a:p>
        </p:txBody>
      </p:sp>
      <p:sp>
        <p:nvSpPr>
          <p:cNvPr id="9" name="12-Point Star 9">
            <a:extLst>
              <a:ext uri="{FF2B5EF4-FFF2-40B4-BE49-F238E27FC236}">
                <a16:creationId xmlns:a16="http://schemas.microsoft.com/office/drawing/2014/main" id="{7046C188-C75B-4488-9541-60161DB0C1E1}"/>
              </a:ext>
            </a:extLst>
          </p:cNvPr>
          <p:cNvSpPr/>
          <p:nvPr/>
        </p:nvSpPr>
        <p:spPr>
          <a:xfrm>
            <a:off x="247650" y="4435152"/>
            <a:ext cx="2872187" cy="2403797"/>
          </a:xfrm>
          <a:prstGeom prst="star12">
            <a:avLst/>
          </a:prstGeom>
          <a:solidFill>
            <a:schemeClr val="bg1"/>
          </a:solidFill>
          <a:ln>
            <a:solidFill>
              <a:srgbClr val="66FF33"/>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solidFill>
                  <a:schemeClr val="tx1"/>
                </a:solidFill>
                <a:latin typeface="Century Gothic" panose="020B0502020202020204" pitchFamily="34" charset="0"/>
              </a:rPr>
              <a:t>A midwife works with babies and children up to 5 years</a:t>
            </a:r>
          </a:p>
        </p:txBody>
      </p:sp>
      <p:sp>
        <p:nvSpPr>
          <p:cNvPr id="10" name="Rectangle 9">
            <a:extLst>
              <a:ext uri="{FF2B5EF4-FFF2-40B4-BE49-F238E27FC236}">
                <a16:creationId xmlns:a16="http://schemas.microsoft.com/office/drawing/2014/main" id="{DC116C8B-457D-48A6-A0E2-00DD6F0B7CE2}"/>
              </a:ext>
            </a:extLst>
          </p:cNvPr>
          <p:cNvSpPr/>
          <p:nvPr/>
        </p:nvSpPr>
        <p:spPr>
          <a:xfrm>
            <a:off x="2117657" y="260457"/>
            <a:ext cx="2145139" cy="438582"/>
          </a:xfrm>
          <a:prstGeom prst="rect">
            <a:avLst/>
          </a:prstGeom>
        </p:spPr>
        <p:txBody>
          <a:bodyPr wrap="none">
            <a:spAutoFit/>
          </a:bodyPr>
          <a:lstStyle/>
          <a:p>
            <a:pPr algn="ctr"/>
            <a:r>
              <a:rPr lang="en-GB" sz="2250" b="1" dirty="0">
                <a:solidFill>
                  <a:schemeClr val="accent2">
                    <a:lumMod val="50000"/>
                  </a:schemeClr>
                </a:solidFill>
                <a:latin typeface="Century Gothic" panose="020B0502020202020204" pitchFamily="34" charset="0"/>
              </a:rPr>
              <a:t>True or False? </a:t>
            </a:r>
          </a:p>
        </p:txBody>
      </p:sp>
      <p:sp>
        <p:nvSpPr>
          <p:cNvPr id="2" name="TextBox 1">
            <a:extLst>
              <a:ext uri="{FF2B5EF4-FFF2-40B4-BE49-F238E27FC236}">
                <a16:creationId xmlns:a16="http://schemas.microsoft.com/office/drawing/2014/main" id="{AAF044D9-BB1D-43EC-9F79-D6D984412A1B}"/>
              </a:ext>
            </a:extLst>
          </p:cNvPr>
          <p:cNvSpPr txBox="1"/>
          <p:nvPr/>
        </p:nvSpPr>
        <p:spPr>
          <a:xfrm>
            <a:off x="497204" y="642341"/>
            <a:ext cx="5863592" cy="923330"/>
          </a:xfrm>
          <a:prstGeom prst="rect">
            <a:avLst/>
          </a:prstGeom>
          <a:noFill/>
        </p:spPr>
        <p:txBody>
          <a:bodyPr wrap="square" rtlCol="0">
            <a:spAutoFit/>
          </a:bodyPr>
          <a:lstStyle/>
          <a:p>
            <a:r>
              <a:rPr lang="en-GB" b="1" dirty="0">
                <a:solidFill>
                  <a:schemeClr val="accent2">
                    <a:lumMod val="50000"/>
                  </a:schemeClr>
                </a:solidFill>
                <a:latin typeface="Century Gothic" panose="020B0502020202020204" pitchFamily="34" charset="0"/>
              </a:rPr>
              <a:t>Colour code the statements in order to show if they are true or false. </a:t>
            </a:r>
          </a:p>
          <a:p>
            <a:r>
              <a:rPr lang="en-GB" dirty="0">
                <a:solidFill>
                  <a:schemeClr val="accent2">
                    <a:lumMod val="50000"/>
                  </a:schemeClr>
                </a:solidFill>
              </a:rPr>
              <a:t>		</a:t>
            </a:r>
            <a:r>
              <a:rPr lang="en-GB" b="1" dirty="0">
                <a:solidFill>
                  <a:schemeClr val="accent2">
                    <a:lumMod val="50000"/>
                  </a:schemeClr>
                </a:solidFill>
                <a:latin typeface="Century Gothic" panose="020B0502020202020204" pitchFamily="34" charset="0"/>
              </a:rPr>
              <a:t>True</a:t>
            </a:r>
            <a:r>
              <a:rPr lang="en-GB" dirty="0">
                <a:solidFill>
                  <a:schemeClr val="accent2">
                    <a:lumMod val="50000"/>
                  </a:schemeClr>
                </a:solidFill>
                <a:latin typeface="Century Gothic" panose="020B0502020202020204" pitchFamily="34" charset="0"/>
              </a:rPr>
              <a:t>	</a:t>
            </a:r>
            <a:r>
              <a:rPr lang="en-GB" dirty="0">
                <a:solidFill>
                  <a:schemeClr val="accent2">
                    <a:lumMod val="50000"/>
                  </a:schemeClr>
                </a:solidFill>
              </a:rPr>
              <a:t>			</a:t>
            </a:r>
            <a:r>
              <a:rPr lang="en-GB" b="1" dirty="0">
                <a:solidFill>
                  <a:schemeClr val="accent2">
                    <a:lumMod val="50000"/>
                  </a:schemeClr>
                </a:solidFill>
                <a:latin typeface="Century Gothic" panose="020B0502020202020204" pitchFamily="34" charset="0"/>
              </a:rPr>
              <a:t>False</a:t>
            </a:r>
          </a:p>
        </p:txBody>
      </p:sp>
      <p:sp>
        <p:nvSpPr>
          <p:cNvPr id="3" name="Rectangle 2">
            <a:extLst>
              <a:ext uri="{FF2B5EF4-FFF2-40B4-BE49-F238E27FC236}">
                <a16:creationId xmlns:a16="http://schemas.microsoft.com/office/drawing/2014/main" id="{84DE1C12-8BE0-48F2-9CF1-38D85A1AE9EB}"/>
              </a:ext>
            </a:extLst>
          </p:cNvPr>
          <p:cNvSpPr/>
          <p:nvPr/>
        </p:nvSpPr>
        <p:spPr>
          <a:xfrm>
            <a:off x="914400" y="1238250"/>
            <a:ext cx="476250" cy="327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19D761-41F0-4957-A562-3A59968AC951}"/>
              </a:ext>
            </a:extLst>
          </p:cNvPr>
          <p:cNvSpPr/>
          <p:nvPr/>
        </p:nvSpPr>
        <p:spPr>
          <a:xfrm>
            <a:off x="2713977" y="1238250"/>
            <a:ext cx="476250" cy="327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7E5295E8-1F1E-401A-8F08-49814F487854}"/>
              </a:ext>
            </a:extLst>
          </p:cNvPr>
          <p:cNvSpPr>
            <a:spLocks noGrp="1"/>
          </p:cNvSpPr>
          <p:nvPr>
            <p:ph type="sldNum" sz="quarter" idx="12"/>
          </p:nvPr>
        </p:nvSpPr>
        <p:spPr/>
        <p:txBody>
          <a:bodyPr/>
          <a:lstStyle/>
          <a:p>
            <a:fld id="{42197ACC-EB3C-4466-A41B-F6CC006DF8B4}" type="slidenum">
              <a:rPr lang="en-GB" smtClean="0"/>
              <a:t>15</a:t>
            </a:fld>
            <a:endParaRPr lang="en-GB"/>
          </a:p>
        </p:txBody>
      </p:sp>
      <p:sp>
        <p:nvSpPr>
          <p:cNvPr id="13" name="Rectangle 12">
            <a:extLst>
              <a:ext uri="{FF2B5EF4-FFF2-40B4-BE49-F238E27FC236}">
                <a16:creationId xmlns:a16="http://schemas.microsoft.com/office/drawing/2014/main" id="{CA1CAD6F-BEFC-556B-7251-438FC90C2CC1}"/>
              </a:ext>
            </a:extLst>
          </p:cNvPr>
          <p:cNvSpPr/>
          <p:nvPr/>
        </p:nvSpPr>
        <p:spPr>
          <a:xfrm>
            <a:off x="252072" y="203200"/>
            <a:ext cx="6353855" cy="9505600"/>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22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7D50-8E2D-4E99-9BB5-7032D3D6D543}"/>
              </a:ext>
            </a:extLst>
          </p:cNvPr>
          <p:cNvSpPr>
            <a:spLocks noGrp="1"/>
          </p:cNvSpPr>
          <p:nvPr>
            <p:ph type="title"/>
          </p:nvPr>
        </p:nvSpPr>
        <p:spPr>
          <a:xfrm>
            <a:off x="133350" y="489777"/>
            <a:ext cx="6591300" cy="794634"/>
          </a:xfrm>
        </p:spPr>
        <p:txBody>
          <a:bodyPr>
            <a:normAutofit fontScale="90000"/>
          </a:bodyPr>
          <a:lstStyle/>
          <a:p>
            <a:pPr algn="ctr"/>
            <a:r>
              <a:rPr lang="en-GB" b="1" u="sng" dirty="0">
                <a:latin typeface="Century Gothic" panose="020B0502020202020204" pitchFamily="34" charset="0"/>
              </a:rPr>
              <a:t>Passport to Sixth Form</a:t>
            </a:r>
            <a:br>
              <a:rPr lang="en-GB" b="1" u="sng" dirty="0">
                <a:latin typeface="Century Gothic" panose="020B0502020202020204" pitchFamily="34" charset="0"/>
              </a:rPr>
            </a:br>
            <a:r>
              <a:rPr lang="en-GB" b="1" u="sng" dirty="0">
                <a:latin typeface="Century Gothic" panose="020B0502020202020204" pitchFamily="34" charset="0"/>
              </a:rPr>
              <a:t>Check list</a:t>
            </a:r>
          </a:p>
        </p:txBody>
      </p:sp>
      <p:sp>
        <p:nvSpPr>
          <p:cNvPr id="3" name="Content Placeholder 2">
            <a:extLst>
              <a:ext uri="{FF2B5EF4-FFF2-40B4-BE49-F238E27FC236}">
                <a16:creationId xmlns:a16="http://schemas.microsoft.com/office/drawing/2014/main" id="{E0EF2017-0925-4E40-9236-EAD29750AA39}"/>
              </a:ext>
            </a:extLst>
          </p:cNvPr>
          <p:cNvSpPr>
            <a:spLocks noGrp="1"/>
          </p:cNvSpPr>
          <p:nvPr>
            <p:ph idx="1"/>
          </p:nvPr>
        </p:nvSpPr>
        <p:spPr>
          <a:xfrm>
            <a:off x="206734" y="1573211"/>
            <a:ext cx="6346465" cy="8248650"/>
          </a:xfrm>
        </p:spPr>
        <p:txBody>
          <a:bodyPr>
            <a:normAutofit/>
          </a:bodyPr>
          <a:lstStyle/>
          <a:p>
            <a:pPr marL="0" indent="0">
              <a:buNone/>
            </a:pPr>
            <a:endParaRPr lang="en-GB" sz="1500" dirty="0"/>
          </a:p>
          <a:p>
            <a:pPr marL="0" indent="0">
              <a:buNone/>
            </a:pPr>
            <a:r>
              <a:rPr lang="en-GB" sz="1500" b="1" dirty="0">
                <a:latin typeface="Century Gothic" panose="020B0502020202020204" pitchFamily="34" charset="0"/>
              </a:rPr>
              <a:t>Use this list to make sure you have everything you need to hand in in September in order to start your AAQ Health &amp; Social Care course. </a:t>
            </a:r>
          </a:p>
          <a:p>
            <a:pPr marL="0" indent="0">
              <a:buNone/>
            </a:pPr>
            <a:r>
              <a:rPr lang="en-GB" sz="1500" b="1" dirty="0">
                <a:latin typeface="Century Gothic" panose="020B0502020202020204" pitchFamily="34" charset="0"/>
              </a:rPr>
              <a:t>	</a:t>
            </a:r>
          </a:p>
          <a:p>
            <a:pPr marL="804863" indent="0">
              <a:buNone/>
            </a:pPr>
            <a:r>
              <a:rPr lang="en-GB" sz="1500" b="1" dirty="0">
                <a:latin typeface="Century Gothic" panose="020B0502020202020204" pitchFamily="34" charset="0"/>
              </a:rPr>
              <a:t>Report/review on your chosen film, documentary and book in the media, page 7.</a:t>
            </a:r>
          </a:p>
          <a:p>
            <a:pPr marL="804863" indent="0">
              <a:buNone/>
            </a:pPr>
            <a:endParaRPr lang="en-GB" sz="1000" b="1" dirty="0">
              <a:latin typeface="Century Gothic" panose="020B0502020202020204" pitchFamily="34" charset="0"/>
            </a:endParaRPr>
          </a:p>
          <a:p>
            <a:pPr marL="804863" indent="0">
              <a:buNone/>
            </a:pPr>
            <a:r>
              <a:rPr lang="en-GB" sz="1500" b="1" dirty="0">
                <a:latin typeface="Century Gothic" panose="020B0502020202020204" pitchFamily="34" charset="0"/>
              </a:rPr>
              <a:t>Complete at least a minimum of 5 sections of the learning log, page 9.</a:t>
            </a:r>
            <a:endParaRPr lang="en-GB" sz="1500" b="1" dirty="0"/>
          </a:p>
          <a:p>
            <a:pPr marL="804863" indent="0">
              <a:buNone/>
            </a:pPr>
            <a:endParaRPr lang="en-GB" sz="1000" b="1" dirty="0">
              <a:latin typeface="Century Gothic" panose="020B0502020202020204" pitchFamily="34" charset="0"/>
            </a:endParaRPr>
          </a:p>
          <a:p>
            <a:pPr marL="804863" indent="0">
              <a:buNone/>
            </a:pPr>
            <a:r>
              <a:rPr lang="en-GB" sz="1500" b="1" dirty="0">
                <a:latin typeface="Century Gothic" panose="020B0502020202020204" pitchFamily="34" charset="0"/>
              </a:rPr>
              <a:t>Completed glossary of key terms, page 10-11.</a:t>
            </a:r>
          </a:p>
          <a:p>
            <a:pPr marL="804863" indent="0">
              <a:buNone/>
            </a:pPr>
            <a:endParaRPr lang="en-GB" sz="1500" b="1" dirty="0"/>
          </a:p>
          <a:p>
            <a:pPr marL="804863" indent="0">
              <a:buNone/>
            </a:pPr>
            <a:r>
              <a:rPr lang="en-GB" sz="1500" b="1" dirty="0">
                <a:latin typeface="Century Gothic" panose="020B0502020202020204" pitchFamily="34" charset="0"/>
              </a:rPr>
              <a:t>Filled in A-Z of Health and Social Care, page 12.</a:t>
            </a:r>
          </a:p>
          <a:p>
            <a:pPr marL="804863" indent="0">
              <a:buNone/>
            </a:pPr>
            <a:endParaRPr lang="en-GB" sz="1500" b="1" dirty="0"/>
          </a:p>
          <a:p>
            <a:pPr marL="804863" indent="0">
              <a:buNone/>
            </a:pPr>
            <a:endParaRPr lang="en-GB" sz="1000" b="1" dirty="0">
              <a:latin typeface="Century Gothic" panose="020B0502020202020204" pitchFamily="34" charset="0"/>
            </a:endParaRPr>
          </a:p>
          <a:p>
            <a:pPr marL="804863" indent="0">
              <a:buNone/>
            </a:pPr>
            <a:r>
              <a:rPr lang="en-GB" sz="1500" b="1" dirty="0">
                <a:latin typeface="Century Gothic" panose="020B0502020202020204" pitchFamily="34" charset="0"/>
              </a:rPr>
              <a:t>Information leaflet</a:t>
            </a:r>
          </a:p>
          <a:p>
            <a:pPr marL="804863" indent="0">
              <a:buNone/>
            </a:pPr>
            <a:endParaRPr lang="en-GB" sz="1500" b="1" dirty="0">
              <a:latin typeface="Century Gothic" panose="020B0502020202020204" pitchFamily="34" charset="0"/>
            </a:endParaRPr>
          </a:p>
          <a:p>
            <a:pPr marL="804863" indent="0">
              <a:buNone/>
            </a:pPr>
            <a:endParaRPr lang="en-GB" sz="800" b="1" dirty="0">
              <a:latin typeface="Century Gothic" panose="020B0502020202020204" pitchFamily="34" charset="0"/>
            </a:endParaRPr>
          </a:p>
          <a:p>
            <a:pPr marL="804863" indent="0">
              <a:buNone/>
            </a:pPr>
            <a:r>
              <a:rPr lang="en-GB" sz="1500" b="1" dirty="0">
                <a:latin typeface="Century Gothic" panose="020B0502020202020204" pitchFamily="34" charset="0"/>
              </a:rPr>
              <a:t>Job role research from page 14</a:t>
            </a:r>
          </a:p>
          <a:p>
            <a:pPr marL="804863" indent="0">
              <a:buNone/>
            </a:pPr>
            <a:endParaRPr lang="en-GB" sz="1500" b="1" dirty="0"/>
          </a:p>
          <a:p>
            <a:pPr marL="804863" indent="0">
              <a:buNone/>
            </a:pPr>
            <a:endParaRPr lang="en-GB" sz="500" b="1">
              <a:latin typeface="Century Gothic" panose="020B0502020202020204" pitchFamily="34" charset="0"/>
            </a:endParaRPr>
          </a:p>
          <a:p>
            <a:pPr marL="804863" indent="0">
              <a:buNone/>
            </a:pPr>
            <a:r>
              <a:rPr lang="en-GB" sz="1500" b="1" dirty="0">
                <a:latin typeface="Century Gothic" panose="020B0502020202020204" pitchFamily="34" charset="0"/>
              </a:rPr>
              <a:t>Overview of job roles, page 15</a:t>
            </a:r>
          </a:p>
          <a:p>
            <a:pPr marL="804863" indent="0">
              <a:buNone/>
            </a:pPr>
            <a:endParaRPr lang="en-GB" sz="1500" b="1" dirty="0"/>
          </a:p>
          <a:p>
            <a:pPr marL="804863" indent="0">
              <a:buNone/>
            </a:pPr>
            <a:r>
              <a:rPr lang="en-GB" sz="1500" b="1" dirty="0">
                <a:latin typeface="Century Gothic" panose="020B0502020202020204" pitchFamily="34" charset="0"/>
              </a:rPr>
              <a:t>Pen case with pens, high lighters, pencil and rubber.</a:t>
            </a:r>
          </a:p>
          <a:p>
            <a:pPr marL="804863" indent="0">
              <a:buNone/>
            </a:pPr>
            <a:endParaRPr lang="en-GB" sz="1500" b="1" dirty="0">
              <a:latin typeface="Century Gothic" panose="020B0502020202020204" pitchFamily="34" charset="0"/>
            </a:endParaRPr>
          </a:p>
          <a:p>
            <a:pPr marL="804863" indent="0">
              <a:buNone/>
            </a:pPr>
            <a:r>
              <a:rPr lang="en-GB" sz="1500" b="1" dirty="0">
                <a:latin typeface="Century Gothic" panose="020B0502020202020204" pitchFamily="34" charset="0"/>
              </a:rPr>
              <a:t>A positive attitude, a lovely smile and be ready to be yourself </a:t>
            </a:r>
            <a:r>
              <a:rPr lang="en-GB" sz="1500" b="1" dirty="0">
                <a:latin typeface="Century Gothic" panose="020B0502020202020204" pitchFamily="34" charset="0"/>
                <a:sym typeface="Wingdings" panose="05000000000000000000" pitchFamily="2" charset="2"/>
              </a:rPr>
              <a:t></a:t>
            </a:r>
            <a:endParaRPr lang="en-GB" sz="1500" b="1" dirty="0">
              <a:latin typeface="Century Gothic" panose="020B0502020202020204" pitchFamily="34" charset="0"/>
            </a:endParaRPr>
          </a:p>
        </p:txBody>
      </p:sp>
      <p:sp>
        <p:nvSpPr>
          <p:cNvPr id="5" name="Rectangle 4">
            <a:extLst>
              <a:ext uri="{FF2B5EF4-FFF2-40B4-BE49-F238E27FC236}">
                <a16:creationId xmlns:a16="http://schemas.microsoft.com/office/drawing/2014/main" id="{A193D1ED-3FD6-4314-96A7-CDD384AA2B2A}"/>
              </a:ext>
            </a:extLst>
          </p:cNvPr>
          <p:cNvSpPr/>
          <p:nvPr/>
        </p:nvSpPr>
        <p:spPr>
          <a:xfrm>
            <a:off x="364326" y="3526327"/>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2CAC51F-BBF8-4CE0-8585-C4F320469197}"/>
              </a:ext>
            </a:extLst>
          </p:cNvPr>
          <p:cNvSpPr/>
          <p:nvPr/>
        </p:nvSpPr>
        <p:spPr>
          <a:xfrm>
            <a:off x="364326" y="5779027"/>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933787D-BC55-443E-802A-52F0928D2025}"/>
              </a:ext>
            </a:extLst>
          </p:cNvPr>
          <p:cNvSpPr/>
          <p:nvPr/>
        </p:nvSpPr>
        <p:spPr>
          <a:xfrm>
            <a:off x="364326" y="6555384"/>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A2A45A1-F065-4439-9CFA-0C99E7CC4345}"/>
              </a:ext>
            </a:extLst>
          </p:cNvPr>
          <p:cNvSpPr/>
          <p:nvPr/>
        </p:nvSpPr>
        <p:spPr>
          <a:xfrm>
            <a:off x="364326" y="7331741"/>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7A0877B-8374-4FBC-A5D0-861B19837CB1}"/>
              </a:ext>
            </a:extLst>
          </p:cNvPr>
          <p:cNvSpPr/>
          <p:nvPr/>
        </p:nvSpPr>
        <p:spPr>
          <a:xfrm>
            <a:off x="342898" y="2785110"/>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E6C2A79-0572-43CA-8E7E-1648B817EF26}"/>
              </a:ext>
            </a:extLst>
          </p:cNvPr>
          <p:cNvSpPr/>
          <p:nvPr/>
        </p:nvSpPr>
        <p:spPr>
          <a:xfrm>
            <a:off x="342898" y="8075548"/>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27FA3E9-8B32-46BD-B219-8D45E32D5E0C}"/>
              </a:ext>
            </a:extLst>
          </p:cNvPr>
          <p:cNvSpPr/>
          <p:nvPr/>
        </p:nvSpPr>
        <p:spPr>
          <a:xfrm>
            <a:off x="350042" y="8851905"/>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70455CA-561D-4622-9885-2E9CDC02BF58}"/>
              </a:ext>
            </a:extLst>
          </p:cNvPr>
          <p:cNvSpPr/>
          <p:nvPr/>
        </p:nvSpPr>
        <p:spPr>
          <a:xfrm>
            <a:off x="342898" y="5002670"/>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0B1C4DC-F559-4762-BFC2-755EDFE22A0D}"/>
              </a:ext>
            </a:extLst>
          </p:cNvPr>
          <p:cNvSpPr/>
          <p:nvPr/>
        </p:nvSpPr>
        <p:spPr>
          <a:xfrm>
            <a:off x="342898" y="4274248"/>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CD3F440E-22E6-17BC-B053-9597214069EB}"/>
              </a:ext>
            </a:extLst>
          </p:cNvPr>
          <p:cNvSpPr>
            <a:spLocks noGrp="1"/>
          </p:cNvSpPr>
          <p:nvPr>
            <p:ph type="sldNum" sz="quarter" idx="12"/>
          </p:nvPr>
        </p:nvSpPr>
        <p:spPr/>
        <p:txBody>
          <a:bodyPr/>
          <a:lstStyle/>
          <a:p>
            <a:fld id="{42197ACC-EB3C-4466-A41B-F6CC006DF8B4}" type="slidenum">
              <a:rPr lang="en-GB" smtClean="0"/>
              <a:t>16</a:t>
            </a:fld>
            <a:endParaRPr lang="en-GB"/>
          </a:p>
        </p:txBody>
      </p:sp>
      <p:pic>
        <p:nvPicPr>
          <p:cNvPr id="13" name="Picture 2" descr="BTEC Awards - SERC">
            <a:extLst>
              <a:ext uri="{FF2B5EF4-FFF2-40B4-BE49-F238E27FC236}">
                <a16:creationId xmlns:a16="http://schemas.microsoft.com/office/drawing/2014/main" id="{DCC2A46E-4A60-2752-9875-5B1A8C5889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9377"/>
            <a:ext cx="1251597" cy="7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0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BA8C-729F-44B3-A80A-313E739313C7}"/>
              </a:ext>
            </a:extLst>
          </p:cNvPr>
          <p:cNvSpPr>
            <a:spLocks noGrp="1"/>
          </p:cNvSpPr>
          <p:nvPr>
            <p:ph type="title"/>
          </p:nvPr>
        </p:nvSpPr>
        <p:spPr>
          <a:xfrm>
            <a:off x="471486" y="152270"/>
            <a:ext cx="5915025" cy="1110895"/>
          </a:xfrm>
        </p:spPr>
        <p:txBody>
          <a:bodyPr/>
          <a:lstStyle/>
          <a:p>
            <a:pPr algn="ctr"/>
            <a:r>
              <a:rPr lang="en-GB" b="1" u="sng" dirty="0">
                <a:latin typeface="Century Gothic" panose="020B0502020202020204" pitchFamily="34" charset="0"/>
              </a:rPr>
              <a:t>Contents</a:t>
            </a:r>
          </a:p>
        </p:txBody>
      </p:sp>
      <p:sp>
        <p:nvSpPr>
          <p:cNvPr id="3" name="Content Placeholder 2">
            <a:extLst>
              <a:ext uri="{FF2B5EF4-FFF2-40B4-BE49-F238E27FC236}">
                <a16:creationId xmlns:a16="http://schemas.microsoft.com/office/drawing/2014/main" id="{DAA6624C-AC89-419A-8363-CE0FFFC248FD}"/>
              </a:ext>
            </a:extLst>
          </p:cNvPr>
          <p:cNvSpPr>
            <a:spLocks noGrp="1"/>
          </p:cNvSpPr>
          <p:nvPr>
            <p:ph idx="1"/>
          </p:nvPr>
        </p:nvSpPr>
        <p:spPr>
          <a:xfrm>
            <a:off x="360862" y="1361765"/>
            <a:ext cx="6345382" cy="6054436"/>
          </a:xfrm>
        </p:spPr>
        <p:txBody>
          <a:bodyPr>
            <a:normAutofit/>
          </a:bodyPr>
          <a:lstStyle/>
          <a:p>
            <a:pPr marL="0" indent="0">
              <a:lnSpc>
                <a:spcPct val="110000"/>
              </a:lnSpc>
              <a:buNone/>
            </a:pPr>
            <a:r>
              <a:rPr lang="en-GB" sz="1900" dirty="0">
                <a:latin typeface="Century Gothic" panose="020B0502020202020204" pitchFamily="34" charset="0"/>
              </a:rPr>
              <a:t>What will I be studying</a:t>
            </a:r>
            <a:r>
              <a:rPr lang="en-GB" sz="1900" dirty="0"/>
              <a:t>?</a:t>
            </a:r>
            <a:r>
              <a:rPr lang="en-GB" sz="1900" dirty="0">
                <a:latin typeface="Century Gothic" panose="020B0502020202020204" pitchFamily="34" charset="0"/>
              </a:rPr>
              <a:t>				Page 3</a:t>
            </a:r>
          </a:p>
          <a:p>
            <a:pPr marL="0" indent="0">
              <a:lnSpc>
                <a:spcPct val="110000"/>
              </a:lnSpc>
              <a:buNone/>
            </a:pPr>
            <a:r>
              <a:rPr lang="en-GB" sz="1900" dirty="0">
                <a:latin typeface="Century Gothic" panose="020B0502020202020204" pitchFamily="34" charset="0"/>
              </a:rPr>
              <a:t>Recommended Netflix Programmes	Page 4</a:t>
            </a:r>
          </a:p>
          <a:p>
            <a:pPr marL="0" indent="0">
              <a:lnSpc>
                <a:spcPct val="110000"/>
              </a:lnSpc>
              <a:buNone/>
            </a:pPr>
            <a:r>
              <a:rPr lang="en-GB" sz="1900" dirty="0">
                <a:latin typeface="Century Gothic" panose="020B0502020202020204" pitchFamily="34" charset="0"/>
              </a:rPr>
              <a:t>Other recommended watching 		Page 5</a:t>
            </a:r>
          </a:p>
          <a:p>
            <a:pPr marL="0" indent="0">
              <a:lnSpc>
                <a:spcPct val="110000"/>
              </a:lnSpc>
              <a:buNone/>
            </a:pPr>
            <a:r>
              <a:rPr lang="en-GB" sz="1900" dirty="0">
                <a:latin typeface="Century Gothic" panose="020B0502020202020204" pitchFamily="34" charset="0"/>
              </a:rPr>
              <a:t>Recommended Reading 			Page 6 </a:t>
            </a:r>
          </a:p>
          <a:p>
            <a:pPr marL="0" indent="0">
              <a:lnSpc>
                <a:spcPct val="110000"/>
              </a:lnSpc>
              <a:buNone/>
            </a:pPr>
            <a:r>
              <a:rPr lang="en-GB" sz="1900" dirty="0">
                <a:latin typeface="Century Gothic" panose="020B0502020202020204" pitchFamily="34" charset="0"/>
              </a:rPr>
              <a:t>Recommended social media	              	Page 7</a:t>
            </a:r>
          </a:p>
          <a:p>
            <a:pPr marL="0" indent="0">
              <a:lnSpc>
                <a:spcPct val="110000"/>
              </a:lnSpc>
              <a:buNone/>
            </a:pPr>
            <a:r>
              <a:rPr lang="en-GB" sz="1900" dirty="0">
                <a:latin typeface="Century Gothic" panose="020B0502020202020204" pitchFamily="34" charset="0"/>
              </a:rPr>
              <a:t>Representations Task				Page 8     Learning Log					Page 9</a:t>
            </a:r>
          </a:p>
          <a:p>
            <a:pPr marL="0" indent="0">
              <a:lnSpc>
                <a:spcPct val="110000"/>
              </a:lnSpc>
              <a:buNone/>
            </a:pPr>
            <a:r>
              <a:rPr lang="en-GB" sz="1900" dirty="0">
                <a:latin typeface="Century Gothic" panose="020B0502020202020204" pitchFamily="34" charset="0"/>
              </a:rPr>
              <a:t>Key word Glossary				Page 10-11</a:t>
            </a:r>
          </a:p>
          <a:p>
            <a:pPr marL="0" indent="0">
              <a:lnSpc>
                <a:spcPct val="110000"/>
              </a:lnSpc>
              <a:buNone/>
            </a:pPr>
            <a:r>
              <a:rPr lang="en-GB" sz="1900" dirty="0">
                <a:latin typeface="Century Gothic" panose="020B0502020202020204" pitchFamily="34" charset="0"/>
              </a:rPr>
              <a:t>A-Z Challenge					Page 12</a:t>
            </a:r>
          </a:p>
          <a:p>
            <a:pPr marL="0" indent="0">
              <a:lnSpc>
                <a:spcPct val="110000"/>
              </a:lnSpc>
              <a:buNone/>
            </a:pPr>
            <a:r>
              <a:rPr lang="en-GB" sz="1900" dirty="0">
                <a:latin typeface="Century Gothic" panose="020B0502020202020204" pitchFamily="34" charset="0"/>
              </a:rPr>
              <a:t>History of the NHS					Page 13</a:t>
            </a:r>
          </a:p>
          <a:p>
            <a:pPr marL="0" indent="0">
              <a:lnSpc>
                <a:spcPct val="110000"/>
              </a:lnSpc>
              <a:buNone/>
            </a:pPr>
            <a:r>
              <a:rPr lang="en-GB" sz="1900" dirty="0">
                <a:latin typeface="Century Gothic" panose="020B0502020202020204" pitchFamily="34" charset="0"/>
              </a:rPr>
              <a:t>Roles in Health and Social Care		Page 15</a:t>
            </a:r>
          </a:p>
          <a:p>
            <a:pPr marL="0" indent="0">
              <a:lnSpc>
                <a:spcPct val="110000"/>
              </a:lnSpc>
              <a:buNone/>
            </a:pPr>
            <a:r>
              <a:rPr lang="en-GB" sz="1900" dirty="0">
                <a:latin typeface="Century Gothic" panose="020B0502020202020204" pitchFamily="34" charset="0"/>
              </a:rPr>
              <a:t>Extension Task 					Page 16</a:t>
            </a:r>
          </a:p>
          <a:p>
            <a:pPr marL="0" indent="0">
              <a:lnSpc>
                <a:spcPct val="110000"/>
              </a:lnSpc>
              <a:buNone/>
            </a:pPr>
            <a:r>
              <a:rPr lang="en-GB" sz="1900" dirty="0">
                <a:latin typeface="Century Gothic" panose="020B0502020202020204" pitchFamily="34" charset="0"/>
              </a:rPr>
              <a:t>Checklist for September			Page 17</a:t>
            </a:r>
          </a:p>
          <a:p>
            <a:pPr marL="0" indent="0">
              <a:lnSpc>
                <a:spcPct val="110000"/>
              </a:lnSpc>
              <a:buNone/>
            </a:pPr>
            <a:endParaRPr lang="en-GB" dirty="0"/>
          </a:p>
          <a:p>
            <a:pPr marL="0" indent="0">
              <a:lnSpc>
                <a:spcPct val="110000"/>
              </a:lnSpc>
              <a:buNone/>
            </a:pPr>
            <a:endParaRPr lang="en-GB" dirty="0"/>
          </a:p>
        </p:txBody>
      </p:sp>
      <p:sp>
        <p:nvSpPr>
          <p:cNvPr id="4" name="Slide Number Placeholder 3">
            <a:extLst>
              <a:ext uri="{FF2B5EF4-FFF2-40B4-BE49-F238E27FC236}">
                <a16:creationId xmlns:a16="http://schemas.microsoft.com/office/drawing/2014/main" id="{8F421C19-CCFE-45F4-9083-F683F0911CFD}"/>
              </a:ext>
            </a:extLst>
          </p:cNvPr>
          <p:cNvSpPr>
            <a:spLocks noGrp="1"/>
          </p:cNvSpPr>
          <p:nvPr>
            <p:ph type="sldNum" sz="quarter" idx="12"/>
          </p:nvPr>
        </p:nvSpPr>
        <p:spPr/>
        <p:txBody>
          <a:bodyPr/>
          <a:lstStyle/>
          <a:p>
            <a:fld id="{42197ACC-EB3C-4466-A41B-F6CC006DF8B4}" type="slidenum">
              <a:rPr lang="en-GB" smtClean="0"/>
              <a:t>2</a:t>
            </a:fld>
            <a:endParaRPr lang="en-GB"/>
          </a:p>
        </p:txBody>
      </p:sp>
      <p:sp>
        <p:nvSpPr>
          <p:cNvPr id="5" name="Footer Placeholder 4">
            <a:extLst>
              <a:ext uri="{FF2B5EF4-FFF2-40B4-BE49-F238E27FC236}">
                <a16:creationId xmlns:a16="http://schemas.microsoft.com/office/drawing/2014/main" id="{7EACFD23-90BF-A9B8-F376-BA746EA481BF}"/>
              </a:ext>
            </a:extLst>
          </p:cNvPr>
          <p:cNvSpPr>
            <a:spLocks noGrp="1"/>
          </p:cNvSpPr>
          <p:nvPr>
            <p:ph type="ftr" sz="quarter" idx="11"/>
          </p:nvPr>
        </p:nvSpPr>
        <p:spPr>
          <a:xfrm>
            <a:off x="674686" y="9378597"/>
            <a:ext cx="5141913" cy="527403"/>
          </a:xfrm>
        </p:spPr>
        <p:txBody>
          <a:bodyPr/>
          <a:lstStyle/>
          <a:p>
            <a:r>
              <a:rPr lang="en-GB" dirty="0"/>
              <a:t>Resources &gt; https://www.tes.com/teaching-resources/shop/HSCresources </a:t>
            </a:r>
          </a:p>
        </p:txBody>
      </p:sp>
      <p:pic>
        <p:nvPicPr>
          <p:cNvPr id="7" name="Picture 6" descr="A group of doctors and nurses&#10;&#10;Description automatically generated">
            <a:extLst>
              <a:ext uri="{FF2B5EF4-FFF2-40B4-BE49-F238E27FC236}">
                <a16:creationId xmlns:a16="http://schemas.microsoft.com/office/drawing/2014/main" id="{1FD8D46F-54D1-C16B-C1C2-AC44792AE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377" y="6920852"/>
            <a:ext cx="2918530" cy="2359145"/>
          </a:xfrm>
          <a:prstGeom prst="rect">
            <a:avLst/>
          </a:prstGeom>
        </p:spPr>
      </p:pic>
      <p:sp>
        <p:nvSpPr>
          <p:cNvPr id="6" name="Rectangle 5">
            <a:extLst>
              <a:ext uri="{FF2B5EF4-FFF2-40B4-BE49-F238E27FC236}">
                <a16:creationId xmlns:a16="http://schemas.microsoft.com/office/drawing/2014/main" id="{22558B33-9E69-26EF-E00C-44B148321A09}"/>
              </a:ext>
            </a:extLst>
          </p:cNvPr>
          <p:cNvSpPr/>
          <p:nvPr/>
        </p:nvSpPr>
        <p:spPr>
          <a:xfrm>
            <a:off x="252072" y="203200"/>
            <a:ext cx="6353855" cy="9505600"/>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949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649" y="1009350"/>
            <a:ext cx="6458702" cy="699816"/>
          </a:xfrm>
        </p:spPr>
        <p:txBody>
          <a:bodyPr/>
          <a:lstStyle/>
          <a:p>
            <a:pPr algn="ctr"/>
            <a:r>
              <a:rPr lang="en-GB" b="1" u="sng" dirty="0">
                <a:solidFill>
                  <a:schemeClr val="accent2">
                    <a:lumMod val="75000"/>
                  </a:schemeClr>
                </a:solidFill>
                <a:latin typeface="Century Gothic" panose="020B0502020202020204" pitchFamily="34" charset="0"/>
              </a:rPr>
              <a:t>What will I be studying?</a:t>
            </a:r>
          </a:p>
        </p:txBody>
      </p:sp>
      <p:sp>
        <p:nvSpPr>
          <p:cNvPr id="3" name="Content Placeholder 2"/>
          <p:cNvSpPr>
            <a:spLocks noGrp="1"/>
          </p:cNvSpPr>
          <p:nvPr>
            <p:ph idx="1"/>
          </p:nvPr>
        </p:nvSpPr>
        <p:spPr>
          <a:xfrm>
            <a:off x="640080" y="2084832"/>
            <a:ext cx="5504688" cy="7573518"/>
          </a:xfrm>
        </p:spPr>
        <p:txBody>
          <a:bodyPr>
            <a:normAutofit/>
          </a:bodyPr>
          <a:lstStyle/>
          <a:p>
            <a:pPr marL="0" indent="0">
              <a:buNone/>
            </a:pPr>
            <a:r>
              <a:rPr lang="en-GB" sz="1100" b="1" dirty="0">
                <a:solidFill>
                  <a:schemeClr val="accent2">
                    <a:lumMod val="75000"/>
                  </a:schemeClr>
                </a:solidFill>
                <a:latin typeface="Century Gothic" panose="020B0502020202020204" pitchFamily="34" charset="0"/>
              </a:rPr>
              <a:t>Health and social care is a subject that has many topic areas and is a good foundation subject for a wide range of careers.</a:t>
            </a:r>
            <a:endParaRPr lang="en-GB" sz="800" b="1" dirty="0">
              <a:solidFill>
                <a:schemeClr val="accent2">
                  <a:lumMod val="75000"/>
                </a:schemeClr>
              </a:solidFill>
              <a:latin typeface="Century Gothic" panose="020B0502020202020204" pitchFamily="34" charset="0"/>
            </a:endParaRPr>
          </a:p>
          <a:p>
            <a:pPr marL="0" indent="0">
              <a:buNone/>
            </a:pPr>
            <a:r>
              <a:rPr lang="en-GB" sz="1100" b="1" dirty="0">
                <a:solidFill>
                  <a:schemeClr val="accent2">
                    <a:lumMod val="75000"/>
                  </a:schemeClr>
                </a:solidFill>
                <a:latin typeface="Century Gothic" panose="020B0502020202020204" pitchFamily="34" charset="0"/>
              </a:rPr>
              <a:t>In general, it’s about people, their health, individual circumstances and what affect individuals. </a:t>
            </a:r>
            <a:endParaRPr lang="en-GB" sz="800" b="1" dirty="0">
              <a:solidFill>
                <a:schemeClr val="accent2">
                  <a:lumMod val="75000"/>
                </a:schemeClr>
              </a:solidFill>
              <a:latin typeface="Century Gothic" panose="020B0502020202020204" pitchFamily="34" charset="0"/>
            </a:endParaRPr>
          </a:p>
          <a:p>
            <a:pPr marL="0" indent="0">
              <a:buNone/>
            </a:pPr>
            <a:r>
              <a:rPr lang="en-GB" sz="1100" b="1" dirty="0">
                <a:solidFill>
                  <a:schemeClr val="accent2">
                    <a:lumMod val="75000"/>
                  </a:schemeClr>
                </a:solidFill>
                <a:latin typeface="Century Gothic" panose="020B0502020202020204" pitchFamily="34" charset="0"/>
              </a:rPr>
              <a:t>Your learning will explore what healthcare and social care service there are and how different job roles support people to meet their individual needs. </a:t>
            </a:r>
            <a:endParaRPr lang="en-GB" sz="1100" b="1" u="sng" dirty="0">
              <a:solidFill>
                <a:schemeClr val="accent2">
                  <a:lumMod val="75000"/>
                </a:schemeClr>
              </a:solidFill>
              <a:latin typeface="Century Gothic" panose="020B0502020202020204" pitchFamily="34" charset="0"/>
            </a:endParaRPr>
          </a:p>
          <a:p>
            <a:pPr marL="0" indent="0">
              <a:buNone/>
            </a:pPr>
            <a:endParaRPr lang="en-GB" sz="1100" b="1" u="sng" dirty="0">
              <a:solidFill>
                <a:schemeClr val="accent2">
                  <a:lumMod val="75000"/>
                </a:schemeClr>
              </a:solidFill>
              <a:latin typeface="Century Gothic" panose="020B0502020202020204" pitchFamily="34" charset="0"/>
            </a:endParaRPr>
          </a:p>
          <a:p>
            <a:pPr marL="0" indent="0">
              <a:buNone/>
            </a:pPr>
            <a:r>
              <a:rPr lang="en-GB" sz="1100" b="1" u="sng" dirty="0">
                <a:solidFill>
                  <a:schemeClr val="accent2">
                    <a:lumMod val="75000"/>
                  </a:schemeClr>
                </a:solidFill>
                <a:latin typeface="Century Gothic" panose="020B0502020202020204" pitchFamily="34" charset="0"/>
              </a:rPr>
              <a:t>First year of study</a:t>
            </a:r>
          </a:p>
          <a:p>
            <a:pPr marL="0" indent="0">
              <a:buNone/>
            </a:pPr>
            <a:r>
              <a:rPr lang="en-GB" sz="1100" b="1" dirty="0">
                <a:solidFill>
                  <a:schemeClr val="accent2">
                    <a:lumMod val="75000"/>
                  </a:schemeClr>
                </a:solidFill>
                <a:latin typeface="Century Gothic" panose="020B0502020202020204" pitchFamily="34" charset="0"/>
              </a:rPr>
              <a:t>One exam assessed unit – Unit 1Human Lifespan and Development</a:t>
            </a:r>
          </a:p>
          <a:p>
            <a:pPr marL="0" indent="0">
              <a:buNone/>
            </a:pPr>
            <a:r>
              <a:rPr lang="en-GB" sz="1100" b="1" dirty="0">
                <a:solidFill>
                  <a:schemeClr val="accent2">
                    <a:lumMod val="75000"/>
                  </a:schemeClr>
                </a:solidFill>
                <a:latin typeface="Century Gothic" panose="020B0502020202020204" pitchFamily="34" charset="0"/>
              </a:rPr>
              <a:t>One supervised assignment called PSAB (Pearson Set Assignment Brief) </a:t>
            </a:r>
          </a:p>
          <a:p>
            <a:pPr marL="0" indent="0">
              <a:buNone/>
            </a:pPr>
            <a:r>
              <a:rPr lang="en-GB" sz="1100" b="1" dirty="0">
                <a:solidFill>
                  <a:schemeClr val="accent2">
                    <a:lumMod val="75000"/>
                  </a:schemeClr>
                </a:solidFill>
                <a:latin typeface="Century Gothic" panose="020B0502020202020204" pitchFamily="34" charset="0"/>
              </a:rPr>
              <a:t>You will have 12-hour of written assessment, the PSAB; Unit 3 Principles of Health and Social Care Practice. There will be some work that is unsupervised too. You will learn the unit content and then do the written assessment.</a:t>
            </a:r>
          </a:p>
          <a:p>
            <a:pPr marL="0" indent="0">
              <a:buNone/>
            </a:pPr>
            <a:r>
              <a:rPr lang="en-GB" sz="1100" b="1" dirty="0">
                <a:solidFill>
                  <a:schemeClr val="accent2">
                    <a:lumMod val="75000"/>
                  </a:schemeClr>
                </a:solidFill>
                <a:latin typeface="Century Gothic" panose="020B0502020202020204" pitchFamily="34" charset="0"/>
              </a:rPr>
              <a:t>You will have an opportunity to resit your exam and there will be a chance to improve some of your assignment work</a:t>
            </a:r>
          </a:p>
          <a:p>
            <a:pPr marL="0" indent="0">
              <a:buNone/>
            </a:pPr>
            <a:endParaRPr lang="en-GB" sz="1100" b="1" dirty="0">
              <a:solidFill>
                <a:schemeClr val="accent2">
                  <a:lumMod val="75000"/>
                </a:schemeClr>
              </a:solidFill>
              <a:latin typeface="Century Gothic" panose="020B0502020202020204" pitchFamily="34" charset="0"/>
            </a:endParaRPr>
          </a:p>
          <a:p>
            <a:pPr marL="0" indent="0">
              <a:buNone/>
            </a:pPr>
            <a:r>
              <a:rPr lang="en-GB" sz="1100" b="1" u="sng" dirty="0">
                <a:solidFill>
                  <a:schemeClr val="accent2">
                    <a:lumMod val="75000"/>
                  </a:schemeClr>
                </a:solidFill>
                <a:latin typeface="Century Gothic" panose="020B0502020202020204" pitchFamily="34" charset="0"/>
              </a:rPr>
              <a:t>Second year of study</a:t>
            </a:r>
          </a:p>
          <a:p>
            <a:pPr marL="0" indent="0">
              <a:buNone/>
            </a:pPr>
            <a:r>
              <a:rPr lang="en-GB" sz="1100" b="1" dirty="0">
                <a:solidFill>
                  <a:schemeClr val="accent2">
                    <a:lumMod val="75000"/>
                  </a:schemeClr>
                </a:solidFill>
                <a:latin typeface="Century Gothic" panose="020B0502020202020204" pitchFamily="34" charset="0"/>
              </a:rPr>
              <a:t>One exam assessed unit – Human Biology and health</a:t>
            </a:r>
          </a:p>
          <a:p>
            <a:pPr marL="0" indent="0">
              <a:buNone/>
            </a:pPr>
            <a:r>
              <a:rPr lang="en-GB" sz="1100" b="1" dirty="0">
                <a:solidFill>
                  <a:schemeClr val="accent2">
                    <a:lumMod val="75000"/>
                  </a:schemeClr>
                </a:solidFill>
                <a:latin typeface="Century Gothic" panose="020B0502020202020204" pitchFamily="34" charset="0"/>
              </a:rPr>
              <a:t>One supervised assignments called PSAB (Pearson Set Assignment Brief) </a:t>
            </a:r>
          </a:p>
          <a:p>
            <a:pPr marL="0" indent="0">
              <a:buNone/>
            </a:pPr>
            <a:endParaRPr lang="en-GB" sz="1100" b="1" dirty="0">
              <a:solidFill>
                <a:schemeClr val="accent2">
                  <a:lumMod val="75000"/>
                </a:schemeClr>
              </a:solidFill>
              <a:latin typeface="Century Gothic" panose="020B0502020202020204" pitchFamily="34" charset="0"/>
            </a:endParaRPr>
          </a:p>
          <a:p>
            <a:pPr marL="0" indent="0">
              <a:buNone/>
            </a:pPr>
            <a:r>
              <a:rPr lang="en-GB" sz="1100" b="1" dirty="0">
                <a:solidFill>
                  <a:schemeClr val="accent2">
                    <a:lumMod val="75000"/>
                  </a:schemeClr>
                </a:solidFill>
                <a:latin typeface="Century Gothic" panose="020B0502020202020204" pitchFamily="34" charset="0"/>
              </a:rPr>
              <a:t>Your teacher will deliver the course content using a wide range of teaching methods.</a:t>
            </a:r>
          </a:p>
          <a:p>
            <a:pPr marL="0" indent="0">
              <a:buNone/>
            </a:pPr>
            <a:r>
              <a:rPr lang="en-GB" sz="1100" b="1" dirty="0">
                <a:solidFill>
                  <a:schemeClr val="accent2">
                    <a:lumMod val="75000"/>
                  </a:schemeClr>
                </a:solidFill>
                <a:latin typeface="Century Gothic" panose="020B0502020202020204" pitchFamily="34" charset="0"/>
              </a:rPr>
              <a:t>You will have a booklet which you will be using in lessons and, a completed booklet at the end of the unit for revision or PSAB practice. You can monitor your own learning through tick off the content as you go along .</a:t>
            </a:r>
          </a:p>
          <a:p>
            <a:pPr marL="0" indent="0">
              <a:buNone/>
            </a:pPr>
            <a:r>
              <a:rPr lang="en-GB" sz="1100" b="1" dirty="0">
                <a:solidFill>
                  <a:schemeClr val="accent2">
                    <a:lumMod val="75000"/>
                  </a:schemeClr>
                </a:solidFill>
                <a:latin typeface="Century Gothic" panose="020B0502020202020204" pitchFamily="34" charset="0"/>
              </a:rPr>
              <a:t>You may be considering a career which requires a university degree and are thinking about UCAS points for the AAQ Extended Certificate.</a:t>
            </a:r>
          </a:p>
          <a:p>
            <a:pPr marL="0" indent="0">
              <a:buNone/>
            </a:pPr>
            <a:endParaRPr lang="en-GB" sz="1100" dirty="0">
              <a:solidFill>
                <a:schemeClr val="accent2">
                  <a:lumMod val="75000"/>
                </a:schemeClr>
              </a:solidFill>
              <a:latin typeface="Century Gothic" panose="020B0502020202020204" pitchFamily="34" charset="0"/>
            </a:endParaRPr>
          </a:p>
          <a:p>
            <a:pPr marL="0" indent="0">
              <a:buNone/>
            </a:pPr>
            <a:endParaRPr lang="en-GB" sz="1100" dirty="0">
              <a:solidFill>
                <a:srgbClr val="00B050"/>
              </a:solidFill>
              <a:latin typeface="Century Gothic" panose="020B0502020202020204" pitchFamily="34" charset="0"/>
            </a:endParaRPr>
          </a:p>
        </p:txBody>
      </p:sp>
      <p:sp>
        <p:nvSpPr>
          <p:cNvPr id="4" name="Footer Placeholder 3">
            <a:extLst>
              <a:ext uri="{FF2B5EF4-FFF2-40B4-BE49-F238E27FC236}">
                <a16:creationId xmlns:a16="http://schemas.microsoft.com/office/drawing/2014/main" id="{025273D9-804F-B3B9-C075-41D8BB6FD986}"/>
              </a:ext>
            </a:extLst>
          </p:cNvPr>
          <p:cNvSpPr>
            <a:spLocks noGrp="1"/>
          </p:cNvSpPr>
          <p:nvPr>
            <p:ph type="ftr" sz="quarter" idx="11"/>
          </p:nvPr>
        </p:nvSpPr>
        <p:spPr>
          <a:xfrm>
            <a:off x="1369844" y="9378597"/>
            <a:ext cx="3853043" cy="527403"/>
          </a:xfrm>
        </p:spPr>
        <p:txBody>
          <a:bodyPr/>
          <a:lstStyle/>
          <a:p>
            <a:r>
              <a:rPr lang="en-GB" dirty="0"/>
              <a:t>Resources &gt; https://www.tes.com/teaching-resources/shop/HSCresources </a:t>
            </a:r>
          </a:p>
        </p:txBody>
      </p:sp>
      <p:sp>
        <p:nvSpPr>
          <p:cNvPr id="5" name="Slide Number Placeholder 4">
            <a:extLst>
              <a:ext uri="{FF2B5EF4-FFF2-40B4-BE49-F238E27FC236}">
                <a16:creationId xmlns:a16="http://schemas.microsoft.com/office/drawing/2014/main" id="{9C5D2E67-B933-9A22-3C70-10410E4F20AF}"/>
              </a:ext>
            </a:extLst>
          </p:cNvPr>
          <p:cNvSpPr>
            <a:spLocks noGrp="1"/>
          </p:cNvSpPr>
          <p:nvPr>
            <p:ph type="sldNum" sz="quarter" idx="12"/>
          </p:nvPr>
        </p:nvSpPr>
        <p:spPr/>
        <p:txBody>
          <a:bodyPr/>
          <a:lstStyle/>
          <a:p>
            <a:fld id="{42197ACC-EB3C-4466-A41B-F6CC006DF8B4}" type="slidenum">
              <a:rPr lang="en-GB" smtClean="0"/>
              <a:t>3</a:t>
            </a:fld>
            <a:endParaRPr lang="en-GB"/>
          </a:p>
        </p:txBody>
      </p:sp>
      <p:pic>
        <p:nvPicPr>
          <p:cNvPr id="6" name="Picture 5">
            <a:extLst>
              <a:ext uri="{FF2B5EF4-FFF2-40B4-BE49-F238E27FC236}">
                <a16:creationId xmlns:a16="http://schemas.microsoft.com/office/drawing/2014/main" id="{0518D52B-1C0C-664D-2992-CA6F3EF76D74}"/>
              </a:ext>
            </a:extLst>
          </p:cNvPr>
          <p:cNvPicPr>
            <a:picLocks noChangeAspect="1"/>
          </p:cNvPicPr>
          <p:nvPr/>
        </p:nvPicPr>
        <p:blipFill>
          <a:blip r:embed="rId2"/>
          <a:stretch>
            <a:fillRect/>
          </a:stretch>
        </p:blipFill>
        <p:spPr>
          <a:xfrm>
            <a:off x="1518559" y="7877683"/>
            <a:ext cx="3969597" cy="150091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62E82BE-B4D8-1F54-AF42-DA0887AB76AD}"/>
              </a:ext>
            </a:extLst>
          </p:cNvPr>
          <p:cNvSpPr/>
          <p:nvPr/>
        </p:nvSpPr>
        <p:spPr>
          <a:xfrm>
            <a:off x="252072" y="203200"/>
            <a:ext cx="6353855" cy="9505600"/>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BTEC Awards - SERC">
            <a:extLst>
              <a:ext uri="{FF2B5EF4-FFF2-40B4-BE49-F238E27FC236}">
                <a16:creationId xmlns:a16="http://schemas.microsoft.com/office/drawing/2014/main" id="{4FFA5EFC-1D0A-E440-1915-EC7A4DD65D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48" y="197200"/>
            <a:ext cx="1251597" cy="7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70" y="-93560"/>
            <a:ext cx="3550151" cy="1889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170" y="1551103"/>
            <a:ext cx="1745039"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Babies</a:t>
            </a:r>
          </a:p>
        </p:txBody>
      </p:sp>
      <p:sp>
        <p:nvSpPr>
          <p:cNvPr id="7" name="TextBox 6"/>
          <p:cNvSpPr txBox="1"/>
          <p:nvPr/>
        </p:nvSpPr>
        <p:spPr>
          <a:xfrm>
            <a:off x="2005756" y="1471330"/>
            <a:ext cx="1245664"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What the Health</a:t>
            </a:r>
          </a:p>
        </p:txBody>
      </p:sp>
      <p:sp>
        <p:nvSpPr>
          <p:cNvPr id="10" name="TextBox 9"/>
          <p:cNvSpPr txBox="1"/>
          <p:nvPr/>
        </p:nvSpPr>
        <p:spPr>
          <a:xfrm>
            <a:off x="3396639" y="1339771"/>
            <a:ext cx="1581367" cy="600164"/>
          </a:xfrm>
          <a:prstGeom prst="rect">
            <a:avLst/>
          </a:prstGeom>
          <a:noFill/>
        </p:spPr>
        <p:txBody>
          <a:bodyPr wrap="square" rtlCol="0">
            <a:spAutoFit/>
          </a:bodyPr>
          <a:lstStyle/>
          <a:p>
            <a:pPr algn="ctr"/>
            <a:r>
              <a:rPr lang="en-GB" sz="1100" b="1" dirty="0">
                <a:solidFill>
                  <a:srgbClr val="0099CC"/>
                </a:solidFill>
                <a:latin typeface="Century Gothic" panose="020B0502020202020204" pitchFamily="34" charset="0"/>
              </a:rPr>
              <a:t>Louis Theroux: Extreme love, Dementia</a:t>
            </a:r>
          </a:p>
        </p:txBody>
      </p:sp>
      <p:sp>
        <p:nvSpPr>
          <p:cNvPr id="12" name="TextBox 11"/>
          <p:cNvSpPr txBox="1"/>
          <p:nvPr/>
        </p:nvSpPr>
        <p:spPr>
          <a:xfrm>
            <a:off x="5005178" y="1628915"/>
            <a:ext cx="1447800"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Five Feet Apart</a:t>
            </a:r>
          </a:p>
        </p:txBody>
      </p:sp>
      <p:sp>
        <p:nvSpPr>
          <p:cNvPr id="15" name="TextBox 14"/>
          <p:cNvSpPr txBox="1"/>
          <p:nvPr/>
        </p:nvSpPr>
        <p:spPr>
          <a:xfrm>
            <a:off x="430206" y="4257088"/>
            <a:ext cx="1245664"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Brain on Fire</a:t>
            </a:r>
          </a:p>
        </p:txBody>
      </p:sp>
      <p:sp>
        <p:nvSpPr>
          <p:cNvPr id="17" name="TextBox 16"/>
          <p:cNvSpPr txBox="1"/>
          <p:nvPr/>
        </p:nvSpPr>
        <p:spPr>
          <a:xfrm>
            <a:off x="1728346" y="4069132"/>
            <a:ext cx="1635766"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Theory of Everything</a:t>
            </a:r>
          </a:p>
        </p:txBody>
      </p:sp>
      <p:sp>
        <p:nvSpPr>
          <p:cNvPr id="21" name="TextBox 20"/>
          <p:cNvSpPr txBox="1"/>
          <p:nvPr/>
        </p:nvSpPr>
        <p:spPr>
          <a:xfrm>
            <a:off x="3416588" y="4035124"/>
            <a:ext cx="1449608"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Humans;</a:t>
            </a:r>
          </a:p>
          <a:p>
            <a:pPr algn="ctr"/>
            <a:r>
              <a:rPr lang="en-GB" sz="1200" b="1" dirty="0">
                <a:solidFill>
                  <a:srgbClr val="0099CC"/>
                </a:solidFill>
                <a:latin typeface="Century Gothic" panose="020B0502020202020204" pitchFamily="34" charset="0"/>
              </a:rPr>
              <a:t>Body Systems</a:t>
            </a:r>
          </a:p>
        </p:txBody>
      </p:sp>
      <p:sp>
        <p:nvSpPr>
          <p:cNvPr id="24" name="TextBox 23"/>
          <p:cNvSpPr txBox="1"/>
          <p:nvPr/>
        </p:nvSpPr>
        <p:spPr>
          <a:xfrm>
            <a:off x="4890184" y="4097404"/>
            <a:ext cx="1449608" cy="461665"/>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Three identical strangers</a:t>
            </a:r>
          </a:p>
        </p:txBody>
      </p:sp>
      <p:sp>
        <p:nvSpPr>
          <p:cNvPr id="27" name="TextBox 26"/>
          <p:cNvSpPr txBox="1"/>
          <p:nvPr/>
        </p:nvSpPr>
        <p:spPr>
          <a:xfrm>
            <a:off x="234985" y="6727713"/>
            <a:ext cx="1745039"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Girl, interrupted </a:t>
            </a:r>
          </a:p>
        </p:txBody>
      </p:sp>
      <p:sp>
        <p:nvSpPr>
          <p:cNvPr id="29" name="TextBox 28"/>
          <p:cNvSpPr txBox="1"/>
          <p:nvPr/>
        </p:nvSpPr>
        <p:spPr>
          <a:xfrm>
            <a:off x="1824218" y="6686926"/>
            <a:ext cx="1427202"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Call the Midwife</a:t>
            </a:r>
          </a:p>
        </p:txBody>
      </p:sp>
      <p:sp>
        <p:nvSpPr>
          <p:cNvPr id="32" name="TextBox 31"/>
          <p:cNvSpPr txBox="1"/>
          <p:nvPr/>
        </p:nvSpPr>
        <p:spPr>
          <a:xfrm>
            <a:off x="3416588" y="6709394"/>
            <a:ext cx="1427202"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13 Reasons Why</a:t>
            </a:r>
          </a:p>
        </p:txBody>
      </p:sp>
      <p:sp>
        <p:nvSpPr>
          <p:cNvPr id="34" name="TextBox 33"/>
          <p:cNvSpPr txBox="1"/>
          <p:nvPr/>
        </p:nvSpPr>
        <p:spPr>
          <a:xfrm>
            <a:off x="4902136" y="6464599"/>
            <a:ext cx="1427202" cy="461665"/>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The Game Changer (2018)</a:t>
            </a:r>
          </a:p>
        </p:txBody>
      </p:sp>
      <p:sp>
        <p:nvSpPr>
          <p:cNvPr id="33" name="Rectangle 32">
            <a:extLst>
              <a:ext uri="{FF2B5EF4-FFF2-40B4-BE49-F238E27FC236}">
                <a16:creationId xmlns:a16="http://schemas.microsoft.com/office/drawing/2014/main" id="{22849B12-F086-453F-B3CA-B97FE98CC5E5}"/>
              </a:ext>
            </a:extLst>
          </p:cNvPr>
          <p:cNvSpPr/>
          <p:nvPr/>
        </p:nvSpPr>
        <p:spPr>
          <a:xfrm>
            <a:off x="147713" y="9096762"/>
            <a:ext cx="6305265" cy="430887"/>
          </a:xfrm>
          <a:prstGeom prst="rect">
            <a:avLst/>
          </a:prstGeom>
        </p:spPr>
        <p:txBody>
          <a:bodyPr wrap="square">
            <a:spAutoFit/>
          </a:bodyPr>
          <a:lstStyle/>
          <a:p>
            <a:pPr algn="ctr"/>
            <a:r>
              <a:rPr lang="en-GB" sz="2200" b="1" dirty="0">
                <a:solidFill>
                  <a:srgbClr val="0099CC"/>
                </a:solidFill>
                <a:latin typeface="Century Gothic" panose="020B0502020202020204" pitchFamily="34" charset="0"/>
              </a:rPr>
              <a:t>Recommended Watching for Health &amp; Social</a:t>
            </a:r>
          </a:p>
        </p:txBody>
      </p:sp>
      <p:pic>
        <p:nvPicPr>
          <p:cNvPr id="9" name="Picture 2" descr="Is 'Babies' (2020) available to watch on UK Netflix - NewOnNetflixUK">
            <a:extLst>
              <a:ext uri="{FF2B5EF4-FFF2-40B4-BE49-F238E27FC236}">
                <a16:creationId xmlns:a16="http://schemas.microsoft.com/office/drawing/2014/main" id="{F370E072-3621-4EDC-B117-976FAD2D8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22" y="1968512"/>
            <a:ext cx="1324040" cy="1982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Louis Theroux: Extreme Love - Dementia (2012) on Netflix Taiwan ...">
            <a:extLst>
              <a:ext uri="{FF2B5EF4-FFF2-40B4-BE49-F238E27FC236}">
                <a16:creationId xmlns:a16="http://schemas.microsoft.com/office/drawing/2014/main" id="{270BE964-5C38-49EC-9968-97DAE0F41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855" y="1958900"/>
            <a:ext cx="1449608" cy="2029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0" descr="Is 'Five Feet Apart' (2019) available to watch on UK Netflix ...">
            <a:extLst>
              <a:ext uri="{FF2B5EF4-FFF2-40B4-BE49-F238E27FC236}">
                <a16:creationId xmlns:a16="http://schemas.microsoft.com/office/drawing/2014/main" id="{C5E315B2-0B49-418A-A9FD-7A1A604CF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178" y="1984319"/>
            <a:ext cx="1447800" cy="202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12" descr="Is 'Brain on Fire' (2016) available to watch on UK Netflix ...">
            <a:extLst>
              <a:ext uri="{FF2B5EF4-FFF2-40B4-BE49-F238E27FC236}">
                <a16:creationId xmlns:a16="http://schemas.microsoft.com/office/drawing/2014/main" id="{E6468FC1-B753-4986-9D6D-0D6A590A4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22" y="4576476"/>
            <a:ext cx="1323324" cy="1852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Is 'The Theory of Everything' (2014) available to watch on UK ...">
            <a:extLst>
              <a:ext uri="{FF2B5EF4-FFF2-40B4-BE49-F238E27FC236}">
                <a16:creationId xmlns:a16="http://schemas.microsoft.com/office/drawing/2014/main" id="{3717060F-8696-4AB8-8E71-4D56079BC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6118" y="4572158"/>
            <a:ext cx="1314281" cy="183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0" descr="Girl, Interrupted (film) - Wikipedia">
            <a:extLst>
              <a:ext uri="{FF2B5EF4-FFF2-40B4-BE49-F238E27FC236}">
                <a16:creationId xmlns:a16="http://schemas.microsoft.com/office/drawing/2014/main" id="{4A857893-492B-4DF8-AC08-66D9BDF48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06" y="7051485"/>
            <a:ext cx="1286968" cy="185495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ist of Call the Midwife episodes - Wikipedia">
            <a:extLst>
              <a:ext uri="{FF2B5EF4-FFF2-40B4-BE49-F238E27FC236}">
                <a16:creationId xmlns:a16="http://schemas.microsoft.com/office/drawing/2014/main" id="{97C67FAB-63D2-4795-8568-F4BD4EE6B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118" y="7051485"/>
            <a:ext cx="1324041" cy="18399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13 Reasons Why: Season 1 - Rotten Tomatoes">
            <a:extLst>
              <a:ext uri="{FF2B5EF4-FFF2-40B4-BE49-F238E27FC236}">
                <a16:creationId xmlns:a16="http://schemas.microsoft.com/office/drawing/2014/main" id="{A1A9D984-AAF2-4F00-9941-2817B7D278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588" y="7060879"/>
            <a:ext cx="1332128" cy="1790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F0B73D-E292-B41D-6183-EA3F5144AC5E}"/>
              </a:ext>
            </a:extLst>
          </p:cNvPr>
          <p:cNvPicPr>
            <a:picLocks noChangeAspect="1"/>
          </p:cNvPicPr>
          <p:nvPr/>
        </p:nvPicPr>
        <p:blipFill>
          <a:blip r:embed="rId11"/>
          <a:stretch>
            <a:fillRect/>
          </a:stretch>
        </p:blipFill>
        <p:spPr>
          <a:xfrm>
            <a:off x="3416589" y="4549280"/>
            <a:ext cx="1323324" cy="182835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DEE3E27C-822C-9B48-4CFA-0949ABF4FF78}"/>
              </a:ext>
            </a:extLst>
          </p:cNvPr>
          <p:cNvPicPr>
            <a:picLocks noChangeAspect="1"/>
          </p:cNvPicPr>
          <p:nvPr/>
        </p:nvPicPr>
        <p:blipFill>
          <a:blip r:embed="rId12"/>
          <a:stretch>
            <a:fillRect/>
          </a:stretch>
        </p:blipFill>
        <p:spPr>
          <a:xfrm>
            <a:off x="5005178" y="6943203"/>
            <a:ext cx="1232003" cy="1860576"/>
          </a:xfrm>
          <a:prstGeom prst="rect">
            <a:avLst/>
          </a:prstGeom>
        </p:spPr>
      </p:pic>
      <p:pic>
        <p:nvPicPr>
          <p:cNvPr id="39" name="Picture 38">
            <a:extLst>
              <a:ext uri="{FF2B5EF4-FFF2-40B4-BE49-F238E27FC236}">
                <a16:creationId xmlns:a16="http://schemas.microsoft.com/office/drawing/2014/main" id="{EFBA4794-B415-1EBF-275D-98332E889863}"/>
              </a:ext>
            </a:extLst>
          </p:cNvPr>
          <p:cNvPicPr>
            <a:picLocks noChangeAspect="1"/>
          </p:cNvPicPr>
          <p:nvPr/>
        </p:nvPicPr>
        <p:blipFill>
          <a:blip r:embed="rId13"/>
          <a:stretch>
            <a:fillRect/>
          </a:stretch>
        </p:blipFill>
        <p:spPr>
          <a:xfrm>
            <a:off x="5005178" y="4560943"/>
            <a:ext cx="1260807" cy="18163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B1D3B61-0FBD-CD8C-4203-0AF0BE2ECD88}"/>
              </a:ext>
            </a:extLst>
          </p:cNvPr>
          <p:cNvPicPr>
            <a:picLocks noChangeAspect="1"/>
          </p:cNvPicPr>
          <p:nvPr/>
        </p:nvPicPr>
        <p:blipFill>
          <a:blip r:embed="rId14"/>
          <a:stretch>
            <a:fillRect/>
          </a:stretch>
        </p:blipFill>
        <p:spPr>
          <a:xfrm>
            <a:off x="1815583" y="1968512"/>
            <a:ext cx="1491750" cy="2012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59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466" y="2212"/>
            <a:ext cx="3550151" cy="1996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28334" y="13042"/>
            <a:ext cx="1971858" cy="615595"/>
          </a:xfrm>
        </p:spPr>
        <p:txBody>
          <a:bodyPr>
            <a:normAutofit/>
          </a:bodyPr>
          <a:lstStyle/>
          <a:p>
            <a:pPr algn="ctr"/>
            <a:r>
              <a:rPr lang="en-GB" sz="3600" b="1" dirty="0">
                <a:solidFill>
                  <a:srgbClr val="C00000"/>
                </a:solidFill>
                <a:latin typeface="Century Gothic" panose="020B0502020202020204" pitchFamily="34" charset="0"/>
              </a:rPr>
              <a:t>Not</a:t>
            </a:r>
          </a:p>
        </p:txBody>
      </p:sp>
      <p:sp>
        <p:nvSpPr>
          <p:cNvPr id="4" name="TextBox 3"/>
          <p:cNvSpPr txBox="1"/>
          <p:nvPr/>
        </p:nvSpPr>
        <p:spPr>
          <a:xfrm>
            <a:off x="354358" y="1586163"/>
            <a:ext cx="1745039" cy="461665"/>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Rhod Gilbert's Work Experience</a:t>
            </a:r>
          </a:p>
        </p:txBody>
      </p:sp>
      <p:sp>
        <p:nvSpPr>
          <p:cNvPr id="7" name="TextBox 6"/>
          <p:cNvSpPr txBox="1"/>
          <p:nvPr/>
        </p:nvSpPr>
        <p:spPr>
          <a:xfrm>
            <a:off x="2090907" y="1579115"/>
            <a:ext cx="1427202" cy="430887"/>
          </a:xfrm>
          <a:prstGeom prst="rect">
            <a:avLst/>
          </a:prstGeom>
          <a:noFill/>
        </p:spPr>
        <p:txBody>
          <a:bodyPr wrap="square" rtlCol="0">
            <a:spAutoFit/>
          </a:bodyPr>
          <a:lstStyle/>
          <a:p>
            <a:pPr algn="ctr"/>
            <a:r>
              <a:rPr lang="en-GB" sz="1100" b="1" dirty="0">
                <a:solidFill>
                  <a:srgbClr val="FF00FF"/>
                </a:solidFill>
                <a:latin typeface="Century Gothic" panose="020B0502020202020204" pitchFamily="34" charset="0"/>
              </a:rPr>
              <a:t>Katie Price; Harvey and Me</a:t>
            </a:r>
          </a:p>
        </p:txBody>
      </p:sp>
      <p:sp>
        <p:nvSpPr>
          <p:cNvPr id="10" name="TextBox 9"/>
          <p:cNvSpPr txBox="1"/>
          <p:nvPr/>
        </p:nvSpPr>
        <p:spPr>
          <a:xfrm>
            <a:off x="3673097" y="1702603"/>
            <a:ext cx="1447800" cy="276999"/>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Inside our Minds</a:t>
            </a:r>
          </a:p>
        </p:txBody>
      </p:sp>
      <p:sp>
        <p:nvSpPr>
          <p:cNvPr id="12" name="TextBox 11"/>
          <p:cNvSpPr txBox="1"/>
          <p:nvPr/>
        </p:nvSpPr>
        <p:spPr>
          <a:xfrm>
            <a:off x="5123038" y="1594661"/>
            <a:ext cx="1447800" cy="461665"/>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Stacey Dooley 9-5 Care Home</a:t>
            </a:r>
          </a:p>
        </p:txBody>
      </p:sp>
      <p:sp>
        <p:nvSpPr>
          <p:cNvPr id="13" name="TextBox 12"/>
          <p:cNvSpPr txBox="1"/>
          <p:nvPr/>
        </p:nvSpPr>
        <p:spPr>
          <a:xfrm rot="5400000">
            <a:off x="-461259" y="4988365"/>
            <a:ext cx="1523602" cy="369332"/>
          </a:xfrm>
          <a:prstGeom prst="rect">
            <a:avLst/>
          </a:prstGeom>
          <a:noFill/>
        </p:spPr>
        <p:txBody>
          <a:bodyPr wrap="square" rtlCol="0">
            <a:spAutoFit/>
          </a:bodyPr>
          <a:lstStyle/>
          <a:p>
            <a:pPr algn="ctr"/>
            <a:r>
              <a:rPr lang="en-GB" b="1" u="sng" dirty="0">
                <a:solidFill>
                  <a:srgbClr val="00B050"/>
                </a:solidFill>
              </a:rPr>
              <a:t>All 4</a:t>
            </a:r>
          </a:p>
        </p:txBody>
      </p:sp>
      <p:sp>
        <p:nvSpPr>
          <p:cNvPr id="15" name="TextBox 14"/>
          <p:cNvSpPr txBox="1"/>
          <p:nvPr/>
        </p:nvSpPr>
        <p:spPr>
          <a:xfrm>
            <a:off x="538073" y="4019357"/>
            <a:ext cx="1245664" cy="461665"/>
          </a:xfrm>
          <a:prstGeom prst="rect">
            <a:avLst/>
          </a:prstGeom>
          <a:noFill/>
        </p:spPr>
        <p:txBody>
          <a:bodyPr wrap="square" rtlCol="0">
            <a:spAutoFit/>
          </a:bodyPr>
          <a:lstStyle/>
          <a:p>
            <a:pPr algn="ctr"/>
            <a:r>
              <a:rPr lang="en-GB" sz="1200" b="1" dirty="0">
                <a:solidFill>
                  <a:srgbClr val="00B050"/>
                </a:solidFill>
                <a:latin typeface="Century Gothic" panose="020B0502020202020204" pitchFamily="34" charset="0"/>
              </a:rPr>
              <a:t>24 hours in A&amp;E</a:t>
            </a:r>
          </a:p>
        </p:txBody>
      </p:sp>
      <p:sp>
        <p:nvSpPr>
          <p:cNvPr id="17" name="TextBox 16"/>
          <p:cNvSpPr txBox="1"/>
          <p:nvPr/>
        </p:nvSpPr>
        <p:spPr>
          <a:xfrm>
            <a:off x="2170272" y="4008675"/>
            <a:ext cx="1245664" cy="461665"/>
          </a:xfrm>
          <a:prstGeom prst="rect">
            <a:avLst/>
          </a:prstGeom>
          <a:noFill/>
        </p:spPr>
        <p:txBody>
          <a:bodyPr wrap="square" rtlCol="0">
            <a:spAutoFit/>
          </a:bodyPr>
          <a:lstStyle/>
          <a:p>
            <a:pPr algn="ctr"/>
            <a:r>
              <a:rPr lang="en-GB" sz="1200" b="1" dirty="0">
                <a:solidFill>
                  <a:srgbClr val="00B050"/>
                </a:solidFill>
                <a:latin typeface="Century Gothic" panose="020B0502020202020204" pitchFamily="34" charset="0"/>
              </a:rPr>
              <a:t>Born to be different</a:t>
            </a:r>
          </a:p>
        </p:txBody>
      </p:sp>
      <p:sp>
        <p:nvSpPr>
          <p:cNvPr id="18" name="TextBox 17"/>
          <p:cNvSpPr txBox="1"/>
          <p:nvPr/>
        </p:nvSpPr>
        <p:spPr>
          <a:xfrm rot="5400000">
            <a:off x="-429260" y="2536952"/>
            <a:ext cx="1523602" cy="369332"/>
          </a:xfrm>
          <a:prstGeom prst="rect">
            <a:avLst/>
          </a:prstGeom>
          <a:noFill/>
        </p:spPr>
        <p:txBody>
          <a:bodyPr wrap="square" rtlCol="0">
            <a:spAutoFit/>
          </a:bodyPr>
          <a:lstStyle/>
          <a:p>
            <a:pPr algn="ctr"/>
            <a:r>
              <a:rPr lang="en-GB" b="1" u="sng" dirty="0">
                <a:solidFill>
                  <a:srgbClr val="FF00FF"/>
                </a:solidFill>
              </a:rPr>
              <a:t>BBC iPlayer</a:t>
            </a:r>
          </a:p>
        </p:txBody>
      </p:sp>
      <p:sp>
        <p:nvSpPr>
          <p:cNvPr id="21" name="TextBox 20"/>
          <p:cNvSpPr txBox="1"/>
          <p:nvPr/>
        </p:nvSpPr>
        <p:spPr>
          <a:xfrm>
            <a:off x="3802471" y="4030074"/>
            <a:ext cx="1536824" cy="461665"/>
          </a:xfrm>
          <a:prstGeom prst="rect">
            <a:avLst/>
          </a:prstGeom>
          <a:noFill/>
        </p:spPr>
        <p:txBody>
          <a:bodyPr wrap="square" rtlCol="0">
            <a:spAutoFit/>
          </a:bodyPr>
          <a:lstStyle/>
          <a:p>
            <a:pPr algn="ctr"/>
            <a:r>
              <a:rPr lang="en-GB" sz="1200" b="1" i="0" dirty="0">
                <a:solidFill>
                  <a:srgbClr val="00B050"/>
                </a:solidFill>
                <a:effectLst/>
                <a:latin typeface="Century Gothic" panose="020B0502020202020204" pitchFamily="34" charset="0"/>
              </a:rPr>
              <a:t>The Royal Marsden</a:t>
            </a:r>
          </a:p>
        </p:txBody>
      </p:sp>
      <p:sp>
        <p:nvSpPr>
          <p:cNvPr id="26" name="TextBox 25"/>
          <p:cNvSpPr txBox="1"/>
          <p:nvPr/>
        </p:nvSpPr>
        <p:spPr>
          <a:xfrm rot="5400000">
            <a:off x="-761092" y="7763441"/>
            <a:ext cx="2103575" cy="369332"/>
          </a:xfrm>
          <a:prstGeom prst="rect">
            <a:avLst/>
          </a:prstGeom>
          <a:noFill/>
        </p:spPr>
        <p:txBody>
          <a:bodyPr wrap="square" rtlCol="0">
            <a:spAutoFit/>
          </a:bodyPr>
          <a:lstStyle/>
          <a:p>
            <a:pPr algn="ctr"/>
            <a:r>
              <a:rPr lang="en-GB" b="1" u="sng" dirty="0">
                <a:solidFill>
                  <a:srgbClr val="7030A0"/>
                </a:solidFill>
              </a:rPr>
              <a:t>Amazon</a:t>
            </a:r>
            <a:r>
              <a:rPr lang="en-GB" b="1" u="sng" dirty="0">
                <a:solidFill>
                  <a:schemeClr val="bg1"/>
                </a:solidFill>
              </a:rPr>
              <a:t> </a:t>
            </a:r>
            <a:r>
              <a:rPr lang="en-GB" b="1" u="sng" dirty="0">
                <a:solidFill>
                  <a:srgbClr val="7030A0"/>
                </a:solidFill>
              </a:rPr>
              <a:t>Prime</a:t>
            </a:r>
          </a:p>
        </p:txBody>
      </p:sp>
      <p:sp>
        <p:nvSpPr>
          <p:cNvPr id="27" name="TextBox 26"/>
          <p:cNvSpPr txBox="1"/>
          <p:nvPr/>
        </p:nvSpPr>
        <p:spPr>
          <a:xfrm>
            <a:off x="408079" y="6418712"/>
            <a:ext cx="1495351" cy="461665"/>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Beyond weight loss</a:t>
            </a:r>
          </a:p>
        </p:txBody>
      </p:sp>
      <p:sp>
        <p:nvSpPr>
          <p:cNvPr id="29" name="TextBox 28"/>
          <p:cNvSpPr txBox="1"/>
          <p:nvPr/>
        </p:nvSpPr>
        <p:spPr>
          <a:xfrm>
            <a:off x="1792429" y="6465948"/>
            <a:ext cx="1427202" cy="276999"/>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The Upside</a:t>
            </a:r>
          </a:p>
        </p:txBody>
      </p:sp>
      <p:sp>
        <p:nvSpPr>
          <p:cNvPr id="32" name="TextBox 31"/>
          <p:cNvSpPr txBox="1"/>
          <p:nvPr/>
        </p:nvSpPr>
        <p:spPr>
          <a:xfrm>
            <a:off x="3314263" y="6455118"/>
            <a:ext cx="1427202" cy="276999"/>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ALLELUJAH </a:t>
            </a:r>
          </a:p>
        </p:txBody>
      </p:sp>
      <p:sp>
        <p:nvSpPr>
          <p:cNvPr id="34" name="TextBox 33"/>
          <p:cNvSpPr txBox="1"/>
          <p:nvPr/>
        </p:nvSpPr>
        <p:spPr>
          <a:xfrm>
            <a:off x="4965027" y="6418711"/>
            <a:ext cx="1427202" cy="461665"/>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Miss you Already</a:t>
            </a:r>
          </a:p>
        </p:txBody>
      </p:sp>
      <p:pic>
        <p:nvPicPr>
          <p:cNvPr id="3084" name="Picture 12" descr="The children from Born To Be Different reveal how their lives have ...">
            <a:extLst>
              <a:ext uri="{FF2B5EF4-FFF2-40B4-BE49-F238E27FC236}">
                <a16:creationId xmlns:a16="http://schemas.microsoft.com/office/drawing/2014/main" id="{168D4014-29E2-4178-866F-37766FED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73" y="4598340"/>
            <a:ext cx="1697759" cy="129391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he Upside (2017) - IMDb">
            <a:extLst>
              <a:ext uri="{FF2B5EF4-FFF2-40B4-BE49-F238E27FC236}">
                <a16:creationId xmlns:a16="http://schemas.microsoft.com/office/drawing/2014/main" id="{00FE823D-441B-49EE-A8A2-48EAF1B9C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123" y="6993137"/>
            <a:ext cx="1234849" cy="1832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8" name="Picture 26" descr="Miss You Already - Wikipedia">
            <a:extLst>
              <a:ext uri="{FF2B5EF4-FFF2-40B4-BE49-F238E27FC236}">
                <a16:creationId xmlns:a16="http://schemas.microsoft.com/office/drawing/2014/main" id="{E04ADF4F-AA80-40B8-9AFA-1000BB18B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038" y="6949703"/>
            <a:ext cx="1241367" cy="1841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A4C4C1-4AFB-1487-A3AD-A574C4173B20}"/>
              </a:ext>
            </a:extLst>
          </p:cNvPr>
          <p:cNvPicPr>
            <a:picLocks noChangeAspect="1"/>
          </p:cNvPicPr>
          <p:nvPr/>
        </p:nvPicPr>
        <p:blipFill>
          <a:blip r:embed="rId6"/>
          <a:stretch>
            <a:fillRect/>
          </a:stretch>
        </p:blipFill>
        <p:spPr>
          <a:xfrm>
            <a:off x="2094496" y="2109120"/>
            <a:ext cx="1451253" cy="145125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B6A84611-4CF5-A132-7F7D-60C3654F9220}"/>
              </a:ext>
            </a:extLst>
          </p:cNvPr>
          <p:cNvPicPr>
            <a:picLocks noChangeAspect="1"/>
          </p:cNvPicPr>
          <p:nvPr/>
        </p:nvPicPr>
        <p:blipFill>
          <a:blip r:embed="rId7"/>
          <a:stretch>
            <a:fillRect/>
          </a:stretch>
        </p:blipFill>
        <p:spPr>
          <a:xfrm>
            <a:off x="5429250" y="2136395"/>
            <a:ext cx="922239" cy="1403235"/>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4F45CB4D-2D9F-8209-E1FE-7C8D57B64D0A}"/>
              </a:ext>
            </a:extLst>
          </p:cNvPr>
          <p:cNvPicPr>
            <a:picLocks noChangeAspect="1"/>
          </p:cNvPicPr>
          <p:nvPr/>
        </p:nvPicPr>
        <p:blipFill>
          <a:blip r:embed="rId8"/>
          <a:stretch>
            <a:fillRect/>
          </a:stretch>
        </p:blipFill>
        <p:spPr>
          <a:xfrm>
            <a:off x="3518035" y="6949703"/>
            <a:ext cx="1315579" cy="1841810"/>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21B10A6E-06AF-E297-262B-AC59521BD957}"/>
              </a:ext>
            </a:extLst>
          </p:cNvPr>
          <p:cNvPicPr>
            <a:picLocks noChangeAspect="1"/>
          </p:cNvPicPr>
          <p:nvPr/>
        </p:nvPicPr>
        <p:blipFill>
          <a:blip r:embed="rId9"/>
          <a:stretch>
            <a:fillRect/>
          </a:stretch>
        </p:blipFill>
        <p:spPr>
          <a:xfrm>
            <a:off x="3851592" y="4564991"/>
            <a:ext cx="1487703" cy="1293918"/>
          </a:xfrm>
          <a:prstGeom prst="rect">
            <a:avLst/>
          </a:prstGeom>
        </p:spPr>
      </p:pic>
      <p:pic>
        <p:nvPicPr>
          <p:cNvPr id="41" name="Picture 40">
            <a:extLst>
              <a:ext uri="{FF2B5EF4-FFF2-40B4-BE49-F238E27FC236}">
                <a16:creationId xmlns:a16="http://schemas.microsoft.com/office/drawing/2014/main" id="{6C0E535C-57D4-0A7E-E4D9-3BBBFE73CEF1}"/>
              </a:ext>
            </a:extLst>
          </p:cNvPr>
          <p:cNvPicPr>
            <a:picLocks noChangeAspect="1"/>
          </p:cNvPicPr>
          <p:nvPr/>
        </p:nvPicPr>
        <p:blipFill>
          <a:blip r:embed="rId10"/>
          <a:stretch>
            <a:fillRect/>
          </a:stretch>
        </p:blipFill>
        <p:spPr>
          <a:xfrm>
            <a:off x="538073" y="4598340"/>
            <a:ext cx="1351069" cy="1348945"/>
          </a:xfrm>
          <a:prstGeom prst="rect">
            <a:avLst/>
          </a:prstGeom>
        </p:spPr>
      </p:pic>
      <p:pic>
        <p:nvPicPr>
          <p:cNvPr id="45" name="Picture 44">
            <a:extLst>
              <a:ext uri="{FF2B5EF4-FFF2-40B4-BE49-F238E27FC236}">
                <a16:creationId xmlns:a16="http://schemas.microsoft.com/office/drawing/2014/main" id="{C907CBB4-9BE3-CEBC-AB24-F1B615B1B2B7}"/>
              </a:ext>
            </a:extLst>
          </p:cNvPr>
          <p:cNvPicPr>
            <a:picLocks noChangeAspect="1"/>
          </p:cNvPicPr>
          <p:nvPr/>
        </p:nvPicPr>
        <p:blipFill>
          <a:blip r:embed="rId11"/>
          <a:stretch>
            <a:fillRect/>
          </a:stretch>
        </p:blipFill>
        <p:spPr>
          <a:xfrm>
            <a:off x="5486081" y="4598340"/>
            <a:ext cx="860387" cy="1300742"/>
          </a:xfrm>
          <a:prstGeom prst="rect">
            <a:avLst/>
          </a:prstGeom>
        </p:spPr>
      </p:pic>
      <p:sp>
        <p:nvSpPr>
          <p:cNvPr id="46" name="TextBox 45">
            <a:extLst>
              <a:ext uri="{FF2B5EF4-FFF2-40B4-BE49-F238E27FC236}">
                <a16:creationId xmlns:a16="http://schemas.microsoft.com/office/drawing/2014/main" id="{A24B5209-7AB1-E2BB-DA62-A72116C9CAE3}"/>
              </a:ext>
            </a:extLst>
          </p:cNvPr>
          <p:cNvSpPr txBox="1"/>
          <p:nvPr/>
        </p:nvSpPr>
        <p:spPr>
          <a:xfrm>
            <a:off x="5147862" y="4019356"/>
            <a:ext cx="1536824" cy="461665"/>
          </a:xfrm>
          <a:prstGeom prst="rect">
            <a:avLst/>
          </a:prstGeom>
          <a:noFill/>
        </p:spPr>
        <p:txBody>
          <a:bodyPr wrap="square" rtlCol="0">
            <a:spAutoFit/>
          </a:bodyPr>
          <a:lstStyle/>
          <a:p>
            <a:pPr algn="ctr"/>
            <a:r>
              <a:rPr lang="en-GB" sz="1200" b="1" i="0" dirty="0">
                <a:solidFill>
                  <a:srgbClr val="00B050"/>
                </a:solidFill>
                <a:effectLst/>
                <a:latin typeface="Century Gothic" panose="020B0502020202020204" pitchFamily="34" charset="0"/>
              </a:rPr>
              <a:t>Losing it: </a:t>
            </a:r>
            <a:r>
              <a:rPr lang="en-GB" sz="1200" b="1" dirty="0">
                <a:solidFill>
                  <a:srgbClr val="00B050"/>
                </a:solidFill>
                <a:latin typeface="Century Gothic" panose="020B0502020202020204" pitchFamily="34" charset="0"/>
              </a:rPr>
              <a:t>O</a:t>
            </a:r>
            <a:r>
              <a:rPr lang="en-GB" sz="1200" b="1" i="0" dirty="0">
                <a:solidFill>
                  <a:srgbClr val="00B050"/>
                </a:solidFill>
                <a:effectLst/>
                <a:latin typeface="Century Gothic" panose="020B0502020202020204" pitchFamily="34" charset="0"/>
              </a:rPr>
              <a:t>ur mental health</a:t>
            </a:r>
          </a:p>
        </p:txBody>
      </p:sp>
      <p:pic>
        <p:nvPicPr>
          <p:cNvPr id="48" name="Picture 47">
            <a:extLst>
              <a:ext uri="{FF2B5EF4-FFF2-40B4-BE49-F238E27FC236}">
                <a16:creationId xmlns:a16="http://schemas.microsoft.com/office/drawing/2014/main" id="{F141E4B2-37A7-DFB6-A56A-86432B1A4E02}"/>
              </a:ext>
            </a:extLst>
          </p:cNvPr>
          <p:cNvPicPr>
            <a:picLocks noChangeAspect="1"/>
          </p:cNvPicPr>
          <p:nvPr/>
        </p:nvPicPr>
        <p:blipFill>
          <a:blip r:embed="rId12"/>
          <a:stretch>
            <a:fillRect/>
          </a:stretch>
        </p:blipFill>
        <p:spPr>
          <a:xfrm>
            <a:off x="530072" y="6985252"/>
            <a:ext cx="1212824" cy="183213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A38820F6-55F1-2FA1-6704-63F682B8D96E}"/>
              </a:ext>
            </a:extLst>
          </p:cNvPr>
          <p:cNvSpPr>
            <a:spLocks noGrp="1"/>
          </p:cNvSpPr>
          <p:nvPr>
            <p:ph type="ftr" sz="quarter" idx="11"/>
          </p:nvPr>
        </p:nvSpPr>
        <p:spPr>
          <a:xfrm>
            <a:off x="1037441" y="9266235"/>
            <a:ext cx="3861669" cy="527403"/>
          </a:xfrm>
        </p:spPr>
        <p:txBody>
          <a:bodyPr/>
          <a:lstStyle/>
          <a:p>
            <a:r>
              <a:rPr lang="en-GB" dirty="0"/>
              <a:t>Resources &gt; https://www.tes.com/teaching-resources/shop/HSCresources </a:t>
            </a:r>
          </a:p>
        </p:txBody>
      </p:sp>
      <p:pic>
        <p:nvPicPr>
          <p:cNvPr id="8" name="Picture 7">
            <a:extLst>
              <a:ext uri="{FF2B5EF4-FFF2-40B4-BE49-F238E27FC236}">
                <a16:creationId xmlns:a16="http://schemas.microsoft.com/office/drawing/2014/main" id="{407F3F11-B7CA-8350-B30C-0F2763A7DDFB}"/>
              </a:ext>
            </a:extLst>
          </p:cNvPr>
          <p:cNvPicPr>
            <a:picLocks noChangeAspect="1"/>
          </p:cNvPicPr>
          <p:nvPr/>
        </p:nvPicPr>
        <p:blipFill>
          <a:blip r:embed="rId13"/>
          <a:stretch>
            <a:fillRect/>
          </a:stretch>
        </p:blipFill>
        <p:spPr>
          <a:xfrm>
            <a:off x="661848" y="2120461"/>
            <a:ext cx="1179687" cy="143991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02ABAAB-4F6D-66C2-2294-81BC17B4E644}"/>
              </a:ext>
            </a:extLst>
          </p:cNvPr>
          <p:cNvPicPr>
            <a:picLocks noChangeAspect="1"/>
          </p:cNvPicPr>
          <p:nvPr/>
        </p:nvPicPr>
        <p:blipFill>
          <a:blip r:embed="rId14"/>
          <a:stretch>
            <a:fillRect/>
          </a:stretch>
        </p:blipFill>
        <p:spPr>
          <a:xfrm>
            <a:off x="3811406" y="2103029"/>
            <a:ext cx="1307736" cy="1427224"/>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8F72393-9878-DC5F-7F17-57D7BFAEBF69}"/>
              </a:ext>
            </a:extLst>
          </p:cNvPr>
          <p:cNvSpPr/>
          <p:nvPr/>
        </p:nvSpPr>
        <p:spPr>
          <a:xfrm>
            <a:off x="232908" y="9075467"/>
            <a:ext cx="6305265" cy="430887"/>
          </a:xfrm>
          <a:prstGeom prst="rect">
            <a:avLst/>
          </a:prstGeom>
        </p:spPr>
        <p:txBody>
          <a:bodyPr wrap="square">
            <a:spAutoFit/>
          </a:bodyPr>
          <a:lstStyle/>
          <a:p>
            <a:pPr algn="ctr"/>
            <a:r>
              <a:rPr lang="en-GB" sz="2200" b="1" dirty="0">
                <a:solidFill>
                  <a:srgbClr val="0099CC"/>
                </a:solidFill>
                <a:latin typeface="Century Gothic" panose="020B0502020202020204" pitchFamily="34" charset="0"/>
              </a:rPr>
              <a:t>No Netflix paid account</a:t>
            </a:r>
          </a:p>
        </p:txBody>
      </p:sp>
    </p:spTree>
    <p:extLst>
      <p:ext uri="{BB962C8B-B14F-4D97-AF65-F5344CB8AC3E}">
        <p14:creationId xmlns:p14="http://schemas.microsoft.com/office/powerpoint/2010/main" val="415630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95" y="1416572"/>
            <a:ext cx="1745039"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Pig Heart Boy</a:t>
            </a:r>
            <a:r>
              <a:rPr lang="en-GB" sz="1200" b="1" dirty="0">
                <a:solidFill>
                  <a:srgbClr val="FF9900"/>
                </a:solidFill>
                <a:latin typeface="Century Gothic" panose="020B0502020202020204" pitchFamily="34" charset="0"/>
              </a:rPr>
              <a:t> by Malorie Blackman</a:t>
            </a:r>
            <a:endParaRPr lang="en-GB" sz="1200" b="1" i="1" dirty="0">
              <a:solidFill>
                <a:srgbClr val="FF9900"/>
              </a:solidFill>
              <a:latin typeface="Century Gothic" panose="020B0502020202020204" pitchFamily="34" charset="0"/>
            </a:endParaRPr>
          </a:p>
        </p:txBody>
      </p:sp>
      <p:sp>
        <p:nvSpPr>
          <p:cNvPr id="7" name="TextBox 6"/>
          <p:cNvSpPr txBox="1"/>
          <p:nvPr/>
        </p:nvSpPr>
        <p:spPr>
          <a:xfrm>
            <a:off x="2135728" y="1301032"/>
            <a:ext cx="1585524"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Illustrated Mum Jacqueline Wilson</a:t>
            </a:r>
          </a:p>
        </p:txBody>
      </p:sp>
      <p:sp>
        <p:nvSpPr>
          <p:cNvPr id="10" name="TextBox 9"/>
          <p:cNvSpPr txBox="1"/>
          <p:nvPr/>
        </p:nvSpPr>
        <p:spPr>
          <a:xfrm>
            <a:off x="3707819" y="1286194"/>
            <a:ext cx="1447800"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This is Going to Hurt</a:t>
            </a:r>
            <a:r>
              <a:rPr lang="en-GB" sz="1200" b="1" dirty="0">
                <a:solidFill>
                  <a:srgbClr val="FF9900"/>
                </a:solidFill>
                <a:latin typeface="Century Gothic" panose="020B0502020202020204" pitchFamily="34" charset="0"/>
              </a:rPr>
              <a:t> by Adam Kay</a:t>
            </a:r>
            <a:endParaRPr lang="en-GB" sz="1200" b="1" i="1" dirty="0">
              <a:solidFill>
                <a:srgbClr val="FF9900"/>
              </a:solidFill>
              <a:latin typeface="Century Gothic" panose="020B0502020202020204" pitchFamily="34" charset="0"/>
            </a:endParaRPr>
          </a:p>
        </p:txBody>
      </p:sp>
      <p:sp>
        <p:nvSpPr>
          <p:cNvPr id="12" name="TextBox 11"/>
          <p:cNvSpPr txBox="1"/>
          <p:nvPr/>
        </p:nvSpPr>
        <p:spPr>
          <a:xfrm>
            <a:off x="5171350" y="1231906"/>
            <a:ext cx="1567910"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When Breathe becomes Air</a:t>
            </a:r>
            <a:r>
              <a:rPr lang="en-GB" sz="1200" b="1" dirty="0">
                <a:solidFill>
                  <a:srgbClr val="FF9900"/>
                </a:solidFill>
                <a:latin typeface="Century Gothic" panose="020B0502020202020204" pitchFamily="34" charset="0"/>
              </a:rPr>
              <a:t> by Paul Kalanithi</a:t>
            </a:r>
            <a:endParaRPr lang="en-GB" sz="1200" b="1" i="1" dirty="0">
              <a:solidFill>
                <a:srgbClr val="FF9900"/>
              </a:solidFill>
              <a:latin typeface="Century Gothic" panose="020B0502020202020204" pitchFamily="34" charset="0"/>
            </a:endParaRPr>
          </a:p>
        </p:txBody>
      </p:sp>
      <p:sp>
        <p:nvSpPr>
          <p:cNvPr id="15" name="TextBox 14"/>
          <p:cNvSpPr txBox="1"/>
          <p:nvPr/>
        </p:nvSpPr>
        <p:spPr>
          <a:xfrm>
            <a:off x="644970" y="4008266"/>
            <a:ext cx="1245664"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Hate U Give</a:t>
            </a:r>
            <a:r>
              <a:rPr lang="en-GB" sz="1200" b="1" dirty="0">
                <a:solidFill>
                  <a:srgbClr val="FF9900"/>
                </a:solidFill>
                <a:latin typeface="Century Gothic" panose="020B0502020202020204" pitchFamily="34" charset="0"/>
              </a:rPr>
              <a:t> by Angie Thomas</a:t>
            </a:r>
            <a:endParaRPr lang="en-GB" sz="1200" b="1" i="1" dirty="0">
              <a:solidFill>
                <a:srgbClr val="FF9900"/>
              </a:solidFill>
              <a:latin typeface="Century Gothic" panose="020B0502020202020204" pitchFamily="34" charset="0"/>
            </a:endParaRPr>
          </a:p>
        </p:txBody>
      </p:sp>
      <p:sp>
        <p:nvSpPr>
          <p:cNvPr id="17" name="TextBox 16"/>
          <p:cNvSpPr txBox="1"/>
          <p:nvPr/>
        </p:nvSpPr>
        <p:spPr>
          <a:xfrm>
            <a:off x="2313463" y="4114441"/>
            <a:ext cx="1258818"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Me Before you</a:t>
            </a:r>
            <a:r>
              <a:rPr lang="en-GB" sz="1200" b="1" dirty="0">
                <a:solidFill>
                  <a:srgbClr val="FF9900"/>
                </a:solidFill>
                <a:latin typeface="Century Gothic" panose="020B0502020202020204" pitchFamily="34" charset="0"/>
              </a:rPr>
              <a:t> by </a:t>
            </a:r>
            <a:r>
              <a:rPr lang="en-GB" sz="1200" b="1" dirty="0" err="1">
                <a:solidFill>
                  <a:srgbClr val="FF9900"/>
                </a:solidFill>
                <a:latin typeface="Century Gothic" panose="020B0502020202020204" pitchFamily="34" charset="0"/>
              </a:rPr>
              <a:t>Jojo</a:t>
            </a:r>
            <a:r>
              <a:rPr lang="en-GB" sz="1200" b="1" dirty="0">
                <a:solidFill>
                  <a:srgbClr val="FF9900"/>
                </a:solidFill>
                <a:latin typeface="Century Gothic" panose="020B0502020202020204" pitchFamily="34" charset="0"/>
              </a:rPr>
              <a:t> Moyes</a:t>
            </a:r>
            <a:endParaRPr lang="en-GB" sz="1200" b="1" i="1" dirty="0">
              <a:solidFill>
                <a:srgbClr val="FF9900"/>
              </a:solidFill>
              <a:latin typeface="Century Gothic" panose="020B0502020202020204" pitchFamily="34" charset="0"/>
            </a:endParaRPr>
          </a:p>
        </p:txBody>
      </p:sp>
      <p:sp>
        <p:nvSpPr>
          <p:cNvPr id="21" name="TextBox 20"/>
          <p:cNvSpPr txBox="1"/>
          <p:nvPr/>
        </p:nvSpPr>
        <p:spPr>
          <a:xfrm>
            <a:off x="3686494" y="4020269"/>
            <a:ext cx="1486826"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Fault in Our Stars</a:t>
            </a:r>
            <a:r>
              <a:rPr lang="en-GB" sz="1200" b="1" dirty="0">
                <a:solidFill>
                  <a:srgbClr val="FF9900"/>
                </a:solidFill>
                <a:latin typeface="Century Gothic" panose="020B0502020202020204" pitchFamily="34" charset="0"/>
              </a:rPr>
              <a:t> by John Green</a:t>
            </a:r>
            <a:endParaRPr lang="en-GB" sz="1200" b="1" i="1" dirty="0">
              <a:solidFill>
                <a:srgbClr val="FF9900"/>
              </a:solidFill>
              <a:latin typeface="Century Gothic" panose="020B0502020202020204" pitchFamily="34" charset="0"/>
            </a:endParaRPr>
          </a:p>
        </p:txBody>
      </p:sp>
      <p:sp>
        <p:nvSpPr>
          <p:cNvPr id="24" name="TextBox 23"/>
          <p:cNvSpPr txBox="1"/>
          <p:nvPr/>
        </p:nvSpPr>
        <p:spPr>
          <a:xfrm>
            <a:off x="5256448" y="4080863"/>
            <a:ext cx="1449608"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Story of Baby P</a:t>
            </a:r>
            <a:r>
              <a:rPr lang="en-GB" sz="1200" b="1" dirty="0">
                <a:solidFill>
                  <a:srgbClr val="FF9900"/>
                </a:solidFill>
                <a:latin typeface="Century Gothic" panose="020B0502020202020204" pitchFamily="34" charset="0"/>
              </a:rPr>
              <a:t> by Ray James</a:t>
            </a:r>
            <a:endParaRPr lang="en-GB" sz="1200" b="1" i="1" dirty="0">
              <a:solidFill>
                <a:srgbClr val="FF9900"/>
              </a:solidFill>
              <a:latin typeface="Century Gothic" panose="020B0502020202020204" pitchFamily="34" charset="0"/>
            </a:endParaRPr>
          </a:p>
        </p:txBody>
      </p:sp>
      <p:sp>
        <p:nvSpPr>
          <p:cNvPr id="26" name="TextBox 25"/>
          <p:cNvSpPr txBox="1"/>
          <p:nvPr/>
        </p:nvSpPr>
        <p:spPr>
          <a:xfrm rot="5400000">
            <a:off x="-821676" y="2662602"/>
            <a:ext cx="2103575" cy="369332"/>
          </a:xfrm>
          <a:prstGeom prst="rect">
            <a:avLst/>
          </a:prstGeom>
          <a:noFill/>
        </p:spPr>
        <p:txBody>
          <a:bodyPr wrap="square" rtlCol="0">
            <a:spAutoFit/>
          </a:bodyPr>
          <a:lstStyle/>
          <a:p>
            <a:pPr algn="ctr"/>
            <a:r>
              <a:rPr lang="en-GB" b="1" dirty="0">
                <a:solidFill>
                  <a:srgbClr val="FF9900"/>
                </a:solidFill>
                <a:latin typeface="Century Gothic" panose="020B0502020202020204" pitchFamily="34" charset="0"/>
              </a:rPr>
              <a:t>Further Reading</a:t>
            </a:r>
          </a:p>
        </p:txBody>
      </p:sp>
      <p:sp>
        <p:nvSpPr>
          <p:cNvPr id="27" name="TextBox 26"/>
          <p:cNvSpPr txBox="1"/>
          <p:nvPr/>
        </p:nvSpPr>
        <p:spPr>
          <a:xfrm>
            <a:off x="480174" y="6826471"/>
            <a:ext cx="1745039" cy="276999"/>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Katie Price; Harvey</a:t>
            </a:r>
          </a:p>
        </p:txBody>
      </p:sp>
      <p:sp>
        <p:nvSpPr>
          <p:cNvPr id="29" name="TextBox 28"/>
          <p:cNvSpPr txBox="1"/>
          <p:nvPr/>
        </p:nvSpPr>
        <p:spPr>
          <a:xfrm>
            <a:off x="2294050" y="6522080"/>
            <a:ext cx="1427202"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Language of Kindness</a:t>
            </a:r>
            <a:r>
              <a:rPr lang="en-GB" sz="1200" b="1" dirty="0">
                <a:solidFill>
                  <a:srgbClr val="FF9900"/>
                </a:solidFill>
                <a:latin typeface="Century Gothic" panose="020B0502020202020204" pitchFamily="34" charset="0"/>
              </a:rPr>
              <a:t> by Christie Watson</a:t>
            </a:r>
            <a:endParaRPr lang="en-GB" sz="1200" b="1" i="1" dirty="0">
              <a:solidFill>
                <a:srgbClr val="FF9900"/>
              </a:solidFill>
              <a:latin typeface="Century Gothic" panose="020B0502020202020204" pitchFamily="34" charset="0"/>
            </a:endParaRPr>
          </a:p>
        </p:txBody>
      </p:sp>
      <p:sp>
        <p:nvSpPr>
          <p:cNvPr id="32" name="TextBox 31"/>
          <p:cNvSpPr txBox="1"/>
          <p:nvPr/>
        </p:nvSpPr>
        <p:spPr>
          <a:xfrm>
            <a:off x="3790088" y="6532479"/>
            <a:ext cx="1427202"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I am Malala</a:t>
            </a:r>
            <a:r>
              <a:rPr lang="en-GB" sz="1200" b="1" dirty="0">
                <a:solidFill>
                  <a:srgbClr val="FF9900"/>
                </a:solidFill>
                <a:latin typeface="Century Gothic" panose="020B0502020202020204" pitchFamily="34" charset="0"/>
              </a:rPr>
              <a:t> by Malala Yousafzai</a:t>
            </a:r>
            <a:endParaRPr lang="en-GB" sz="1200" b="1" i="1" dirty="0">
              <a:solidFill>
                <a:srgbClr val="FF9900"/>
              </a:solidFill>
              <a:latin typeface="Century Gothic" panose="020B0502020202020204" pitchFamily="34" charset="0"/>
            </a:endParaRPr>
          </a:p>
        </p:txBody>
      </p:sp>
      <p:sp>
        <p:nvSpPr>
          <p:cNvPr id="34" name="TextBox 33"/>
          <p:cNvSpPr txBox="1"/>
          <p:nvPr/>
        </p:nvSpPr>
        <p:spPr>
          <a:xfrm>
            <a:off x="5171350" y="6544945"/>
            <a:ext cx="1534706"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Perks of Being a Wallflower Stephen Chbosky</a:t>
            </a:r>
          </a:p>
        </p:txBody>
      </p:sp>
      <p:pic>
        <p:nvPicPr>
          <p:cNvPr id="5124" name="Picture 4" descr="Cartoon little girl reading a book Royalty Free Vector Image">
            <a:extLst>
              <a:ext uri="{FF2B5EF4-FFF2-40B4-BE49-F238E27FC236}">
                <a16:creationId xmlns:a16="http://schemas.microsoft.com/office/drawing/2014/main" id="{8EC76A5D-0351-44D5-B7BC-AD51EB1A3F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07"/>
          <a:stretch/>
        </p:blipFill>
        <p:spPr bwMode="auto">
          <a:xfrm>
            <a:off x="518824" y="195713"/>
            <a:ext cx="990600" cy="109460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EE106D03-5326-476A-AB9A-BD8B3D816E75}"/>
              </a:ext>
            </a:extLst>
          </p:cNvPr>
          <p:cNvSpPr/>
          <p:nvPr/>
        </p:nvSpPr>
        <p:spPr>
          <a:xfrm>
            <a:off x="353795" y="9106464"/>
            <a:ext cx="6305265" cy="584775"/>
          </a:xfrm>
          <a:prstGeom prst="rect">
            <a:avLst/>
          </a:prstGeom>
        </p:spPr>
        <p:txBody>
          <a:bodyPr wrap="square">
            <a:spAutoFit/>
          </a:bodyPr>
          <a:lstStyle/>
          <a:p>
            <a:pPr algn="ctr"/>
            <a:r>
              <a:rPr lang="en-GB" sz="1600" b="1" dirty="0">
                <a:solidFill>
                  <a:srgbClr val="FF9900"/>
                </a:solidFill>
                <a:latin typeface="Century Gothic" panose="020B0502020202020204" pitchFamily="34" charset="0"/>
              </a:rPr>
              <a:t>Recommended Reading for Health &amp; Social Care</a:t>
            </a:r>
          </a:p>
          <a:p>
            <a:pPr algn="ctr"/>
            <a:r>
              <a:rPr lang="en-GB" sz="1600" b="1" dirty="0">
                <a:solidFill>
                  <a:srgbClr val="FF9900"/>
                </a:solidFill>
                <a:latin typeface="Century Gothic" panose="020B0502020202020204" pitchFamily="34" charset="0"/>
              </a:rPr>
              <a:t>Yes, some of these are also films, if you prefer!</a:t>
            </a:r>
          </a:p>
        </p:txBody>
      </p:sp>
      <p:pic>
        <p:nvPicPr>
          <p:cNvPr id="5128" name="Picture 8" descr="Collins Readers - Collins Readers – Pig-heart Boy: School edition">
            <a:extLst>
              <a:ext uri="{FF2B5EF4-FFF2-40B4-BE49-F238E27FC236}">
                <a16:creationId xmlns:a16="http://schemas.microsoft.com/office/drawing/2014/main" id="{77BB01F2-B0D9-4EE5-BF25-4BE467959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70" y="1960696"/>
            <a:ext cx="1245664" cy="1889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This is Going to Hurt: Secret Diaries of a Junior Doctor: Amazon ...">
            <a:extLst>
              <a:ext uri="{FF2B5EF4-FFF2-40B4-BE49-F238E27FC236}">
                <a16:creationId xmlns:a16="http://schemas.microsoft.com/office/drawing/2014/main" id="{50E0B0E4-4A1D-4FBC-BD80-8B30F2350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69" y="1931959"/>
            <a:ext cx="1267329" cy="1946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4" name="Picture 14" descr="When Breath Becomes Air: Amazon.co.uk: Kalanithi, Paul: Books">
            <a:extLst>
              <a:ext uri="{FF2B5EF4-FFF2-40B4-BE49-F238E27FC236}">
                <a16:creationId xmlns:a16="http://schemas.microsoft.com/office/drawing/2014/main" id="{2D0831CF-9EE4-4482-B8E6-066E0CE31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860" y="1913012"/>
            <a:ext cx="1267329" cy="19288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7A9631-0E9E-4B9C-B9B4-AE5458057169}"/>
              </a:ext>
            </a:extLst>
          </p:cNvPr>
          <p:cNvPicPr>
            <a:picLocks noChangeAspect="1"/>
          </p:cNvPicPr>
          <p:nvPr/>
        </p:nvPicPr>
        <p:blipFill rotWithShape="1">
          <a:blip r:embed="rId6"/>
          <a:srcRect l="14286" r="9168"/>
          <a:stretch/>
        </p:blipFill>
        <p:spPr>
          <a:xfrm>
            <a:off x="623748" y="4647065"/>
            <a:ext cx="1350518" cy="1764315"/>
          </a:xfrm>
          <a:prstGeom prst="rect">
            <a:avLst/>
          </a:prstGeom>
          <a:ln>
            <a:noFill/>
          </a:ln>
          <a:effectLst>
            <a:outerShdw blurRad="292100" dist="139700" dir="2700000" algn="tl" rotWithShape="0">
              <a:srgbClr val="333333">
                <a:alpha val="65000"/>
              </a:srgbClr>
            </a:outerShdw>
          </a:effectLst>
        </p:spPr>
      </p:pic>
      <p:pic>
        <p:nvPicPr>
          <p:cNvPr id="5136" name="Picture 16" descr="Me Before You: The international bestselling phenomenon: Amazon.co ...">
            <a:extLst>
              <a:ext uri="{FF2B5EF4-FFF2-40B4-BE49-F238E27FC236}">
                <a16:creationId xmlns:a16="http://schemas.microsoft.com/office/drawing/2014/main" id="{45536378-14D2-40AB-8EDB-FB6CCCBE2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878" y="4635738"/>
            <a:ext cx="1134203" cy="1764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8" name="Picture 18" descr="The Fault in Our Stars: Amazon.co.uk: John Green: Books">
            <a:extLst>
              <a:ext uri="{FF2B5EF4-FFF2-40B4-BE49-F238E27FC236}">
                <a16:creationId xmlns:a16="http://schemas.microsoft.com/office/drawing/2014/main" id="{2CE8B1EC-F7C9-483B-89ED-FC5C0C22AF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0867" y="4654598"/>
            <a:ext cx="1146833" cy="1745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0" name="Picture 20" descr="The Story of Baby P: Setting the record straight: Amazon.co.uk ...">
            <a:extLst>
              <a:ext uri="{FF2B5EF4-FFF2-40B4-BE49-F238E27FC236}">
                <a16:creationId xmlns:a16="http://schemas.microsoft.com/office/drawing/2014/main" id="{9ECA68C8-73F2-4831-A8D3-EB15C83FE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4608" y="4666100"/>
            <a:ext cx="1104547" cy="1733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4" name="Picture 24" descr="The Language of Kindness: A Nurse's Story eBook: Watson, Christie ...">
            <a:extLst>
              <a:ext uri="{FF2B5EF4-FFF2-40B4-BE49-F238E27FC236}">
                <a16:creationId xmlns:a16="http://schemas.microsoft.com/office/drawing/2014/main" id="{FF74FA63-D1F7-4DF8-AB28-8C40B77F65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878" y="7214576"/>
            <a:ext cx="1167403" cy="1799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6" name="Picture 26" descr="I Am Malala: The Girl Who Stood Up for Education and Was Shot by ...">
            <a:extLst>
              <a:ext uri="{FF2B5EF4-FFF2-40B4-BE49-F238E27FC236}">
                <a16:creationId xmlns:a16="http://schemas.microsoft.com/office/drawing/2014/main" id="{A6ACA098-71B6-4442-A97E-CBDC50CC9B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704" y="7203743"/>
            <a:ext cx="1181168" cy="1774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3B70B7-DB59-D9C2-2CAD-C735F0C346DA}"/>
              </a:ext>
            </a:extLst>
          </p:cNvPr>
          <p:cNvPicPr>
            <a:picLocks noChangeAspect="1"/>
          </p:cNvPicPr>
          <p:nvPr/>
        </p:nvPicPr>
        <p:blipFill>
          <a:blip r:embed="rId12"/>
          <a:stretch>
            <a:fillRect/>
          </a:stretch>
        </p:blipFill>
        <p:spPr>
          <a:xfrm>
            <a:off x="716156" y="7168412"/>
            <a:ext cx="1288501" cy="18456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DCB6073-6391-5304-DB03-51F7CBDCB372}"/>
              </a:ext>
            </a:extLst>
          </p:cNvPr>
          <p:cNvPicPr>
            <a:picLocks noChangeAspect="1"/>
          </p:cNvPicPr>
          <p:nvPr/>
        </p:nvPicPr>
        <p:blipFill>
          <a:blip r:embed="rId13"/>
          <a:stretch>
            <a:fillRect/>
          </a:stretch>
        </p:blipFill>
        <p:spPr>
          <a:xfrm>
            <a:off x="2303547" y="1937283"/>
            <a:ext cx="1349170" cy="192859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48845BB8-6A16-1DD4-EF55-FBEB97D917F7}"/>
              </a:ext>
            </a:extLst>
          </p:cNvPr>
          <p:cNvSpPr txBox="1"/>
          <p:nvPr/>
        </p:nvSpPr>
        <p:spPr>
          <a:xfrm>
            <a:off x="1353867" y="218344"/>
            <a:ext cx="4436828" cy="707886"/>
          </a:xfrm>
          <a:prstGeom prst="rect">
            <a:avLst/>
          </a:prstGeom>
          <a:noFill/>
        </p:spPr>
        <p:txBody>
          <a:bodyPr wrap="square" rtlCol="0">
            <a:spAutoFit/>
          </a:bodyPr>
          <a:lstStyle/>
          <a:p>
            <a:r>
              <a:rPr lang="en-GB" sz="4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Dive into a book</a:t>
            </a:r>
          </a:p>
        </p:txBody>
      </p:sp>
      <p:pic>
        <p:nvPicPr>
          <p:cNvPr id="1026" name="Picture 2" descr="Scuba Diver Clipart PNG Images | PSD Free Download - Pikbest">
            <a:extLst>
              <a:ext uri="{FF2B5EF4-FFF2-40B4-BE49-F238E27FC236}">
                <a16:creationId xmlns:a16="http://schemas.microsoft.com/office/drawing/2014/main" id="{50F29811-B547-D949-C915-5C861F45AA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0337" y="-131364"/>
            <a:ext cx="1696281" cy="16962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F62325F-1123-10EE-678B-7C64E05472A5}"/>
              </a:ext>
            </a:extLst>
          </p:cNvPr>
          <p:cNvPicPr>
            <a:picLocks noChangeAspect="1"/>
          </p:cNvPicPr>
          <p:nvPr/>
        </p:nvPicPr>
        <p:blipFill>
          <a:blip r:embed="rId15"/>
          <a:stretch>
            <a:fillRect/>
          </a:stretch>
        </p:blipFill>
        <p:spPr>
          <a:xfrm>
            <a:off x="5387659" y="7168411"/>
            <a:ext cx="1178653" cy="176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47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408" y="790012"/>
            <a:ext cx="3041183" cy="615595"/>
          </a:xfrm>
        </p:spPr>
        <p:txBody>
          <a:bodyPr>
            <a:normAutofit fontScale="90000"/>
          </a:bodyPr>
          <a:lstStyle/>
          <a:p>
            <a:pPr algn="ctr"/>
            <a:r>
              <a:rPr lang="en-GB" sz="3600" b="1" dirty="0">
                <a:solidFill>
                  <a:srgbClr val="FF00FF"/>
                </a:solidFill>
                <a:latin typeface="Century Gothic" panose="020B0502020202020204" pitchFamily="34" charset="0"/>
              </a:rPr>
              <a:t>Social Media</a:t>
            </a:r>
          </a:p>
        </p:txBody>
      </p:sp>
      <p:sp>
        <p:nvSpPr>
          <p:cNvPr id="3" name="Slide Number Placeholder 2">
            <a:extLst>
              <a:ext uri="{FF2B5EF4-FFF2-40B4-BE49-F238E27FC236}">
                <a16:creationId xmlns:a16="http://schemas.microsoft.com/office/drawing/2014/main" id="{D113A6AF-57BE-434C-B599-25C1D866FD00}"/>
              </a:ext>
            </a:extLst>
          </p:cNvPr>
          <p:cNvSpPr>
            <a:spLocks noGrp="1"/>
          </p:cNvSpPr>
          <p:nvPr>
            <p:ph type="sldNum" sz="quarter" idx="12"/>
          </p:nvPr>
        </p:nvSpPr>
        <p:spPr/>
        <p:txBody>
          <a:bodyPr/>
          <a:lstStyle/>
          <a:p>
            <a:fld id="{42197ACC-EB3C-4466-A41B-F6CC006DF8B4}" type="slidenum">
              <a:rPr lang="en-GB" smtClean="0"/>
              <a:t>7</a:t>
            </a:fld>
            <a:endParaRPr lang="en-GB"/>
          </a:p>
        </p:txBody>
      </p:sp>
      <p:pic>
        <p:nvPicPr>
          <p:cNvPr id="6" name="Picture 5" descr="A screenshot of a screenshot of a cell phone&#10;&#10;Description automatically generated with low confidence">
            <a:extLst>
              <a:ext uri="{FF2B5EF4-FFF2-40B4-BE49-F238E27FC236}">
                <a16:creationId xmlns:a16="http://schemas.microsoft.com/office/drawing/2014/main" id="{40CB37EE-CC2D-6C38-9135-F3708ED71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81" y="2374915"/>
            <a:ext cx="921639" cy="199813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2A78D25-0BE1-BDA2-D4D1-5C337CD4EE88}"/>
              </a:ext>
            </a:extLst>
          </p:cNvPr>
          <p:cNvPicPr>
            <a:picLocks noChangeAspect="1"/>
          </p:cNvPicPr>
          <p:nvPr/>
        </p:nvPicPr>
        <p:blipFill>
          <a:blip r:embed="rId3"/>
          <a:stretch>
            <a:fillRect/>
          </a:stretch>
        </p:blipFill>
        <p:spPr>
          <a:xfrm>
            <a:off x="668725" y="430395"/>
            <a:ext cx="918900" cy="1116986"/>
          </a:xfrm>
          <a:prstGeom prst="rect">
            <a:avLst/>
          </a:prstGeom>
        </p:spPr>
      </p:pic>
      <p:sp>
        <p:nvSpPr>
          <p:cNvPr id="23" name="TextBox 22">
            <a:extLst>
              <a:ext uri="{FF2B5EF4-FFF2-40B4-BE49-F238E27FC236}">
                <a16:creationId xmlns:a16="http://schemas.microsoft.com/office/drawing/2014/main" id="{765142B6-C2CD-D350-9EC4-2D06310DDDBC}"/>
              </a:ext>
            </a:extLst>
          </p:cNvPr>
          <p:cNvSpPr txBox="1"/>
          <p:nvPr/>
        </p:nvSpPr>
        <p:spPr>
          <a:xfrm>
            <a:off x="680146" y="1575679"/>
            <a:ext cx="918900" cy="276999"/>
          </a:xfrm>
          <a:prstGeom prst="rect">
            <a:avLst/>
          </a:prstGeom>
          <a:noFill/>
        </p:spPr>
        <p:txBody>
          <a:bodyPr wrap="square" rtlCol="0">
            <a:spAutoFit/>
          </a:bodyPr>
          <a:lstStyle/>
          <a:p>
            <a:pPr algn="ctr"/>
            <a:r>
              <a:rPr lang="en-GB" sz="1200" b="1" i="1" dirty="0">
                <a:latin typeface="Century Gothic" panose="020B0502020202020204" pitchFamily="34" charset="0"/>
              </a:rPr>
              <a:t>Follow</a:t>
            </a:r>
          </a:p>
        </p:txBody>
      </p:sp>
      <p:pic>
        <p:nvPicPr>
          <p:cNvPr id="25" name="Picture 24" descr="A screenshot of a video chat&#10;&#10;Description automatically generated with low confidence">
            <a:extLst>
              <a:ext uri="{FF2B5EF4-FFF2-40B4-BE49-F238E27FC236}">
                <a16:creationId xmlns:a16="http://schemas.microsoft.com/office/drawing/2014/main" id="{56E5AD15-C435-617A-B466-47C30C318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453" y="2374889"/>
            <a:ext cx="921639" cy="1998133"/>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04D6F2E9-BF76-4F10-567D-39A720FE5A27}"/>
              </a:ext>
            </a:extLst>
          </p:cNvPr>
          <p:cNvSpPr txBox="1"/>
          <p:nvPr/>
        </p:nvSpPr>
        <p:spPr>
          <a:xfrm>
            <a:off x="1730096" y="2072610"/>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@beautifulnursing</a:t>
            </a:r>
          </a:p>
        </p:txBody>
      </p:sp>
      <p:sp>
        <p:nvSpPr>
          <p:cNvPr id="31" name="TextBox 30">
            <a:extLst>
              <a:ext uri="{FF2B5EF4-FFF2-40B4-BE49-F238E27FC236}">
                <a16:creationId xmlns:a16="http://schemas.microsoft.com/office/drawing/2014/main" id="{2A45ABB0-EE02-A455-D843-F2EAFC440A04}"/>
              </a:ext>
            </a:extLst>
          </p:cNvPr>
          <p:cNvSpPr txBox="1"/>
          <p:nvPr/>
        </p:nvSpPr>
        <p:spPr>
          <a:xfrm>
            <a:off x="204346" y="2097916"/>
            <a:ext cx="1366838" cy="276999"/>
          </a:xfrm>
          <a:prstGeom prst="rect">
            <a:avLst/>
          </a:prstGeom>
          <a:noFill/>
        </p:spPr>
        <p:txBody>
          <a:bodyPr wrap="square" rtlCol="0">
            <a:spAutoFit/>
          </a:bodyPr>
          <a:lstStyle/>
          <a:p>
            <a:pPr algn="ctr"/>
            <a:r>
              <a:rPr lang="en-GB" sz="1200" b="1" i="1" dirty="0">
                <a:latin typeface="Century Gothic" panose="020B0502020202020204" pitchFamily="34" charset="0"/>
              </a:rPr>
              <a:t>@midwifemama</a:t>
            </a:r>
          </a:p>
        </p:txBody>
      </p:sp>
      <p:sp>
        <p:nvSpPr>
          <p:cNvPr id="33" name="TextBox 32">
            <a:extLst>
              <a:ext uri="{FF2B5EF4-FFF2-40B4-BE49-F238E27FC236}">
                <a16:creationId xmlns:a16="http://schemas.microsoft.com/office/drawing/2014/main" id="{466CDA69-9B79-3303-9421-59C8467BB4C0}"/>
              </a:ext>
            </a:extLst>
          </p:cNvPr>
          <p:cNvSpPr txBox="1"/>
          <p:nvPr/>
        </p:nvSpPr>
        <p:spPr>
          <a:xfrm>
            <a:off x="5285759" y="1563122"/>
            <a:ext cx="918900" cy="276999"/>
          </a:xfrm>
          <a:prstGeom prst="rect">
            <a:avLst/>
          </a:prstGeom>
          <a:noFill/>
        </p:spPr>
        <p:txBody>
          <a:bodyPr wrap="square" rtlCol="0">
            <a:spAutoFit/>
          </a:bodyPr>
          <a:lstStyle/>
          <a:p>
            <a:pPr algn="ctr"/>
            <a:r>
              <a:rPr lang="en-GB" sz="1200" b="1" i="1" dirty="0">
                <a:latin typeface="Century Gothic" panose="020B0502020202020204" pitchFamily="34" charset="0"/>
              </a:rPr>
              <a:t>Follow</a:t>
            </a:r>
          </a:p>
        </p:txBody>
      </p:sp>
      <p:pic>
        <p:nvPicPr>
          <p:cNvPr id="40" name="Picture 39">
            <a:extLst>
              <a:ext uri="{FF2B5EF4-FFF2-40B4-BE49-F238E27FC236}">
                <a16:creationId xmlns:a16="http://schemas.microsoft.com/office/drawing/2014/main" id="{3834F69C-B3D9-97AF-1687-FF98B7CB1965}"/>
              </a:ext>
            </a:extLst>
          </p:cNvPr>
          <p:cNvPicPr>
            <a:picLocks noChangeAspect="1"/>
          </p:cNvPicPr>
          <p:nvPr/>
        </p:nvPicPr>
        <p:blipFill>
          <a:blip r:embed="rId5"/>
          <a:stretch>
            <a:fillRect/>
          </a:stretch>
        </p:blipFill>
        <p:spPr>
          <a:xfrm>
            <a:off x="348370" y="7693577"/>
            <a:ext cx="2373049" cy="1273487"/>
          </a:xfrm>
          <a:prstGeom prst="rect">
            <a:avLst/>
          </a:prstGeom>
        </p:spPr>
      </p:pic>
      <p:pic>
        <p:nvPicPr>
          <p:cNvPr id="43" name="Picture 42">
            <a:extLst>
              <a:ext uri="{FF2B5EF4-FFF2-40B4-BE49-F238E27FC236}">
                <a16:creationId xmlns:a16="http://schemas.microsoft.com/office/drawing/2014/main" id="{4230F480-96E0-FAEC-898A-8BD9062CF256}"/>
              </a:ext>
            </a:extLst>
          </p:cNvPr>
          <p:cNvPicPr>
            <a:picLocks noChangeAspect="1"/>
          </p:cNvPicPr>
          <p:nvPr/>
        </p:nvPicPr>
        <p:blipFill>
          <a:blip r:embed="rId6"/>
          <a:stretch>
            <a:fillRect/>
          </a:stretch>
        </p:blipFill>
        <p:spPr>
          <a:xfrm>
            <a:off x="339250" y="7294633"/>
            <a:ext cx="1036410" cy="312447"/>
          </a:xfrm>
          <a:prstGeom prst="rect">
            <a:avLst/>
          </a:prstGeom>
        </p:spPr>
      </p:pic>
      <p:sp>
        <p:nvSpPr>
          <p:cNvPr id="44" name="TextBox 43">
            <a:extLst>
              <a:ext uri="{FF2B5EF4-FFF2-40B4-BE49-F238E27FC236}">
                <a16:creationId xmlns:a16="http://schemas.microsoft.com/office/drawing/2014/main" id="{AA04A621-A10A-6DAB-0134-8CF3873969C2}"/>
              </a:ext>
            </a:extLst>
          </p:cNvPr>
          <p:cNvSpPr txBox="1"/>
          <p:nvPr/>
        </p:nvSpPr>
        <p:spPr>
          <a:xfrm>
            <a:off x="2999843" y="7373000"/>
            <a:ext cx="1806579" cy="276999"/>
          </a:xfrm>
          <a:prstGeom prst="rect">
            <a:avLst/>
          </a:prstGeom>
          <a:noFill/>
        </p:spPr>
        <p:txBody>
          <a:bodyPr wrap="square" rtlCol="0">
            <a:spAutoFit/>
          </a:bodyPr>
          <a:lstStyle/>
          <a:p>
            <a:pPr algn="ctr"/>
            <a:r>
              <a:rPr lang="en-GB" sz="1200" b="1" i="1" dirty="0">
                <a:latin typeface="Century Gothic" panose="020B0502020202020204" pitchFamily="34" charset="0"/>
              </a:rPr>
              <a:t>@nursezara_uk</a:t>
            </a:r>
          </a:p>
        </p:txBody>
      </p:sp>
      <p:sp>
        <p:nvSpPr>
          <p:cNvPr id="47" name="TextBox 46">
            <a:extLst>
              <a:ext uri="{FF2B5EF4-FFF2-40B4-BE49-F238E27FC236}">
                <a16:creationId xmlns:a16="http://schemas.microsoft.com/office/drawing/2014/main" id="{16A73A83-EEFE-248E-CFCF-C417E99306E7}"/>
              </a:ext>
            </a:extLst>
          </p:cNvPr>
          <p:cNvSpPr txBox="1"/>
          <p:nvPr/>
        </p:nvSpPr>
        <p:spPr>
          <a:xfrm>
            <a:off x="1139596" y="7357710"/>
            <a:ext cx="1806579" cy="276999"/>
          </a:xfrm>
          <a:prstGeom prst="rect">
            <a:avLst/>
          </a:prstGeom>
          <a:noFill/>
        </p:spPr>
        <p:txBody>
          <a:bodyPr wrap="square" rtlCol="0">
            <a:spAutoFit/>
          </a:bodyPr>
          <a:lstStyle/>
          <a:p>
            <a:pPr algn="ctr"/>
            <a:r>
              <a:rPr lang="en-GB" sz="1200" b="1" i="1" dirty="0">
                <a:latin typeface="Century Gothic" panose="020B0502020202020204" pitchFamily="34" charset="0"/>
              </a:rPr>
              <a:t>Nurses.co.uk</a:t>
            </a:r>
          </a:p>
        </p:txBody>
      </p:sp>
      <p:pic>
        <p:nvPicPr>
          <p:cNvPr id="52" name="Picture 51">
            <a:extLst>
              <a:ext uri="{FF2B5EF4-FFF2-40B4-BE49-F238E27FC236}">
                <a16:creationId xmlns:a16="http://schemas.microsoft.com/office/drawing/2014/main" id="{5CBDBEF3-7742-B01A-4C2E-A38E1851DC9A}"/>
              </a:ext>
            </a:extLst>
          </p:cNvPr>
          <p:cNvPicPr>
            <a:picLocks noChangeAspect="1"/>
          </p:cNvPicPr>
          <p:nvPr/>
        </p:nvPicPr>
        <p:blipFill>
          <a:blip r:embed="rId7"/>
          <a:stretch>
            <a:fillRect/>
          </a:stretch>
        </p:blipFill>
        <p:spPr>
          <a:xfrm>
            <a:off x="2915526" y="7693577"/>
            <a:ext cx="2072986" cy="1273487"/>
          </a:xfrm>
          <a:prstGeom prst="rect">
            <a:avLst/>
          </a:prstGeom>
        </p:spPr>
      </p:pic>
      <p:pic>
        <p:nvPicPr>
          <p:cNvPr id="54" name="Picture 53" descr="A screenshot of a video chat&#10;&#10;Description automatically generated with low confidence">
            <a:extLst>
              <a:ext uri="{FF2B5EF4-FFF2-40B4-BE49-F238E27FC236}">
                <a16:creationId xmlns:a16="http://schemas.microsoft.com/office/drawing/2014/main" id="{39CC0E5B-3D53-5843-B7BB-E3F0132E4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9126" y="2303698"/>
            <a:ext cx="921638" cy="1998132"/>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273E906A-D2AE-718F-8EAB-5454322EF607}"/>
              </a:ext>
            </a:extLst>
          </p:cNvPr>
          <p:cNvSpPr txBox="1"/>
          <p:nvPr/>
        </p:nvSpPr>
        <p:spPr>
          <a:xfrm>
            <a:off x="204346" y="4546957"/>
            <a:ext cx="1406120" cy="461665"/>
          </a:xfrm>
          <a:prstGeom prst="rect">
            <a:avLst/>
          </a:prstGeom>
          <a:noFill/>
        </p:spPr>
        <p:txBody>
          <a:bodyPr wrap="square" rtlCol="0">
            <a:spAutoFit/>
          </a:bodyPr>
          <a:lstStyle/>
          <a:p>
            <a:pPr algn="ctr"/>
            <a:r>
              <a:rPr lang="en-GB" sz="1200" b="1" i="1" dirty="0">
                <a:latin typeface="Century Gothic" panose="020B0502020202020204" pitchFamily="34" charset="0"/>
              </a:rPr>
              <a:t>@instituteofhumananatomy</a:t>
            </a:r>
          </a:p>
        </p:txBody>
      </p:sp>
      <p:sp>
        <p:nvSpPr>
          <p:cNvPr id="56" name="TextBox 55">
            <a:extLst>
              <a:ext uri="{FF2B5EF4-FFF2-40B4-BE49-F238E27FC236}">
                <a16:creationId xmlns:a16="http://schemas.microsoft.com/office/drawing/2014/main" id="{EAE107D9-7C87-4DB6-AE29-00AAE70478C5}"/>
              </a:ext>
            </a:extLst>
          </p:cNvPr>
          <p:cNvSpPr txBox="1"/>
          <p:nvPr/>
        </p:nvSpPr>
        <p:spPr>
          <a:xfrm>
            <a:off x="3401379" y="2024394"/>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@leilaincredible</a:t>
            </a:r>
          </a:p>
        </p:txBody>
      </p:sp>
      <p:pic>
        <p:nvPicPr>
          <p:cNvPr id="58" name="Picture 57" descr="A screenshot of a social media post&#10;&#10;Description automatically generated with medium confidence">
            <a:extLst>
              <a:ext uri="{FF2B5EF4-FFF2-40B4-BE49-F238E27FC236}">
                <a16:creationId xmlns:a16="http://schemas.microsoft.com/office/drawing/2014/main" id="{106BFE31-E8B9-5026-B524-0C9546F720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8074" y="2337760"/>
            <a:ext cx="933311" cy="2023439"/>
          </a:xfrm>
          <a:prstGeom prst="rect">
            <a:avLst/>
          </a:prstGeom>
          <a:ln>
            <a:noFill/>
          </a:ln>
          <a:effectLst>
            <a:outerShdw blurRad="292100" dist="139700" dir="2700000" algn="tl" rotWithShape="0">
              <a:srgbClr val="333333">
                <a:alpha val="65000"/>
              </a:srgbClr>
            </a:outerShdw>
          </a:effectLst>
        </p:spPr>
      </p:pic>
      <p:sp>
        <p:nvSpPr>
          <p:cNvPr id="59" name="TextBox 58">
            <a:extLst>
              <a:ext uri="{FF2B5EF4-FFF2-40B4-BE49-F238E27FC236}">
                <a16:creationId xmlns:a16="http://schemas.microsoft.com/office/drawing/2014/main" id="{2E15BE9F-90A6-6F84-8C8E-B94CA4087D88}"/>
              </a:ext>
            </a:extLst>
          </p:cNvPr>
          <p:cNvSpPr txBox="1"/>
          <p:nvPr/>
        </p:nvSpPr>
        <p:spPr>
          <a:xfrm>
            <a:off x="4806422" y="2072610"/>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@dr.karanr</a:t>
            </a:r>
          </a:p>
        </p:txBody>
      </p:sp>
      <p:sp>
        <p:nvSpPr>
          <p:cNvPr id="60" name="TextBox 59">
            <a:extLst>
              <a:ext uri="{FF2B5EF4-FFF2-40B4-BE49-F238E27FC236}">
                <a16:creationId xmlns:a16="http://schemas.microsoft.com/office/drawing/2014/main" id="{B9202948-7FF0-32D5-27ED-06064F1F59C1}"/>
              </a:ext>
            </a:extLst>
          </p:cNvPr>
          <p:cNvSpPr txBox="1"/>
          <p:nvPr/>
        </p:nvSpPr>
        <p:spPr>
          <a:xfrm>
            <a:off x="1764706" y="4635701"/>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@lubdubsblog</a:t>
            </a:r>
          </a:p>
        </p:txBody>
      </p:sp>
      <p:pic>
        <p:nvPicPr>
          <p:cNvPr id="62" name="Picture 61" descr="A screenshot of a screenshot of a heart&#10;&#10;Description automatically generated with low confidence">
            <a:extLst>
              <a:ext uri="{FF2B5EF4-FFF2-40B4-BE49-F238E27FC236}">
                <a16:creationId xmlns:a16="http://schemas.microsoft.com/office/drawing/2014/main" id="{A50DF2DB-6058-59F2-4ED7-33F656BED6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166" y="4963336"/>
            <a:ext cx="931051" cy="2018537"/>
          </a:xfrm>
          <a:prstGeom prst="rect">
            <a:avLst/>
          </a:prstGeom>
          <a:ln>
            <a:noFill/>
          </a:ln>
          <a:effectLst>
            <a:outerShdw blurRad="292100" dist="139700" dir="2700000" algn="tl" rotWithShape="0">
              <a:srgbClr val="333333">
                <a:alpha val="65000"/>
              </a:srgbClr>
            </a:outerShdw>
          </a:effectLst>
        </p:spPr>
      </p:pic>
      <p:pic>
        <p:nvPicPr>
          <p:cNvPr id="3072" name="Picture 3071" descr="A screenshot of a video chat&#10;&#10;Description automatically generated with medium confidence">
            <a:extLst>
              <a:ext uri="{FF2B5EF4-FFF2-40B4-BE49-F238E27FC236}">
                <a16:creationId xmlns:a16="http://schemas.microsoft.com/office/drawing/2014/main" id="{9E6862F2-96EA-A3E3-518E-454CAA1D52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1670" y="4963336"/>
            <a:ext cx="921638" cy="1998131"/>
          </a:xfrm>
          <a:prstGeom prst="rect">
            <a:avLst/>
          </a:prstGeom>
          <a:ln>
            <a:noFill/>
          </a:ln>
          <a:effectLst>
            <a:outerShdw blurRad="292100" dist="139700" dir="2700000" algn="tl" rotWithShape="0">
              <a:srgbClr val="333333">
                <a:alpha val="65000"/>
              </a:srgbClr>
            </a:outerShdw>
          </a:effectLst>
        </p:spPr>
      </p:pic>
      <p:sp>
        <p:nvSpPr>
          <p:cNvPr id="3073" name="TextBox 3072">
            <a:extLst>
              <a:ext uri="{FF2B5EF4-FFF2-40B4-BE49-F238E27FC236}">
                <a16:creationId xmlns:a16="http://schemas.microsoft.com/office/drawing/2014/main" id="{87C10D9B-BADD-1A05-848C-86F782C6A7B4}"/>
              </a:ext>
            </a:extLst>
          </p:cNvPr>
          <p:cNvSpPr txBox="1"/>
          <p:nvPr/>
        </p:nvSpPr>
        <p:spPr>
          <a:xfrm>
            <a:off x="3347228" y="4665135"/>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@nhsuk</a:t>
            </a:r>
          </a:p>
        </p:txBody>
      </p:sp>
      <p:pic>
        <p:nvPicPr>
          <p:cNvPr id="3075" name="Picture 3074" descr="A screenshot of a social media post&#10;&#10;Description automatically generated with low confidence">
            <a:extLst>
              <a:ext uri="{FF2B5EF4-FFF2-40B4-BE49-F238E27FC236}">
                <a16:creationId xmlns:a16="http://schemas.microsoft.com/office/drawing/2014/main" id="{A70A8508-E024-1BBC-317A-9ED9AB446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370" y="4979422"/>
            <a:ext cx="931050" cy="2018537"/>
          </a:xfrm>
          <a:prstGeom prst="rect">
            <a:avLst/>
          </a:prstGeom>
          <a:ln>
            <a:noFill/>
          </a:ln>
          <a:effectLst>
            <a:outerShdw blurRad="292100" dist="139700" dir="2700000" algn="tl" rotWithShape="0">
              <a:srgbClr val="333333">
                <a:alpha val="65000"/>
              </a:srgbClr>
            </a:outerShdw>
          </a:effectLst>
        </p:spPr>
      </p:pic>
      <p:pic>
        <p:nvPicPr>
          <p:cNvPr id="3077" name="Picture 3076" descr="A screenshot of a video chat&#10;&#10;Description automatically generated with low confidence">
            <a:extLst>
              <a:ext uri="{FF2B5EF4-FFF2-40B4-BE49-F238E27FC236}">
                <a16:creationId xmlns:a16="http://schemas.microsoft.com/office/drawing/2014/main" id="{9112C58B-DB0B-55DA-ABAE-15E206B0F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5759" y="4963336"/>
            <a:ext cx="907432" cy="1967332"/>
          </a:xfrm>
          <a:prstGeom prst="rect">
            <a:avLst/>
          </a:prstGeom>
        </p:spPr>
      </p:pic>
      <p:sp>
        <p:nvSpPr>
          <p:cNvPr id="3079" name="TextBox 3078">
            <a:extLst>
              <a:ext uri="{FF2B5EF4-FFF2-40B4-BE49-F238E27FC236}">
                <a16:creationId xmlns:a16="http://schemas.microsoft.com/office/drawing/2014/main" id="{F326A3B9-1F21-0658-C545-7228778CE7C6}"/>
              </a:ext>
            </a:extLst>
          </p:cNvPr>
          <p:cNvSpPr txBox="1"/>
          <p:nvPr/>
        </p:nvSpPr>
        <p:spPr>
          <a:xfrm>
            <a:off x="5062494" y="4534872"/>
            <a:ext cx="1324019" cy="461665"/>
          </a:xfrm>
          <a:prstGeom prst="rect">
            <a:avLst/>
          </a:prstGeom>
          <a:noFill/>
        </p:spPr>
        <p:txBody>
          <a:bodyPr wrap="square" rtlCol="0">
            <a:spAutoFit/>
          </a:bodyPr>
          <a:lstStyle/>
          <a:p>
            <a:pPr algn="ctr"/>
            <a:r>
              <a:rPr lang="en-GB" sz="1200" b="1" i="1" dirty="0">
                <a:latin typeface="Century Gothic" panose="020B0502020202020204" pitchFamily="34" charset="0"/>
              </a:rPr>
              <a:t>@alliedhealthcareforme</a:t>
            </a:r>
          </a:p>
        </p:txBody>
      </p:sp>
      <p:sp>
        <p:nvSpPr>
          <p:cNvPr id="3080" name="TextBox 3079">
            <a:extLst>
              <a:ext uri="{FF2B5EF4-FFF2-40B4-BE49-F238E27FC236}">
                <a16:creationId xmlns:a16="http://schemas.microsoft.com/office/drawing/2014/main" id="{2EF7125F-A400-083B-4D7E-819E7DB9251A}"/>
              </a:ext>
            </a:extLst>
          </p:cNvPr>
          <p:cNvSpPr txBox="1"/>
          <p:nvPr/>
        </p:nvSpPr>
        <p:spPr>
          <a:xfrm>
            <a:off x="5182620" y="7406743"/>
            <a:ext cx="1113709" cy="1600438"/>
          </a:xfrm>
          <a:prstGeom prst="rect">
            <a:avLst/>
          </a:prstGeom>
          <a:solidFill>
            <a:schemeClr val="bg1"/>
          </a:solidFill>
          <a:ln>
            <a:solidFill>
              <a:srgbClr val="C00000"/>
            </a:solidFill>
          </a:ln>
        </p:spPr>
        <p:txBody>
          <a:bodyPr wrap="square" rtlCol="0">
            <a:spAutoFit/>
          </a:bodyPr>
          <a:lstStyle/>
          <a:p>
            <a:r>
              <a:rPr lang="en-GB" sz="1400" b="1" dirty="0">
                <a:latin typeface="Century Gothic" panose="020B0502020202020204" pitchFamily="34" charset="0"/>
              </a:rPr>
              <a:t>If you have any others, you think are good, let us know </a:t>
            </a:r>
            <a:r>
              <a:rPr lang="en-GB" sz="1400" b="1" dirty="0">
                <a:latin typeface="Century Gothic" panose="020B0502020202020204" pitchFamily="34" charset="0"/>
                <a:sym typeface="Wingdings" panose="05000000000000000000" pitchFamily="2" charset="2"/>
              </a:rPr>
              <a:t></a:t>
            </a:r>
            <a:endParaRPr lang="en-GB" sz="1400" b="1" dirty="0">
              <a:latin typeface="Century Gothic" panose="020B0502020202020204" pitchFamily="34" charset="0"/>
            </a:endParaRPr>
          </a:p>
        </p:txBody>
      </p:sp>
      <p:sp>
        <p:nvSpPr>
          <p:cNvPr id="4" name="Footer Placeholder 3">
            <a:extLst>
              <a:ext uri="{FF2B5EF4-FFF2-40B4-BE49-F238E27FC236}">
                <a16:creationId xmlns:a16="http://schemas.microsoft.com/office/drawing/2014/main" id="{843E616F-DBFA-EC88-3CC7-CFFB659FD12B}"/>
              </a:ext>
            </a:extLst>
          </p:cNvPr>
          <p:cNvSpPr>
            <a:spLocks noGrp="1"/>
          </p:cNvSpPr>
          <p:nvPr>
            <p:ph type="ftr" sz="quarter" idx="11"/>
          </p:nvPr>
        </p:nvSpPr>
        <p:spPr>
          <a:xfrm>
            <a:off x="1259009" y="9378597"/>
            <a:ext cx="4110507" cy="527403"/>
          </a:xfrm>
        </p:spPr>
        <p:txBody>
          <a:bodyPr/>
          <a:lstStyle/>
          <a:p>
            <a:r>
              <a:rPr lang="en-GB" dirty="0"/>
              <a:t>Resources &gt; https://www.tes.com/teaching-resources/shop/HSCresources </a:t>
            </a:r>
          </a:p>
        </p:txBody>
      </p:sp>
      <p:pic>
        <p:nvPicPr>
          <p:cNvPr id="5" name="Picture 4">
            <a:extLst>
              <a:ext uri="{FF2B5EF4-FFF2-40B4-BE49-F238E27FC236}">
                <a16:creationId xmlns:a16="http://schemas.microsoft.com/office/drawing/2014/main" id="{ADE9D2CF-B24C-000F-B5FD-DDA0C66156A5}"/>
              </a:ext>
            </a:extLst>
          </p:cNvPr>
          <p:cNvPicPr>
            <a:picLocks noChangeAspect="1"/>
          </p:cNvPicPr>
          <p:nvPr/>
        </p:nvPicPr>
        <p:blipFill>
          <a:blip r:embed="rId14"/>
          <a:stretch>
            <a:fillRect/>
          </a:stretch>
        </p:blipFill>
        <p:spPr>
          <a:xfrm>
            <a:off x="5183458" y="442199"/>
            <a:ext cx="1131429" cy="1116986"/>
          </a:xfrm>
          <a:prstGeom prst="roundRect">
            <a:avLst/>
          </a:prstGeom>
        </p:spPr>
      </p:pic>
    </p:spTree>
    <p:extLst>
      <p:ext uri="{BB962C8B-B14F-4D97-AF65-F5344CB8AC3E}">
        <p14:creationId xmlns:p14="http://schemas.microsoft.com/office/powerpoint/2010/main" val="350359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F02B-B226-4654-A0EB-D38F3C4C1BE9}"/>
              </a:ext>
            </a:extLst>
          </p:cNvPr>
          <p:cNvSpPr>
            <a:spLocks noGrp="1"/>
          </p:cNvSpPr>
          <p:nvPr>
            <p:ph type="title"/>
          </p:nvPr>
        </p:nvSpPr>
        <p:spPr>
          <a:xfrm>
            <a:off x="166687" y="451205"/>
            <a:ext cx="4119563" cy="1129945"/>
          </a:xfrm>
        </p:spPr>
        <p:txBody>
          <a:bodyPr/>
          <a:lstStyle/>
          <a:p>
            <a:r>
              <a:rPr lang="en-GB" b="1" dirty="0">
                <a:solidFill>
                  <a:srgbClr val="0070C0"/>
                </a:solidFill>
                <a:latin typeface="Century Gothic" panose="020B0502020202020204" pitchFamily="34" charset="0"/>
              </a:rPr>
              <a:t>Health and Social Care in the Media</a:t>
            </a:r>
          </a:p>
        </p:txBody>
      </p:sp>
      <p:sp>
        <p:nvSpPr>
          <p:cNvPr id="3" name="Content Placeholder 2">
            <a:extLst>
              <a:ext uri="{FF2B5EF4-FFF2-40B4-BE49-F238E27FC236}">
                <a16:creationId xmlns:a16="http://schemas.microsoft.com/office/drawing/2014/main" id="{E967B901-08C8-476F-98CA-8C9BB14803E8}"/>
              </a:ext>
            </a:extLst>
          </p:cNvPr>
          <p:cNvSpPr>
            <a:spLocks noGrp="1"/>
          </p:cNvSpPr>
          <p:nvPr>
            <p:ph idx="1"/>
          </p:nvPr>
        </p:nvSpPr>
        <p:spPr>
          <a:xfrm>
            <a:off x="302150" y="1666871"/>
            <a:ext cx="6249726" cy="5781679"/>
          </a:xfrm>
        </p:spPr>
        <p:txBody>
          <a:bodyPr>
            <a:normAutofit fontScale="62500" lnSpcReduction="20000"/>
          </a:bodyPr>
          <a:lstStyle/>
          <a:p>
            <a:pPr marL="0" indent="0">
              <a:lnSpc>
                <a:spcPct val="120000"/>
              </a:lnSpc>
              <a:buNone/>
            </a:pPr>
            <a:r>
              <a:rPr lang="en-GB" dirty="0">
                <a:latin typeface="Century Gothic" panose="020B0502020202020204" pitchFamily="34" charset="0"/>
              </a:rPr>
              <a:t>It is important to have a </a:t>
            </a:r>
            <a:r>
              <a:rPr lang="en-GB" b="1" i="1" dirty="0">
                <a:latin typeface="Century Gothic" panose="020B0502020202020204" pitchFamily="34" charset="0"/>
              </a:rPr>
              <a:t>broad understanding </a:t>
            </a:r>
            <a:r>
              <a:rPr lang="en-GB" dirty="0">
                <a:latin typeface="Century Gothic" panose="020B0502020202020204" pitchFamily="34" charset="0"/>
              </a:rPr>
              <a:t>of health care and social issues which affect services and professionals working for the NHS. One way of raising your awareness is to </a:t>
            </a:r>
            <a:r>
              <a:rPr lang="en-GB" b="1" i="1" dirty="0">
                <a:latin typeface="Century Gothic" panose="020B0502020202020204" pitchFamily="34" charset="0"/>
              </a:rPr>
              <a:t>prepare you before your course </a:t>
            </a:r>
            <a:r>
              <a:rPr lang="en-GB" dirty="0">
                <a:latin typeface="Century Gothic" panose="020B0502020202020204" pitchFamily="34" charset="0"/>
              </a:rPr>
              <a:t>starts with summer learning using different forms of media. </a:t>
            </a:r>
          </a:p>
          <a:p>
            <a:pPr marL="0" indent="0">
              <a:lnSpc>
                <a:spcPct val="120000"/>
              </a:lnSpc>
              <a:buNone/>
            </a:pPr>
            <a:r>
              <a:rPr lang="en-GB" dirty="0">
                <a:latin typeface="Century Gothic" panose="020B0502020202020204" pitchFamily="34" charset="0"/>
              </a:rPr>
              <a:t>Your task is to pick… </a:t>
            </a:r>
          </a:p>
          <a:p>
            <a:pPr marL="0" indent="0">
              <a:lnSpc>
                <a:spcPct val="120000"/>
              </a:lnSpc>
              <a:buNone/>
            </a:pPr>
            <a:r>
              <a:rPr lang="en-GB" dirty="0">
                <a:latin typeface="Century Gothic" panose="020B0502020202020204" pitchFamily="34" charset="0"/>
              </a:rPr>
              <a:t>➢ 2 Films </a:t>
            </a:r>
          </a:p>
          <a:p>
            <a:pPr marL="0" indent="0">
              <a:lnSpc>
                <a:spcPct val="120000"/>
              </a:lnSpc>
              <a:buNone/>
            </a:pPr>
            <a:r>
              <a:rPr lang="en-GB" dirty="0">
                <a:latin typeface="Century Gothic" panose="020B0502020202020204" pitchFamily="34" charset="0"/>
              </a:rPr>
              <a:t>➢ 1 Book </a:t>
            </a:r>
          </a:p>
          <a:p>
            <a:pPr marL="0" indent="0">
              <a:lnSpc>
                <a:spcPct val="120000"/>
              </a:lnSpc>
              <a:buNone/>
            </a:pPr>
            <a:r>
              <a:rPr lang="en-GB" dirty="0">
                <a:latin typeface="Century Gothic" panose="020B0502020202020204" pitchFamily="34" charset="0"/>
              </a:rPr>
              <a:t>➢ 2 Documentaries </a:t>
            </a:r>
          </a:p>
          <a:p>
            <a:pPr marL="0" indent="0">
              <a:lnSpc>
                <a:spcPct val="120000"/>
              </a:lnSpc>
              <a:buNone/>
            </a:pPr>
            <a:r>
              <a:rPr lang="en-GB" dirty="0">
                <a:latin typeface="Century Gothic" panose="020B0502020202020204" pitchFamily="34" charset="0"/>
              </a:rPr>
              <a:t>You are then tasked with writing a report which is to be a minimum of half an A4 page with the following title: </a:t>
            </a:r>
            <a:r>
              <a:rPr lang="en-GB" b="1" dirty="0">
                <a:latin typeface="Century Gothic" panose="020B0502020202020204" pitchFamily="34" charset="0"/>
              </a:rPr>
              <a:t>‘Discuss the issues </a:t>
            </a:r>
            <a:r>
              <a:rPr lang="en-GB" i="1" dirty="0">
                <a:latin typeface="Century Gothic" panose="020B0502020202020204" pitchFamily="34" charset="0"/>
              </a:rPr>
              <a:t>[in the film/book or documentary]</a:t>
            </a:r>
            <a:r>
              <a:rPr lang="en-GB" b="1" dirty="0">
                <a:latin typeface="Century Gothic" panose="020B0502020202020204" pitchFamily="34" charset="0"/>
              </a:rPr>
              <a:t> and impact on health care provision’ </a:t>
            </a:r>
          </a:p>
          <a:p>
            <a:pPr marL="0" indent="0">
              <a:lnSpc>
                <a:spcPct val="120000"/>
              </a:lnSpc>
              <a:buNone/>
            </a:pPr>
            <a:endParaRPr lang="en-GB" sz="300" b="1" dirty="0">
              <a:latin typeface="Century Gothic" panose="020B0502020202020204" pitchFamily="34" charset="0"/>
            </a:endParaRPr>
          </a:p>
          <a:p>
            <a:pPr marL="0" indent="0">
              <a:lnSpc>
                <a:spcPct val="120000"/>
              </a:lnSpc>
              <a:buNone/>
            </a:pPr>
            <a:r>
              <a:rPr lang="en-GB" dirty="0">
                <a:latin typeface="Century Gothic" panose="020B0502020202020204" pitchFamily="34" charset="0"/>
              </a:rPr>
              <a:t>You must watch or read using examples on the previous slides or another media resource relevant to your learning. </a:t>
            </a:r>
          </a:p>
          <a:p>
            <a:pPr marL="0" indent="0">
              <a:lnSpc>
                <a:spcPct val="120000"/>
              </a:lnSpc>
              <a:buNone/>
            </a:pPr>
            <a:r>
              <a:rPr lang="en-GB" dirty="0">
                <a:latin typeface="Century Gothic" panose="020B0502020202020204" pitchFamily="34" charset="0"/>
              </a:rPr>
              <a:t>Consider the following:</a:t>
            </a:r>
          </a:p>
          <a:p>
            <a:pPr>
              <a:lnSpc>
                <a:spcPct val="120000"/>
              </a:lnSpc>
            </a:pPr>
            <a:r>
              <a:rPr lang="en-GB" dirty="0">
                <a:latin typeface="Century Gothic" panose="020B0502020202020204" pitchFamily="34" charset="0"/>
              </a:rPr>
              <a:t> What issues, if any, are being raised in the stimulus? E.g. dementia </a:t>
            </a:r>
          </a:p>
          <a:p>
            <a:pPr>
              <a:lnSpc>
                <a:spcPct val="120000"/>
              </a:lnSpc>
            </a:pPr>
            <a:r>
              <a:rPr lang="en-GB" dirty="0">
                <a:latin typeface="Century Gothic" panose="020B0502020202020204" pitchFamily="34" charset="0"/>
              </a:rPr>
              <a:t> How does the stimulus present health?  E.g. care for people with dementia</a:t>
            </a:r>
          </a:p>
          <a:p>
            <a:pPr>
              <a:lnSpc>
                <a:spcPct val="120000"/>
              </a:lnSpc>
            </a:pPr>
            <a:r>
              <a:rPr lang="en-GB" dirty="0">
                <a:latin typeface="Century Gothic" panose="020B0502020202020204" pitchFamily="34" charset="0"/>
              </a:rPr>
              <a:t>Explain why the topic of the media source is relevant to your learning and whether you think it is helpful and why? </a:t>
            </a:r>
          </a:p>
          <a:p>
            <a:pPr marL="0" indent="0">
              <a:lnSpc>
                <a:spcPct val="120000"/>
              </a:lnSpc>
              <a:buNone/>
            </a:pPr>
            <a:r>
              <a:rPr lang="en-GB" dirty="0">
                <a:latin typeface="Century Gothic" panose="020B0502020202020204" pitchFamily="34" charset="0"/>
              </a:rPr>
              <a:t>This list is NOT exhaustive there may be other questions/ideas you wish to consider as you watch or read – it would be lovely to share with us all.</a:t>
            </a:r>
          </a:p>
        </p:txBody>
      </p:sp>
      <p:pic>
        <p:nvPicPr>
          <p:cNvPr id="5" name="Picture 4">
            <a:extLst>
              <a:ext uri="{FF2B5EF4-FFF2-40B4-BE49-F238E27FC236}">
                <a16:creationId xmlns:a16="http://schemas.microsoft.com/office/drawing/2014/main" id="{CCF0A338-A0A2-45C7-A6E2-6E1C62F0393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2791" y="127355"/>
            <a:ext cx="2578522" cy="1453795"/>
          </a:xfrm>
          <a:prstGeom prst="rect">
            <a:avLst/>
          </a:prstGeom>
        </p:spPr>
      </p:pic>
      <p:cxnSp>
        <p:nvCxnSpPr>
          <p:cNvPr id="12" name="Straight Connector 11">
            <a:extLst>
              <a:ext uri="{FF2B5EF4-FFF2-40B4-BE49-F238E27FC236}">
                <a16:creationId xmlns:a16="http://schemas.microsoft.com/office/drawing/2014/main" id="{52BC0639-4A93-4517-B1F8-DCCD41E14258}"/>
              </a:ext>
            </a:extLst>
          </p:cNvPr>
          <p:cNvCxnSpPr/>
          <p:nvPr/>
        </p:nvCxnSpPr>
        <p:spPr>
          <a:xfrm>
            <a:off x="166687" y="7296150"/>
            <a:ext cx="65246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ED6C861-885A-4B47-ABC7-AEDCFE708DAD}"/>
              </a:ext>
            </a:extLst>
          </p:cNvPr>
          <p:cNvSpPr>
            <a:spLocks noGrp="1"/>
          </p:cNvSpPr>
          <p:nvPr>
            <p:ph type="sldNum" sz="quarter" idx="12"/>
          </p:nvPr>
        </p:nvSpPr>
        <p:spPr/>
        <p:txBody>
          <a:bodyPr/>
          <a:lstStyle/>
          <a:p>
            <a:fld id="{42197ACC-EB3C-4466-A41B-F6CC006DF8B4}" type="slidenum">
              <a:rPr lang="en-GB" smtClean="0"/>
              <a:t>8</a:t>
            </a:fld>
            <a:endParaRPr lang="en-GB"/>
          </a:p>
        </p:txBody>
      </p:sp>
      <p:pic>
        <p:nvPicPr>
          <p:cNvPr id="10" name="Picture 9">
            <a:extLst>
              <a:ext uri="{FF2B5EF4-FFF2-40B4-BE49-F238E27FC236}">
                <a16:creationId xmlns:a16="http://schemas.microsoft.com/office/drawing/2014/main" id="{BCF23BEE-DD4C-9ECD-02F2-F0965BEF3EA6}"/>
              </a:ext>
            </a:extLst>
          </p:cNvPr>
          <p:cNvPicPr>
            <a:picLocks noChangeAspect="1"/>
          </p:cNvPicPr>
          <p:nvPr/>
        </p:nvPicPr>
        <p:blipFill>
          <a:blip r:embed="rId4"/>
          <a:stretch>
            <a:fillRect/>
          </a:stretch>
        </p:blipFill>
        <p:spPr>
          <a:xfrm>
            <a:off x="207141" y="7448550"/>
            <a:ext cx="1172770" cy="333822"/>
          </a:xfrm>
          <a:prstGeom prst="rect">
            <a:avLst/>
          </a:prstGeom>
        </p:spPr>
      </p:pic>
      <p:pic>
        <p:nvPicPr>
          <p:cNvPr id="17" name="Picture 16">
            <a:extLst>
              <a:ext uri="{FF2B5EF4-FFF2-40B4-BE49-F238E27FC236}">
                <a16:creationId xmlns:a16="http://schemas.microsoft.com/office/drawing/2014/main" id="{DD67BB42-D4A1-8E0C-C0DE-557176B5BCE1}"/>
              </a:ext>
            </a:extLst>
          </p:cNvPr>
          <p:cNvPicPr>
            <a:picLocks noChangeAspect="1"/>
          </p:cNvPicPr>
          <p:nvPr/>
        </p:nvPicPr>
        <p:blipFill>
          <a:blip r:embed="rId5"/>
          <a:stretch>
            <a:fillRect/>
          </a:stretch>
        </p:blipFill>
        <p:spPr>
          <a:xfrm>
            <a:off x="207141" y="7880695"/>
            <a:ext cx="1365479" cy="144110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2E2ECBD-6B61-8D0C-81E4-4A691F8B7ECA}"/>
              </a:ext>
            </a:extLst>
          </p:cNvPr>
          <p:cNvPicPr>
            <a:picLocks noChangeAspect="1"/>
          </p:cNvPicPr>
          <p:nvPr/>
        </p:nvPicPr>
        <p:blipFill>
          <a:blip r:embed="rId6"/>
          <a:stretch>
            <a:fillRect/>
          </a:stretch>
        </p:blipFill>
        <p:spPr>
          <a:xfrm>
            <a:off x="1589452" y="7448550"/>
            <a:ext cx="1437595" cy="1429101"/>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D544EA3B-6B52-3F10-699F-CBBA7E3E09FC}"/>
              </a:ext>
            </a:extLst>
          </p:cNvPr>
          <p:cNvPicPr>
            <a:picLocks noChangeAspect="1"/>
          </p:cNvPicPr>
          <p:nvPr/>
        </p:nvPicPr>
        <p:blipFill>
          <a:blip r:embed="rId7"/>
          <a:stretch>
            <a:fillRect/>
          </a:stretch>
        </p:blipFill>
        <p:spPr>
          <a:xfrm>
            <a:off x="3059430" y="8163100"/>
            <a:ext cx="1543050" cy="14307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25E6041-2319-A511-81A5-179969749B6F}"/>
              </a:ext>
            </a:extLst>
          </p:cNvPr>
          <p:cNvPicPr>
            <a:picLocks noChangeAspect="1"/>
          </p:cNvPicPr>
          <p:nvPr/>
        </p:nvPicPr>
        <p:blipFill>
          <a:blip r:embed="rId8"/>
          <a:stretch>
            <a:fillRect/>
          </a:stretch>
        </p:blipFill>
        <p:spPr>
          <a:xfrm>
            <a:off x="4512375" y="7448550"/>
            <a:ext cx="2176213" cy="1324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42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E298731-B464-4A85-AD65-D22376393054}"/>
              </a:ext>
            </a:extLst>
          </p:cNvPr>
          <p:cNvSpPr>
            <a:spLocks noChangeArrowheads="1"/>
          </p:cNvSpPr>
          <p:nvPr/>
        </p:nvSpPr>
        <p:spPr bwMode="auto">
          <a:xfrm>
            <a:off x="228598" y="242774"/>
            <a:ext cx="64600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dirty="0">
                <a:ln>
                  <a:noFill/>
                </a:ln>
                <a:solidFill>
                  <a:schemeClr val="accent2">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Learning Log </a:t>
            </a: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accent2">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altLang="en-US" sz="1050" b="1" dirty="0">
              <a:solidFill>
                <a:schemeClr val="accent2">
                  <a:lumMod val="50000"/>
                </a:schemeClr>
              </a:solidFill>
              <a:latin typeface="Century Gothic" panose="020B0502020202020204" pitchFamily="34" charset="0"/>
            </a:endParaRPr>
          </a:p>
          <a:p>
            <a:pPr marL="93663"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accent2">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Record here any additional reading/viewing you are undertaking in order to show what you have been completing in order to prepare you for the course. Use the reading list on the previous slides you have been given for guidance on what you could you watch/read/research</a:t>
            </a:r>
            <a:endParaRPr kumimoji="0" lang="en-GB" altLang="en-US" sz="700" b="1" i="0" u="none" strike="noStrike" cap="none" normalizeH="0" baseline="0" dirty="0">
              <a:ln>
                <a:noFill/>
              </a:ln>
              <a:solidFill>
                <a:schemeClr val="accent2">
                  <a:lumMod val="50000"/>
                </a:schemeClr>
              </a:solidFill>
              <a:effectLst/>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6179FAC8-AE4D-4487-B5BC-C9796EBD946E}"/>
              </a:ext>
            </a:extLst>
          </p:cNvPr>
          <p:cNvGraphicFramePr>
            <a:graphicFrameLocks noGrp="1"/>
          </p:cNvGraphicFramePr>
          <p:nvPr>
            <p:extLst>
              <p:ext uri="{D42A27DB-BD31-4B8C-83A1-F6EECF244321}">
                <p14:modId xmlns:p14="http://schemas.microsoft.com/office/powerpoint/2010/main" val="928609802"/>
              </p:ext>
            </p:extLst>
          </p:nvPr>
        </p:nvGraphicFramePr>
        <p:xfrm>
          <a:off x="311940" y="1863200"/>
          <a:ext cx="6234115" cy="6990432"/>
        </p:xfrm>
        <a:graphic>
          <a:graphicData uri="http://schemas.openxmlformats.org/drawingml/2006/table">
            <a:tbl>
              <a:tblPr firstRow="1" bandRow="1">
                <a:tableStyleId>{5940675A-B579-460E-94D1-54222C63F5DA}</a:tableStyleId>
              </a:tblPr>
              <a:tblGrid>
                <a:gridCol w="895775">
                  <a:extLst>
                    <a:ext uri="{9D8B030D-6E8A-4147-A177-3AD203B41FA5}">
                      <a16:colId xmlns:a16="http://schemas.microsoft.com/office/drawing/2014/main" val="1300930751"/>
                    </a:ext>
                  </a:extLst>
                </a:gridCol>
                <a:gridCol w="1285400">
                  <a:extLst>
                    <a:ext uri="{9D8B030D-6E8A-4147-A177-3AD203B41FA5}">
                      <a16:colId xmlns:a16="http://schemas.microsoft.com/office/drawing/2014/main" val="1753929736"/>
                    </a:ext>
                  </a:extLst>
                </a:gridCol>
                <a:gridCol w="2181175">
                  <a:extLst>
                    <a:ext uri="{9D8B030D-6E8A-4147-A177-3AD203B41FA5}">
                      <a16:colId xmlns:a16="http://schemas.microsoft.com/office/drawing/2014/main" val="179360856"/>
                    </a:ext>
                  </a:extLst>
                </a:gridCol>
                <a:gridCol w="1871765">
                  <a:extLst>
                    <a:ext uri="{9D8B030D-6E8A-4147-A177-3AD203B41FA5}">
                      <a16:colId xmlns:a16="http://schemas.microsoft.com/office/drawing/2014/main" val="3570117000"/>
                    </a:ext>
                  </a:extLst>
                </a:gridCol>
              </a:tblGrid>
              <a:tr h="450112">
                <a:tc>
                  <a:txBody>
                    <a:bodyPr/>
                    <a:lstStyle/>
                    <a:p>
                      <a:pPr algn="ctr"/>
                      <a:r>
                        <a:rPr lang="en-GB" sz="1400" b="1" dirty="0">
                          <a:solidFill>
                            <a:schemeClr val="accent2">
                              <a:lumMod val="50000"/>
                            </a:schemeClr>
                          </a:solidFill>
                          <a:latin typeface="Century Gothic" panose="020B0502020202020204" pitchFamily="34" charset="0"/>
                        </a:rPr>
                        <a:t>Date </a:t>
                      </a:r>
                    </a:p>
                  </a:txBody>
                  <a:tcPr/>
                </a:tc>
                <a:tc>
                  <a:txBody>
                    <a:bodyPr/>
                    <a:lstStyle/>
                    <a:p>
                      <a:pPr algn="ctr"/>
                      <a:r>
                        <a:rPr lang="en-GB" sz="1400" b="1" dirty="0">
                          <a:solidFill>
                            <a:schemeClr val="accent2">
                              <a:lumMod val="50000"/>
                            </a:schemeClr>
                          </a:solidFill>
                          <a:latin typeface="Century Gothic" panose="020B0502020202020204" pitchFamily="34" charset="0"/>
                        </a:rPr>
                        <a:t>Title</a:t>
                      </a:r>
                    </a:p>
                  </a:txBody>
                  <a:tcPr/>
                </a:tc>
                <a:tc>
                  <a:txBody>
                    <a:bodyPr/>
                    <a:lstStyle/>
                    <a:p>
                      <a:pPr algn="ctr"/>
                      <a:r>
                        <a:rPr lang="en-GB" sz="1400" b="1" dirty="0">
                          <a:solidFill>
                            <a:schemeClr val="accent2">
                              <a:lumMod val="50000"/>
                            </a:schemeClr>
                          </a:solidFill>
                          <a:latin typeface="Century Gothic" panose="020B0502020202020204" pitchFamily="34" charset="0"/>
                        </a:rPr>
                        <a:t>Summary of content</a:t>
                      </a:r>
                    </a:p>
                  </a:txBody>
                  <a:tcPr/>
                </a:tc>
                <a:tc>
                  <a:txBody>
                    <a:bodyPr/>
                    <a:lstStyle/>
                    <a:p>
                      <a:pPr algn="ctr"/>
                      <a:r>
                        <a:rPr lang="en-GB" sz="1400" b="1" dirty="0">
                          <a:solidFill>
                            <a:schemeClr val="accent2">
                              <a:lumMod val="50000"/>
                            </a:schemeClr>
                          </a:solidFill>
                          <a:latin typeface="Century Gothic" panose="020B0502020202020204" pitchFamily="34" charset="0"/>
                        </a:rPr>
                        <a:t>My thoughts</a:t>
                      </a:r>
                    </a:p>
                  </a:txBody>
                  <a:tcPr/>
                </a:tc>
                <a:extLst>
                  <a:ext uri="{0D108BD9-81ED-4DB2-BD59-A6C34878D82A}">
                    <a16:rowId xmlns:a16="http://schemas.microsoft.com/office/drawing/2014/main" val="703067426"/>
                  </a:ext>
                </a:extLst>
              </a:tr>
              <a:tr h="817540">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extLst>
                  <a:ext uri="{0D108BD9-81ED-4DB2-BD59-A6C34878D82A}">
                    <a16:rowId xmlns:a16="http://schemas.microsoft.com/office/drawing/2014/main" val="4084637592"/>
                  </a:ext>
                </a:extLst>
              </a:tr>
              <a:tr h="817540">
                <a:tc>
                  <a:txBody>
                    <a:bodyPr/>
                    <a:lstStyle/>
                    <a:p>
                      <a:endParaRPr lang="en-GB" dirty="0">
                        <a:solidFill>
                          <a:schemeClr val="accent2">
                            <a:lumMod val="50000"/>
                          </a:schemeClr>
                        </a:solidFill>
                      </a:endParaRPr>
                    </a:p>
                  </a:txBody>
                  <a:tcPr/>
                </a:tc>
                <a:tc>
                  <a:txBody>
                    <a:bodyPr/>
                    <a:lstStyle/>
                    <a:p>
                      <a:endParaRPr lang="en-GB">
                        <a:solidFill>
                          <a:schemeClr val="accent2">
                            <a:lumMod val="50000"/>
                          </a:schemeClr>
                        </a:solidFill>
                      </a:endParaRPr>
                    </a:p>
                  </a:txBody>
                  <a:tcPr/>
                </a:tc>
                <a:tc>
                  <a:txBody>
                    <a:bodyPr/>
                    <a:lstStyle/>
                    <a:p>
                      <a:endParaRPr lang="en-GB">
                        <a:solidFill>
                          <a:schemeClr val="accent2">
                            <a:lumMod val="50000"/>
                          </a:schemeClr>
                        </a:solidFill>
                      </a:endParaRPr>
                    </a:p>
                  </a:txBody>
                  <a:tcPr/>
                </a:tc>
                <a:tc>
                  <a:txBody>
                    <a:bodyPr/>
                    <a:lstStyle/>
                    <a:p>
                      <a:endParaRPr lang="en-GB">
                        <a:solidFill>
                          <a:schemeClr val="accent2">
                            <a:lumMod val="50000"/>
                          </a:schemeClr>
                        </a:solidFill>
                      </a:endParaRPr>
                    </a:p>
                  </a:txBody>
                  <a:tcPr/>
                </a:tc>
                <a:extLst>
                  <a:ext uri="{0D108BD9-81ED-4DB2-BD59-A6C34878D82A}">
                    <a16:rowId xmlns:a16="http://schemas.microsoft.com/office/drawing/2014/main" val="4187670172"/>
                  </a:ext>
                </a:extLst>
              </a:tr>
              <a:tr h="817540">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a:solidFill>
                          <a:schemeClr val="accent2">
                            <a:lumMod val="50000"/>
                          </a:schemeClr>
                        </a:solidFill>
                      </a:endParaRPr>
                    </a:p>
                  </a:txBody>
                  <a:tcPr/>
                </a:tc>
                <a:tc>
                  <a:txBody>
                    <a:bodyPr/>
                    <a:lstStyle/>
                    <a:p>
                      <a:endParaRPr lang="en-GB">
                        <a:solidFill>
                          <a:schemeClr val="accent2">
                            <a:lumMod val="50000"/>
                          </a:schemeClr>
                        </a:solidFill>
                      </a:endParaRPr>
                    </a:p>
                  </a:txBody>
                  <a:tcPr/>
                </a:tc>
                <a:extLst>
                  <a:ext uri="{0D108BD9-81ED-4DB2-BD59-A6C34878D82A}">
                    <a16:rowId xmlns:a16="http://schemas.microsoft.com/office/drawing/2014/main" val="1274263061"/>
                  </a:ext>
                </a:extLst>
              </a:tr>
              <a:tr h="817540">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a:solidFill>
                          <a:schemeClr val="accent2">
                            <a:lumMod val="50000"/>
                          </a:schemeClr>
                        </a:solidFill>
                      </a:endParaRPr>
                    </a:p>
                  </a:txBody>
                  <a:tcPr/>
                </a:tc>
                <a:extLst>
                  <a:ext uri="{0D108BD9-81ED-4DB2-BD59-A6C34878D82A}">
                    <a16:rowId xmlns:a16="http://schemas.microsoft.com/office/drawing/2014/main" val="412301332"/>
                  </a:ext>
                </a:extLst>
              </a:tr>
              <a:tr h="817540">
                <a:tc>
                  <a:txBody>
                    <a:bodyPr/>
                    <a:lstStyle/>
                    <a:p>
                      <a:endParaRPr lang="en-GB" dirty="0">
                        <a:solidFill>
                          <a:schemeClr val="accent2">
                            <a:lumMod val="50000"/>
                          </a:schemeClr>
                        </a:solidFill>
                      </a:endParaRPr>
                    </a:p>
                  </a:txBody>
                  <a:tcPr/>
                </a:tc>
                <a:tc>
                  <a:txBody>
                    <a:bodyPr/>
                    <a:lstStyle/>
                    <a:p>
                      <a:endParaRPr lang="en-GB">
                        <a:solidFill>
                          <a:schemeClr val="accent2">
                            <a:lumMod val="50000"/>
                          </a:schemeClr>
                        </a:solidFill>
                      </a:endParaRPr>
                    </a:p>
                  </a:txBody>
                  <a:tcPr/>
                </a:tc>
                <a:tc>
                  <a:txBody>
                    <a:bodyPr/>
                    <a:lstStyle/>
                    <a:p>
                      <a:endParaRPr lang="en-GB">
                        <a:solidFill>
                          <a:schemeClr val="accent2">
                            <a:lumMod val="50000"/>
                          </a:schemeClr>
                        </a:solidFill>
                      </a:endParaRPr>
                    </a:p>
                  </a:txBody>
                  <a:tcPr/>
                </a:tc>
                <a:tc>
                  <a:txBody>
                    <a:bodyPr/>
                    <a:lstStyle/>
                    <a:p>
                      <a:endParaRPr lang="en-GB" dirty="0">
                        <a:solidFill>
                          <a:schemeClr val="accent2">
                            <a:lumMod val="50000"/>
                          </a:schemeClr>
                        </a:solidFill>
                      </a:endParaRPr>
                    </a:p>
                  </a:txBody>
                  <a:tcPr/>
                </a:tc>
                <a:extLst>
                  <a:ext uri="{0D108BD9-81ED-4DB2-BD59-A6C34878D82A}">
                    <a16:rowId xmlns:a16="http://schemas.microsoft.com/office/drawing/2014/main" val="2510451909"/>
                  </a:ext>
                </a:extLst>
              </a:tr>
              <a:tr h="817540">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extLst>
                  <a:ext uri="{0D108BD9-81ED-4DB2-BD59-A6C34878D82A}">
                    <a16:rowId xmlns:a16="http://schemas.microsoft.com/office/drawing/2014/main" val="1052031749"/>
                  </a:ext>
                </a:extLst>
              </a:tr>
              <a:tr h="817540">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a:solidFill>
                          <a:schemeClr val="accent2">
                            <a:lumMod val="50000"/>
                          </a:schemeClr>
                        </a:solidFill>
                      </a:endParaRPr>
                    </a:p>
                  </a:txBody>
                  <a:tcPr/>
                </a:tc>
                <a:tc>
                  <a:txBody>
                    <a:bodyPr/>
                    <a:lstStyle/>
                    <a:p>
                      <a:endParaRPr lang="en-GB" dirty="0">
                        <a:solidFill>
                          <a:schemeClr val="accent2">
                            <a:lumMod val="50000"/>
                          </a:schemeClr>
                        </a:solidFill>
                      </a:endParaRPr>
                    </a:p>
                  </a:txBody>
                  <a:tcPr/>
                </a:tc>
                <a:extLst>
                  <a:ext uri="{0D108BD9-81ED-4DB2-BD59-A6C34878D82A}">
                    <a16:rowId xmlns:a16="http://schemas.microsoft.com/office/drawing/2014/main" val="131103042"/>
                  </a:ext>
                </a:extLst>
              </a:tr>
              <a:tr h="817540">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tc>
                  <a:txBody>
                    <a:bodyPr/>
                    <a:lstStyle/>
                    <a:p>
                      <a:endParaRPr lang="en-GB" dirty="0">
                        <a:solidFill>
                          <a:schemeClr val="accent2">
                            <a:lumMod val="50000"/>
                          </a:schemeClr>
                        </a:solidFill>
                      </a:endParaRPr>
                    </a:p>
                  </a:txBody>
                  <a:tcPr/>
                </a:tc>
                <a:extLst>
                  <a:ext uri="{0D108BD9-81ED-4DB2-BD59-A6C34878D82A}">
                    <a16:rowId xmlns:a16="http://schemas.microsoft.com/office/drawing/2014/main" val="2084658065"/>
                  </a:ext>
                </a:extLst>
              </a:tr>
            </a:tbl>
          </a:graphicData>
        </a:graphic>
      </p:graphicFrame>
      <p:sp>
        <p:nvSpPr>
          <p:cNvPr id="2" name="Slide Number Placeholder 1">
            <a:extLst>
              <a:ext uri="{FF2B5EF4-FFF2-40B4-BE49-F238E27FC236}">
                <a16:creationId xmlns:a16="http://schemas.microsoft.com/office/drawing/2014/main" id="{1145120E-C450-4818-B43E-4D44E4A431E0}"/>
              </a:ext>
            </a:extLst>
          </p:cNvPr>
          <p:cNvSpPr>
            <a:spLocks noGrp="1"/>
          </p:cNvSpPr>
          <p:nvPr>
            <p:ph type="sldNum" sz="quarter" idx="12"/>
          </p:nvPr>
        </p:nvSpPr>
        <p:spPr/>
        <p:txBody>
          <a:bodyPr/>
          <a:lstStyle/>
          <a:p>
            <a:fld id="{42197ACC-EB3C-4466-A41B-F6CC006DF8B4}" type="slidenum">
              <a:rPr lang="en-GB" smtClean="0"/>
              <a:t>9</a:t>
            </a:fld>
            <a:endParaRPr lang="en-GB"/>
          </a:p>
        </p:txBody>
      </p:sp>
      <p:sp>
        <p:nvSpPr>
          <p:cNvPr id="3" name="Footer Placeholder 2">
            <a:extLst>
              <a:ext uri="{FF2B5EF4-FFF2-40B4-BE49-F238E27FC236}">
                <a16:creationId xmlns:a16="http://schemas.microsoft.com/office/drawing/2014/main" id="{74C50D24-10CA-85AD-B12C-5CDE1C8CA351}"/>
              </a:ext>
            </a:extLst>
          </p:cNvPr>
          <p:cNvSpPr>
            <a:spLocks noGrp="1"/>
          </p:cNvSpPr>
          <p:nvPr>
            <p:ph type="ftr" sz="quarter" idx="11"/>
          </p:nvPr>
        </p:nvSpPr>
        <p:spPr>
          <a:xfrm>
            <a:off x="1362975" y="9355609"/>
            <a:ext cx="3887548" cy="527403"/>
          </a:xfrm>
        </p:spPr>
        <p:txBody>
          <a:bodyPr/>
          <a:lstStyle/>
          <a:p>
            <a:r>
              <a:rPr lang="en-GB"/>
              <a:t>Resources &gt; https://www.tes.com/teaching-resources/shop/HSCresources </a:t>
            </a:r>
          </a:p>
        </p:txBody>
      </p:sp>
      <p:sp>
        <p:nvSpPr>
          <p:cNvPr id="4" name="Rectangle 3">
            <a:extLst>
              <a:ext uri="{FF2B5EF4-FFF2-40B4-BE49-F238E27FC236}">
                <a16:creationId xmlns:a16="http://schemas.microsoft.com/office/drawing/2014/main" id="{78A55665-0056-123B-9501-E3837D89E5F1}"/>
              </a:ext>
            </a:extLst>
          </p:cNvPr>
          <p:cNvSpPr/>
          <p:nvPr/>
        </p:nvSpPr>
        <p:spPr>
          <a:xfrm>
            <a:off x="252072" y="203200"/>
            <a:ext cx="6353855" cy="9505600"/>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BTEC Awards - SERC">
            <a:extLst>
              <a:ext uri="{FF2B5EF4-FFF2-40B4-BE49-F238E27FC236}">
                <a16:creationId xmlns:a16="http://schemas.microsoft.com/office/drawing/2014/main" id="{3387F478-0C8E-8279-1513-D5DF72C1C9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8" y="242774"/>
            <a:ext cx="844061"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940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1552</Words>
  <Application>Microsoft Office PowerPoint</Application>
  <PresentationFormat>A4 Paper (210x297 mm)</PresentationFormat>
  <Paragraphs>261</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Century Gothic</vt:lpstr>
      <vt:lpstr>Tahoma</vt:lpstr>
      <vt:lpstr>Office Theme</vt:lpstr>
      <vt:lpstr>Alternative Academic Qualification (AAQ)   Health &amp; Social Care</vt:lpstr>
      <vt:lpstr>Contents</vt:lpstr>
      <vt:lpstr>What will I be studying?</vt:lpstr>
      <vt:lpstr>PowerPoint Presentation</vt:lpstr>
      <vt:lpstr>Not</vt:lpstr>
      <vt:lpstr>PowerPoint Presentation</vt:lpstr>
      <vt:lpstr>Social Media</vt:lpstr>
      <vt:lpstr>Health and Social Care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Passport to Sixth Form Check list</vt:lpstr>
    </vt:vector>
  </TitlesOfParts>
  <Company>Oakgrove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Burton</dc:creator>
  <cp:lastModifiedBy>Claire Nock</cp:lastModifiedBy>
  <cp:revision>117</cp:revision>
  <dcterms:created xsi:type="dcterms:W3CDTF">2020-03-22T16:46:05Z</dcterms:created>
  <dcterms:modified xsi:type="dcterms:W3CDTF">2025-06-13T13:20:00Z</dcterms:modified>
</cp:coreProperties>
</file>