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80" d="100"/>
          <a:sy n="80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5A94-2AF3-42F1-81C0-99F488E464A7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C938-C1CF-4A6B-985F-AA6ED37FA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17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5A94-2AF3-42F1-81C0-99F488E464A7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C938-C1CF-4A6B-985F-AA6ED37FA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6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5A94-2AF3-42F1-81C0-99F488E464A7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C938-C1CF-4A6B-985F-AA6ED37FA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09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5A94-2AF3-42F1-81C0-99F488E464A7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C938-C1CF-4A6B-985F-AA6ED37FA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3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5A94-2AF3-42F1-81C0-99F488E464A7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C938-C1CF-4A6B-985F-AA6ED37FA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81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5A94-2AF3-42F1-81C0-99F488E464A7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C938-C1CF-4A6B-985F-AA6ED37FA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28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5A94-2AF3-42F1-81C0-99F488E464A7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C938-C1CF-4A6B-985F-AA6ED37FA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92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5A94-2AF3-42F1-81C0-99F488E464A7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C938-C1CF-4A6B-985F-AA6ED37FA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47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5A94-2AF3-42F1-81C0-99F488E464A7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C938-C1CF-4A6B-985F-AA6ED37FA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6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5A94-2AF3-42F1-81C0-99F488E464A7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C938-C1CF-4A6B-985F-AA6ED37FA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02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5A94-2AF3-42F1-81C0-99F488E464A7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C938-C1CF-4A6B-985F-AA6ED37FA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0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5A94-2AF3-42F1-81C0-99F488E464A7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BC938-C1CF-4A6B-985F-AA6ED37FA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22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F592E1-D676-4D93-B214-C80C21003D43}"/>
              </a:ext>
            </a:extLst>
          </p:cNvPr>
          <p:cNvSpPr/>
          <p:nvPr/>
        </p:nvSpPr>
        <p:spPr>
          <a:xfrm>
            <a:off x="0" y="0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Skill Acquisition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CF067-79AE-4C79-B552-9BFC01A04371}"/>
              </a:ext>
            </a:extLst>
          </p:cNvPr>
          <p:cNvSpPr/>
          <p:nvPr/>
        </p:nvSpPr>
        <p:spPr>
          <a:xfrm>
            <a:off x="0" y="9382780"/>
            <a:ext cx="6858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Skill Continuums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8558EF-C13F-4A16-B030-8114A4091D9C}"/>
              </a:ext>
            </a:extLst>
          </p:cNvPr>
          <p:cNvSpPr/>
          <p:nvPr/>
        </p:nvSpPr>
        <p:spPr>
          <a:xfrm>
            <a:off x="168441" y="646331"/>
            <a:ext cx="6485021" cy="3095490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Task 1:</a:t>
            </a: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What is a skill? (Knapp, 1963)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What are the characteristics of a skill?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What is the acronym to remember the characteristics of a skill?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 descr="Dribbling Skills GIFs - Get the best GIF on GIPHY">
            <a:extLst>
              <a:ext uri="{FF2B5EF4-FFF2-40B4-BE49-F238E27FC236}">
                <a16:creationId xmlns:a16="http://schemas.microsoft.com/office/drawing/2014/main" id="{753BBD52-87EB-40C2-B7A8-1C5020326A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24" y="890757"/>
            <a:ext cx="1945695" cy="1094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72E6A3-5BD5-426E-8228-98BD89F75AD0}"/>
              </a:ext>
            </a:extLst>
          </p:cNvPr>
          <p:cNvSpPr/>
          <p:nvPr/>
        </p:nvSpPr>
        <p:spPr>
          <a:xfrm>
            <a:off x="168441" y="3986247"/>
            <a:ext cx="6485021" cy="5273422"/>
          </a:xfrm>
          <a:prstGeom prst="roundRect">
            <a:avLst/>
          </a:prstGeom>
          <a:noFill/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Task 2:</a:t>
            </a: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What are the 6 factors that influence the classification of skills: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1.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2.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3.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4.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5.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6.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9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F592E1-D676-4D93-B214-C80C21003D43}"/>
              </a:ext>
            </a:extLst>
          </p:cNvPr>
          <p:cNvSpPr/>
          <p:nvPr/>
        </p:nvSpPr>
        <p:spPr>
          <a:xfrm>
            <a:off x="0" y="0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Skill Acquisition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CF067-79AE-4C79-B552-9BFC01A04371}"/>
              </a:ext>
            </a:extLst>
          </p:cNvPr>
          <p:cNvSpPr/>
          <p:nvPr/>
        </p:nvSpPr>
        <p:spPr>
          <a:xfrm>
            <a:off x="0" y="9382780"/>
            <a:ext cx="6858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Skill Continuums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8558EF-C13F-4A16-B030-8114A4091D9C}"/>
              </a:ext>
            </a:extLst>
          </p:cNvPr>
          <p:cNvSpPr/>
          <p:nvPr/>
        </p:nvSpPr>
        <p:spPr>
          <a:xfrm>
            <a:off x="168441" y="646330"/>
            <a:ext cx="6485021" cy="8617985"/>
          </a:xfrm>
          <a:prstGeom prst="roundRect">
            <a:avLst/>
          </a:prstGeom>
          <a:noFill/>
          <a:ln w="76200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1BB4C6-F6DF-44F4-A70A-B3E244229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897441"/>
              </p:ext>
            </p:extLst>
          </p:nvPr>
        </p:nvGraphicFramePr>
        <p:xfrm>
          <a:off x="541420" y="1072027"/>
          <a:ext cx="5751096" cy="233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538">
                  <a:extLst>
                    <a:ext uri="{9D8B030D-6E8A-4147-A177-3AD203B41FA5}">
                      <a16:colId xmlns:a16="http://schemas.microsoft.com/office/drawing/2014/main" val="790541344"/>
                    </a:ext>
                  </a:extLst>
                </a:gridCol>
                <a:gridCol w="2486526">
                  <a:extLst>
                    <a:ext uri="{9D8B030D-6E8A-4147-A177-3AD203B41FA5}">
                      <a16:colId xmlns:a16="http://schemas.microsoft.com/office/drawing/2014/main" val="2366767082"/>
                    </a:ext>
                  </a:extLst>
                </a:gridCol>
                <a:gridCol w="1917032">
                  <a:extLst>
                    <a:ext uri="{9D8B030D-6E8A-4147-A177-3AD203B41FA5}">
                      <a16:colId xmlns:a16="http://schemas.microsoft.com/office/drawing/2014/main" val="4180900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Environmental Influence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Sporting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63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Open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97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Closed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5916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7DB25D-3BC1-43DC-83BE-294822D6C29C}"/>
              </a:ext>
            </a:extLst>
          </p:cNvPr>
          <p:cNvSpPr txBox="1"/>
          <p:nvPr/>
        </p:nvSpPr>
        <p:spPr>
          <a:xfrm>
            <a:off x="2941719" y="674513"/>
            <a:ext cx="93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Task 3: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2A8EEA1-4915-4EAC-9F72-D7758C015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429784"/>
              </p:ext>
            </p:extLst>
          </p:nvPr>
        </p:nvGraphicFramePr>
        <p:xfrm>
          <a:off x="535402" y="3744838"/>
          <a:ext cx="5751096" cy="233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538">
                  <a:extLst>
                    <a:ext uri="{9D8B030D-6E8A-4147-A177-3AD203B41FA5}">
                      <a16:colId xmlns:a16="http://schemas.microsoft.com/office/drawing/2014/main" val="790541344"/>
                    </a:ext>
                  </a:extLst>
                </a:gridCol>
                <a:gridCol w="2486526">
                  <a:extLst>
                    <a:ext uri="{9D8B030D-6E8A-4147-A177-3AD203B41FA5}">
                      <a16:colId xmlns:a16="http://schemas.microsoft.com/office/drawing/2014/main" val="2366767082"/>
                    </a:ext>
                  </a:extLst>
                </a:gridCol>
                <a:gridCol w="1917032">
                  <a:extLst>
                    <a:ext uri="{9D8B030D-6E8A-4147-A177-3AD203B41FA5}">
                      <a16:colId xmlns:a16="http://schemas.microsoft.com/office/drawing/2014/main" val="4180900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Control + Rate of Execution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Sporting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63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Self Paced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97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Externally Paced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59161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26C0B00-0291-4482-BD46-1B06040FC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312448"/>
              </p:ext>
            </p:extLst>
          </p:nvPr>
        </p:nvGraphicFramePr>
        <p:xfrm>
          <a:off x="553452" y="6502254"/>
          <a:ext cx="5751096" cy="233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538">
                  <a:extLst>
                    <a:ext uri="{9D8B030D-6E8A-4147-A177-3AD203B41FA5}">
                      <a16:colId xmlns:a16="http://schemas.microsoft.com/office/drawing/2014/main" val="790541344"/>
                    </a:ext>
                  </a:extLst>
                </a:gridCol>
                <a:gridCol w="2486526">
                  <a:extLst>
                    <a:ext uri="{9D8B030D-6E8A-4147-A177-3AD203B41FA5}">
                      <a16:colId xmlns:a16="http://schemas.microsoft.com/office/drawing/2014/main" val="2366767082"/>
                    </a:ext>
                  </a:extLst>
                </a:gridCol>
                <a:gridCol w="1917032">
                  <a:extLst>
                    <a:ext uri="{9D8B030D-6E8A-4147-A177-3AD203B41FA5}">
                      <a16:colId xmlns:a16="http://schemas.microsoft.com/office/drawing/2014/main" val="4180900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Extent of Muscles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Sporting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63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Self Paced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97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Externally Paced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591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28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F592E1-D676-4D93-B214-C80C21003D43}"/>
              </a:ext>
            </a:extLst>
          </p:cNvPr>
          <p:cNvSpPr/>
          <p:nvPr/>
        </p:nvSpPr>
        <p:spPr>
          <a:xfrm>
            <a:off x="0" y="0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Skill Acquisition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CF067-79AE-4C79-B552-9BFC01A04371}"/>
              </a:ext>
            </a:extLst>
          </p:cNvPr>
          <p:cNvSpPr/>
          <p:nvPr/>
        </p:nvSpPr>
        <p:spPr>
          <a:xfrm>
            <a:off x="0" y="9382780"/>
            <a:ext cx="6858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Skill Continuums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8558EF-C13F-4A16-B030-8114A4091D9C}"/>
              </a:ext>
            </a:extLst>
          </p:cNvPr>
          <p:cNvSpPr/>
          <p:nvPr/>
        </p:nvSpPr>
        <p:spPr>
          <a:xfrm>
            <a:off x="168441" y="646330"/>
            <a:ext cx="6485021" cy="8736450"/>
          </a:xfrm>
          <a:prstGeom prst="roundRect">
            <a:avLst/>
          </a:prstGeom>
          <a:noFill/>
          <a:ln w="76200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1BB4C6-F6DF-44F4-A70A-B3E244229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394708"/>
              </p:ext>
            </p:extLst>
          </p:nvPr>
        </p:nvGraphicFramePr>
        <p:xfrm>
          <a:off x="541420" y="1072027"/>
          <a:ext cx="5751096" cy="311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538">
                  <a:extLst>
                    <a:ext uri="{9D8B030D-6E8A-4147-A177-3AD203B41FA5}">
                      <a16:colId xmlns:a16="http://schemas.microsoft.com/office/drawing/2014/main" val="790541344"/>
                    </a:ext>
                  </a:extLst>
                </a:gridCol>
                <a:gridCol w="2486526">
                  <a:extLst>
                    <a:ext uri="{9D8B030D-6E8A-4147-A177-3AD203B41FA5}">
                      <a16:colId xmlns:a16="http://schemas.microsoft.com/office/drawing/2014/main" val="2366767082"/>
                    </a:ext>
                  </a:extLst>
                </a:gridCol>
                <a:gridCol w="1917032">
                  <a:extLst>
                    <a:ext uri="{9D8B030D-6E8A-4147-A177-3AD203B41FA5}">
                      <a16:colId xmlns:a16="http://schemas.microsoft.com/office/drawing/2014/main" val="4180900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Continuity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Sporting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63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Discrete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97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Serial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59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Continuous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3257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7DB25D-3BC1-43DC-83BE-294822D6C29C}"/>
              </a:ext>
            </a:extLst>
          </p:cNvPr>
          <p:cNvSpPr txBox="1"/>
          <p:nvPr/>
        </p:nvSpPr>
        <p:spPr>
          <a:xfrm>
            <a:off x="2941719" y="674513"/>
            <a:ext cx="93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Task 3: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BE4EB4D-EAE7-4E7D-BD54-E9E50E5B3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905496"/>
              </p:ext>
            </p:extLst>
          </p:nvPr>
        </p:nvGraphicFramePr>
        <p:xfrm>
          <a:off x="535402" y="4261119"/>
          <a:ext cx="5751096" cy="233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538">
                  <a:extLst>
                    <a:ext uri="{9D8B030D-6E8A-4147-A177-3AD203B41FA5}">
                      <a16:colId xmlns:a16="http://schemas.microsoft.com/office/drawing/2014/main" val="790541344"/>
                    </a:ext>
                  </a:extLst>
                </a:gridCol>
                <a:gridCol w="2486526">
                  <a:extLst>
                    <a:ext uri="{9D8B030D-6E8A-4147-A177-3AD203B41FA5}">
                      <a16:colId xmlns:a16="http://schemas.microsoft.com/office/drawing/2014/main" val="2366767082"/>
                    </a:ext>
                  </a:extLst>
                </a:gridCol>
                <a:gridCol w="1917032">
                  <a:extLst>
                    <a:ext uri="{9D8B030D-6E8A-4147-A177-3AD203B41FA5}">
                      <a16:colId xmlns:a16="http://schemas.microsoft.com/office/drawing/2014/main" val="4180900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Degree of Difficulty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Sporting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63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Simple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97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59161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90DCF19-7960-4DB4-9469-AAB9087A2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48087"/>
              </p:ext>
            </p:extLst>
          </p:nvPr>
        </p:nvGraphicFramePr>
        <p:xfrm>
          <a:off x="535402" y="6699348"/>
          <a:ext cx="5751096" cy="219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538">
                  <a:extLst>
                    <a:ext uri="{9D8B030D-6E8A-4147-A177-3AD203B41FA5}">
                      <a16:colId xmlns:a16="http://schemas.microsoft.com/office/drawing/2014/main" val="790541344"/>
                    </a:ext>
                  </a:extLst>
                </a:gridCol>
                <a:gridCol w="2486526">
                  <a:extLst>
                    <a:ext uri="{9D8B030D-6E8A-4147-A177-3AD203B41FA5}">
                      <a16:colId xmlns:a16="http://schemas.microsoft.com/office/drawing/2014/main" val="2366767082"/>
                    </a:ext>
                  </a:extLst>
                </a:gridCol>
                <a:gridCol w="1917032">
                  <a:extLst>
                    <a:ext uri="{9D8B030D-6E8A-4147-A177-3AD203B41FA5}">
                      <a16:colId xmlns:a16="http://schemas.microsoft.com/office/drawing/2014/main" val="4180900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Sporting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63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97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591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32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F592E1-D676-4D93-B214-C80C21003D43}"/>
              </a:ext>
            </a:extLst>
          </p:cNvPr>
          <p:cNvSpPr/>
          <p:nvPr/>
        </p:nvSpPr>
        <p:spPr>
          <a:xfrm>
            <a:off x="0" y="0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Skill Acquisition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CF067-79AE-4C79-B552-9BFC01A04371}"/>
              </a:ext>
            </a:extLst>
          </p:cNvPr>
          <p:cNvSpPr/>
          <p:nvPr/>
        </p:nvSpPr>
        <p:spPr>
          <a:xfrm>
            <a:off x="0" y="9382780"/>
            <a:ext cx="6858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Skill Continuums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8558EF-C13F-4A16-B030-8114A4091D9C}"/>
              </a:ext>
            </a:extLst>
          </p:cNvPr>
          <p:cNvSpPr/>
          <p:nvPr/>
        </p:nvSpPr>
        <p:spPr>
          <a:xfrm>
            <a:off x="168441" y="646330"/>
            <a:ext cx="6485021" cy="8736450"/>
          </a:xfrm>
          <a:prstGeom prst="roundRect">
            <a:avLst/>
          </a:prstGeom>
          <a:noFill/>
          <a:ln w="762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r>
              <a:rPr lang="en-GB" dirty="0"/>
              <a:t>Triple jump</a:t>
            </a:r>
          </a:p>
          <a:p>
            <a:r>
              <a:rPr lang="en-GB" dirty="0"/>
              <a:t>Dance routine</a:t>
            </a:r>
          </a:p>
          <a:p>
            <a:r>
              <a:rPr lang="en-GB" dirty="0"/>
              <a:t>100m sprint start</a:t>
            </a:r>
          </a:p>
          <a:p>
            <a:r>
              <a:rPr lang="en-GB" dirty="0"/>
              <a:t>Penalty shot in netball</a:t>
            </a: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pPr algn="ctr"/>
            <a:endParaRPr lang="en-GB" b="1" u="sng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DB25D-3BC1-43DC-83BE-294822D6C29C}"/>
              </a:ext>
            </a:extLst>
          </p:cNvPr>
          <p:cNvSpPr txBox="1"/>
          <p:nvPr/>
        </p:nvSpPr>
        <p:spPr>
          <a:xfrm>
            <a:off x="2941719" y="674513"/>
            <a:ext cx="93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Task 4: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DEF7E-F9AC-4A2C-ABAC-119B1A96B359}"/>
              </a:ext>
            </a:extLst>
          </p:cNvPr>
          <p:cNvSpPr txBox="1"/>
          <p:nvPr/>
        </p:nvSpPr>
        <p:spPr>
          <a:xfrm>
            <a:off x="613601" y="897847"/>
            <a:ext cx="3260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Tackle in rugby</a:t>
            </a:r>
          </a:p>
          <a:p>
            <a:r>
              <a:rPr lang="en-GB" dirty="0"/>
              <a:t>Javelin throw</a:t>
            </a:r>
          </a:p>
          <a:p>
            <a:r>
              <a:rPr lang="en-GB" dirty="0"/>
              <a:t>Backstroke swim</a:t>
            </a:r>
          </a:p>
          <a:p>
            <a:r>
              <a:rPr lang="en-GB" dirty="0"/>
              <a:t>Dive from 10m platform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05EE55-6C1C-4A53-B791-C972AB504BB9}"/>
              </a:ext>
            </a:extLst>
          </p:cNvPr>
          <p:cNvSpPr/>
          <p:nvPr/>
        </p:nvSpPr>
        <p:spPr>
          <a:xfrm>
            <a:off x="2815399" y="897847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dirty="0">
                <a:solidFill>
                  <a:srgbClr val="FF0000"/>
                </a:solidFill>
              </a:rPr>
              <a:t>Triple jump</a:t>
            </a:r>
          </a:p>
          <a:p>
            <a:pPr algn="r"/>
            <a:r>
              <a:rPr lang="en-GB" dirty="0"/>
              <a:t>Dance routine</a:t>
            </a:r>
          </a:p>
          <a:p>
            <a:pPr algn="r"/>
            <a:r>
              <a:rPr lang="en-GB" dirty="0"/>
              <a:t>100m sprint start</a:t>
            </a:r>
          </a:p>
          <a:p>
            <a:pPr algn="r"/>
            <a:r>
              <a:rPr lang="en-GB" dirty="0"/>
              <a:t>Penalty shot in netball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94719D-F17B-4434-867F-164013199218}"/>
              </a:ext>
            </a:extLst>
          </p:cNvPr>
          <p:cNvCxnSpPr/>
          <p:nvPr/>
        </p:nvCxnSpPr>
        <p:spPr>
          <a:xfrm>
            <a:off x="403058" y="2671010"/>
            <a:ext cx="60518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B1C4BF-468B-4409-8BE5-966004115D25}"/>
              </a:ext>
            </a:extLst>
          </p:cNvPr>
          <p:cNvCxnSpPr/>
          <p:nvPr/>
        </p:nvCxnSpPr>
        <p:spPr>
          <a:xfrm>
            <a:off x="403058" y="3761874"/>
            <a:ext cx="60518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6A219A-A8AD-4898-A2C9-D59A7BBF489E}"/>
              </a:ext>
            </a:extLst>
          </p:cNvPr>
          <p:cNvCxnSpPr/>
          <p:nvPr/>
        </p:nvCxnSpPr>
        <p:spPr>
          <a:xfrm>
            <a:off x="403058" y="5800617"/>
            <a:ext cx="60518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64B486-A95A-4951-AAF8-6655162F2905}"/>
              </a:ext>
            </a:extLst>
          </p:cNvPr>
          <p:cNvCxnSpPr/>
          <p:nvPr/>
        </p:nvCxnSpPr>
        <p:spPr>
          <a:xfrm>
            <a:off x="403058" y="4824664"/>
            <a:ext cx="60518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494D4C-014B-44B7-AA32-77C5E5EE55FC}"/>
              </a:ext>
            </a:extLst>
          </p:cNvPr>
          <p:cNvCxnSpPr/>
          <p:nvPr/>
        </p:nvCxnSpPr>
        <p:spPr>
          <a:xfrm>
            <a:off x="385008" y="6962272"/>
            <a:ext cx="60518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340661-EC10-466D-B5CD-B2518FEF7021}"/>
              </a:ext>
            </a:extLst>
          </p:cNvPr>
          <p:cNvCxnSpPr/>
          <p:nvPr/>
        </p:nvCxnSpPr>
        <p:spPr>
          <a:xfrm>
            <a:off x="385008" y="8133346"/>
            <a:ext cx="60518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F3A07DC-3050-4177-BBFE-85059D7FAF08}"/>
              </a:ext>
            </a:extLst>
          </p:cNvPr>
          <p:cNvSpPr txBox="1"/>
          <p:nvPr/>
        </p:nvSpPr>
        <p:spPr>
          <a:xfrm>
            <a:off x="258670" y="2708930"/>
            <a:ext cx="70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9D79F0-5527-4885-B425-B04703F86A48}"/>
              </a:ext>
            </a:extLst>
          </p:cNvPr>
          <p:cNvSpPr txBox="1"/>
          <p:nvPr/>
        </p:nvSpPr>
        <p:spPr>
          <a:xfrm>
            <a:off x="5811256" y="2703702"/>
            <a:ext cx="87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Closed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9AA97F-8D57-48E3-87DC-1791874E26A6}"/>
              </a:ext>
            </a:extLst>
          </p:cNvPr>
          <p:cNvSpPr txBox="1"/>
          <p:nvPr/>
        </p:nvSpPr>
        <p:spPr>
          <a:xfrm>
            <a:off x="222583" y="3807815"/>
            <a:ext cx="135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Self paced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77175C-B6BE-4A8D-909E-66F161EE0D8A}"/>
              </a:ext>
            </a:extLst>
          </p:cNvPr>
          <p:cNvSpPr txBox="1"/>
          <p:nvPr/>
        </p:nvSpPr>
        <p:spPr>
          <a:xfrm>
            <a:off x="4932947" y="3815668"/>
            <a:ext cx="187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Externally paced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E6BA28-0DFE-48CE-8820-135817F1A87B}"/>
              </a:ext>
            </a:extLst>
          </p:cNvPr>
          <p:cNvSpPr txBox="1"/>
          <p:nvPr/>
        </p:nvSpPr>
        <p:spPr>
          <a:xfrm>
            <a:off x="258670" y="4876803"/>
            <a:ext cx="135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Gross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5CDBE9-E479-454C-94EE-4EE92681EC9A}"/>
              </a:ext>
            </a:extLst>
          </p:cNvPr>
          <p:cNvSpPr txBox="1"/>
          <p:nvPr/>
        </p:nvSpPr>
        <p:spPr>
          <a:xfrm>
            <a:off x="6000748" y="4863812"/>
            <a:ext cx="135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515B00-0E70-4FB3-B712-6AA285728BD9}"/>
              </a:ext>
            </a:extLst>
          </p:cNvPr>
          <p:cNvSpPr txBox="1"/>
          <p:nvPr/>
        </p:nvSpPr>
        <p:spPr>
          <a:xfrm>
            <a:off x="299272" y="5830897"/>
            <a:ext cx="135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Discrete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6290DB-FF72-4D6A-B80E-C527B9A283FD}"/>
              </a:ext>
            </a:extLst>
          </p:cNvPr>
          <p:cNvSpPr txBox="1"/>
          <p:nvPr/>
        </p:nvSpPr>
        <p:spPr>
          <a:xfrm>
            <a:off x="2862971" y="5821842"/>
            <a:ext cx="78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Serial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AD7253-0395-44F5-99FC-206459F20A89}"/>
              </a:ext>
            </a:extLst>
          </p:cNvPr>
          <p:cNvSpPr txBox="1"/>
          <p:nvPr/>
        </p:nvSpPr>
        <p:spPr>
          <a:xfrm>
            <a:off x="5438289" y="5837114"/>
            <a:ext cx="125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Continuous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75C215-CC19-496F-B263-3B2081C515B8}"/>
              </a:ext>
            </a:extLst>
          </p:cNvPr>
          <p:cNvSpPr txBox="1"/>
          <p:nvPr/>
        </p:nvSpPr>
        <p:spPr>
          <a:xfrm>
            <a:off x="275208" y="7019093"/>
            <a:ext cx="135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Simple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90ADD4-B8FF-4DEB-A1C8-3FD88CE98EA4}"/>
              </a:ext>
            </a:extLst>
          </p:cNvPr>
          <p:cNvSpPr txBox="1"/>
          <p:nvPr/>
        </p:nvSpPr>
        <p:spPr>
          <a:xfrm>
            <a:off x="5650328" y="7002974"/>
            <a:ext cx="135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8BE903-3493-4203-A779-76F25D2BC51D}"/>
              </a:ext>
            </a:extLst>
          </p:cNvPr>
          <p:cNvSpPr txBox="1"/>
          <p:nvPr/>
        </p:nvSpPr>
        <p:spPr>
          <a:xfrm>
            <a:off x="291755" y="8149465"/>
            <a:ext cx="135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Low organisation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81A4AE-65F9-4D7F-92E5-8EE9FD23A098}"/>
              </a:ext>
            </a:extLst>
          </p:cNvPr>
          <p:cNvSpPr txBox="1"/>
          <p:nvPr/>
        </p:nvSpPr>
        <p:spPr>
          <a:xfrm>
            <a:off x="5236759" y="8176220"/>
            <a:ext cx="135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High organisation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4FDEEBC-C84F-4065-9399-4996AC66A131}"/>
              </a:ext>
            </a:extLst>
          </p:cNvPr>
          <p:cNvSpPr txBox="1"/>
          <p:nvPr/>
        </p:nvSpPr>
        <p:spPr>
          <a:xfrm rot="18569294">
            <a:off x="5510689" y="1988311"/>
            <a:ext cx="14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Triple jump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B81DA2-EEEE-40B5-A100-DB3E08FFDEB7}"/>
              </a:ext>
            </a:extLst>
          </p:cNvPr>
          <p:cNvSpPr txBox="1"/>
          <p:nvPr/>
        </p:nvSpPr>
        <p:spPr>
          <a:xfrm rot="18569294">
            <a:off x="84218" y="3099930"/>
            <a:ext cx="14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Triple jump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EA6BC6-6931-4EBD-99CC-78C2F01ECAEC}"/>
              </a:ext>
            </a:extLst>
          </p:cNvPr>
          <p:cNvSpPr txBox="1"/>
          <p:nvPr/>
        </p:nvSpPr>
        <p:spPr>
          <a:xfrm rot="18569294">
            <a:off x="129063" y="4141208"/>
            <a:ext cx="14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Triple jump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6A4552-33E1-4CFB-836A-FB856C81E98D}"/>
              </a:ext>
            </a:extLst>
          </p:cNvPr>
          <p:cNvSpPr txBox="1"/>
          <p:nvPr/>
        </p:nvSpPr>
        <p:spPr>
          <a:xfrm rot="18569294">
            <a:off x="2769997" y="5087299"/>
            <a:ext cx="14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Triple jump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9E65E0-AA4F-4587-8507-DDD56CA0D8BE}"/>
              </a:ext>
            </a:extLst>
          </p:cNvPr>
          <p:cNvSpPr txBox="1"/>
          <p:nvPr/>
        </p:nvSpPr>
        <p:spPr>
          <a:xfrm rot="18569294">
            <a:off x="5451258" y="6293186"/>
            <a:ext cx="14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Triple jump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1F6DC3-F383-4E06-8ED1-B396E137B58C}"/>
              </a:ext>
            </a:extLst>
          </p:cNvPr>
          <p:cNvSpPr txBox="1"/>
          <p:nvPr/>
        </p:nvSpPr>
        <p:spPr>
          <a:xfrm rot="18569294">
            <a:off x="153400" y="7441579"/>
            <a:ext cx="14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Triple jump</a:t>
            </a:r>
          </a:p>
        </p:txBody>
      </p:sp>
    </p:spTree>
    <p:extLst>
      <p:ext uri="{BB962C8B-B14F-4D97-AF65-F5344CB8AC3E}">
        <p14:creationId xmlns:p14="http://schemas.microsoft.com/office/powerpoint/2010/main" val="1870610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198</Words>
  <Application>Microsoft Office PowerPoint</Application>
  <PresentationFormat>A4 Paper (210x297 mm)</PresentationFormat>
  <Paragraphs>209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Law</dc:creator>
  <cp:lastModifiedBy>Helena Law</cp:lastModifiedBy>
  <cp:revision>18</cp:revision>
  <dcterms:created xsi:type="dcterms:W3CDTF">2021-06-08T12:25:08Z</dcterms:created>
  <dcterms:modified xsi:type="dcterms:W3CDTF">2021-06-08T13:40:55Z</dcterms:modified>
</cp:coreProperties>
</file>