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1" r:id="rId2"/>
    <p:sldId id="263" r:id="rId3"/>
    <p:sldId id="268" r:id="rId4"/>
    <p:sldId id="264" r:id="rId5"/>
    <p:sldId id="267" r:id="rId6"/>
    <p:sldId id="270" r:id="rId7"/>
    <p:sldId id="269" r:id="rId8"/>
    <p:sldId id="265" r:id="rId9"/>
    <p:sldId id="266" r:id="rId10"/>
    <p:sldId id="274" r:id="rId11"/>
    <p:sldId id="276" r:id="rId12"/>
    <p:sldId id="275" r:id="rId13"/>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7"/>
    <a:srgbClr val="660000"/>
    <a:srgbClr val="BE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00" autoAdjust="0"/>
  </p:normalViewPr>
  <p:slideViewPr>
    <p:cSldViewPr snapToGrid="0">
      <p:cViewPr varScale="1">
        <p:scale>
          <a:sx n="75" d="100"/>
          <a:sy n="75" d="100"/>
        </p:scale>
        <p:origin x="1872" y="66"/>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E077135B-39E7-44B4-8BF9-9DC479168E3F}" type="datetimeFigureOut">
              <a:rPr lang="en-GB" smtClean="0"/>
              <a:t>08/06/2021</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0C68A5EA-0894-40DD-B91F-733DE84D199A}" type="slidenum">
              <a:rPr lang="en-GB" smtClean="0"/>
              <a:t>‹#›</a:t>
            </a:fld>
            <a:endParaRPr lang="en-GB"/>
          </a:p>
        </p:txBody>
      </p:sp>
    </p:spTree>
    <p:extLst>
      <p:ext uri="{BB962C8B-B14F-4D97-AF65-F5344CB8AC3E}">
        <p14:creationId xmlns:p14="http://schemas.microsoft.com/office/powerpoint/2010/main" val="154812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056A6ECB-CAF5-436D-9F7F-3A7B53CDB83B}" type="datetimeFigureOut">
              <a:rPr lang="en-GB" smtClean="0"/>
              <a:t>08/06/2021</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E8CD9DBD-9ECB-472A-82AD-02EC48410EBB}" type="slidenum">
              <a:rPr lang="en-GB" smtClean="0"/>
              <a:t>‹#›</a:t>
            </a:fld>
            <a:endParaRPr lang="en-GB"/>
          </a:p>
        </p:txBody>
      </p:sp>
    </p:spTree>
    <p:extLst>
      <p:ext uri="{BB962C8B-B14F-4D97-AF65-F5344CB8AC3E}">
        <p14:creationId xmlns:p14="http://schemas.microsoft.com/office/powerpoint/2010/main" val="380919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CD9DBD-9ECB-472A-82AD-02EC48410EBB}" type="slidenum">
              <a:rPr lang="en-GB" smtClean="0"/>
              <a:t>1</a:t>
            </a:fld>
            <a:endParaRPr lang="en-GB"/>
          </a:p>
        </p:txBody>
      </p:sp>
    </p:spTree>
    <p:extLst>
      <p:ext uri="{BB962C8B-B14F-4D97-AF65-F5344CB8AC3E}">
        <p14:creationId xmlns:p14="http://schemas.microsoft.com/office/powerpoint/2010/main" val="65877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Businesses</a:t>
            </a:r>
            <a:r>
              <a:rPr lang="en-GB" baseline="0" dirty="0" smtClean="0"/>
              <a:t> are organised into different structures. This is often dependant on the size or culture of the business. You will find diagrams on the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 </a:t>
            </a:r>
            <a:r>
              <a:rPr lang="en-GB" sz="1200" dirty="0" smtClean="0"/>
              <a:t>hierarchical</a:t>
            </a:r>
            <a:r>
              <a:rPr lang="en-GB" baseline="0" dirty="0" smtClean="0"/>
              <a:t> structure </a:t>
            </a:r>
            <a:r>
              <a:rPr lang="en-US" sz="1200" b="0" i="0" kern="1200" dirty="0" smtClean="0">
                <a:solidFill>
                  <a:schemeClr val="tx1"/>
                </a:solidFill>
                <a:effectLst/>
                <a:latin typeface="+mn-lt"/>
                <a:ea typeface="+mn-ea"/>
                <a:cs typeface="+mn-cs"/>
              </a:rPr>
              <a:t>contains a direct chain of command from the top of the </a:t>
            </a:r>
            <a:r>
              <a:rPr lang="en-US" sz="1200" b="1" i="0" kern="1200" dirty="0" smtClean="0">
                <a:solidFill>
                  <a:schemeClr val="tx1"/>
                </a:solidFill>
                <a:effectLst/>
                <a:latin typeface="+mn-lt"/>
                <a:ea typeface="+mn-ea"/>
                <a:cs typeface="+mn-cs"/>
              </a:rPr>
              <a:t>organization</a:t>
            </a:r>
            <a:r>
              <a:rPr lang="en-US" sz="1200" b="0" i="0" kern="1200" dirty="0" smtClean="0">
                <a:solidFill>
                  <a:schemeClr val="tx1"/>
                </a:solidFill>
                <a:effectLst/>
                <a:latin typeface="+mn-lt"/>
                <a:ea typeface="+mn-ea"/>
                <a:cs typeface="+mn-cs"/>
              </a:rPr>
              <a:t> to the bottom. Senior management makes all critical decisions, which are then passed down through subsidiary levels of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flat structure</a:t>
            </a:r>
            <a:r>
              <a:rPr lang="en-US" sz="1200" b="0" i="0" kern="1200" dirty="0" smtClean="0">
                <a:solidFill>
                  <a:schemeClr val="tx1"/>
                </a:solidFill>
                <a:effectLst/>
                <a:latin typeface="+mn-lt"/>
                <a:ea typeface="+mn-ea"/>
                <a:cs typeface="+mn-cs"/>
              </a:rPr>
              <a:t> is an </a:t>
            </a:r>
            <a:r>
              <a:rPr lang="en-US" sz="1200" b="1" i="0" kern="1200" dirty="0" smtClean="0">
                <a:solidFill>
                  <a:schemeClr val="tx1"/>
                </a:solidFill>
                <a:effectLst/>
                <a:latin typeface="+mn-lt"/>
                <a:ea typeface="+mn-ea"/>
                <a:cs typeface="+mn-cs"/>
              </a:rPr>
              <a:t>organisational structure</a:t>
            </a:r>
            <a:r>
              <a:rPr lang="en-US" sz="1200" b="0" i="0" kern="1200" dirty="0" smtClean="0">
                <a:solidFill>
                  <a:schemeClr val="tx1"/>
                </a:solidFill>
                <a:effectLst/>
                <a:latin typeface="+mn-lt"/>
                <a:ea typeface="+mn-ea"/>
                <a:cs typeface="+mn-cs"/>
              </a:rPr>
              <a:t> with only a few layers of management. In a </a:t>
            </a:r>
            <a:r>
              <a:rPr lang="en-US" sz="1200" b="1" i="0" kern="1200" dirty="0" smtClean="0">
                <a:solidFill>
                  <a:schemeClr val="tx1"/>
                </a:solidFill>
                <a:effectLst/>
                <a:latin typeface="+mn-lt"/>
                <a:ea typeface="+mn-ea"/>
                <a:cs typeface="+mn-cs"/>
              </a:rPr>
              <a:t>flat structure</a:t>
            </a:r>
            <a:r>
              <a:rPr lang="en-US" sz="1200" b="0" i="0" kern="1200" dirty="0" smtClean="0">
                <a:solidFill>
                  <a:schemeClr val="tx1"/>
                </a:solidFill>
                <a:effectLst/>
                <a:latin typeface="+mn-lt"/>
                <a:ea typeface="+mn-ea"/>
                <a:cs typeface="+mn-cs"/>
              </a:rPr>
              <a:t>, managers have a wide span of control with more subordinates, and there is usually a short chain of command.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 </a:t>
            </a:r>
            <a:r>
              <a:rPr lang="en-US" sz="1200" b="1" i="0" kern="1200" dirty="0" smtClean="0">
                <a:solidFill>
                  <a:schemeClr val="tx1"/>
                </a:solidFill>
                <a:effectLst/>
                <a:latin typeface="+mn-lt"/>
                <a:ea typeface="+mn-ea"/>
                <a:cs typeface="+mn-cs"/>
              </a:rPr>
              <a:t>matrix structure</a:t>
            </a:r>
            <a:r>
              <a:rPr lang="en-US" sz="1200" b="0" i="0" kern="1200" dirty="0" smtClean="0">
                <a:solidFill>
                  <a:schemeClr val="tx1"/>
                </a:solidFill>
                <a:effectLst/>
                <a:latin typeface="+mn-lt"/>
                <a:ea typeface="+mn-ea"/>
                <a:cs typeface="+mn-cs"/>
              </a:rPr>
              <a:t>, individuals work across teams and projects as well as within their own department or function. For </a:t>
            </a:r>
            <a:r>
              <a:rPr lang="en-US" sz="1200" b="1" i="0" kern="1200" dirty="0" smtClean="0">
                <a:solidFill>
                  <a:schemeClr val="tx1"/>
                </a:solidFill>
                <a:effectLst/>
                <a:latin typeface="+mn-lt"/>
                <a:ea typeface="+mn-ea"/>
                <a:cs typeface="+mn-cs"/>
              </a:rPr>
              <a:t>example</a:t>
            </a:r>
            <a:r>
              <a:rPr lang="en-US" sz="1200" b="0" i="0" kern="1200" dirty="0" smtClean="0">
                <a:solidFill>
                  <a:schemeClr val="tx1"/>
                </a:solidFill>
                <a:effectLst/>
                <a:latin typeface="+mn-lt"/>
                <a:ea typeface="+mn-ea"/>
                <a:cs typeface="+mn-cs"/>
              </a:rPr>
              <a:t>, a project or task team established to develop a new product might include engineers and design specialists as well as those with marketing, financial, personnel and production skills.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a:t>
            </a:r>
            <a:r>
              <a:rPr lang="en-US" sz="1200" b="1" i="0" kern="1200" dirty="0" err="1" smtClean="0">
                <a:solidFill>
                  <a:schemeClr val="tx1"/>
                </a:solidFill>
                <a:effectLst/>
                <a:latin typeface="+mn-lt"/>
                <a:ea typeface="+mn-ea"/>
                <a:cs typeface="+mn-cs"/>
              </a:rPr>
              <a:t>holacracy</a:t>
            </a:r>
            <a:r>
              <a:rPr lang="en-US" sz="1200" b="0" i="0" kern="1200" dirty="0" smtClean="0">
                <a:solidFill>
                  <a:schemeClr val="tx1"/>
                </a:solidFill>
                <a:effectLst/>
                <a:latin typeface="+mn-lt"/>
                <a:ea typeface="+mn-ea"/>
                <a:cs typeface="+mn-cs"/>
              </a:rPr>
              <a:t> is a system for managing a company where there are no assigned roles and employees have the flexibility to take on various tasks and move between teams freely. The organizational </a:t>
            </a:r>
            <a:r>
              <a:rPr lang="en-US" sz="1200" b="1" i="0" kern="1200" dirty="0" smtClean="0">
                <a:solidFill>
                  <a:schemeClr val="tx1"/>
                </a:solidFill>
                <a:effectLst/>
                <a:latin typeface="+mn-lt"/>
                <a:ea typeface="+mn-ea"/>
                <a:cs typeface="+mn-cs"/>
              </a:rPr>
              <a:t>structure</a:t>
            </a:r>
            <a:r>
              <a:rPr lang="en-US" sz="1200" b="0" i="0" kern="1200" dirty="0" smtClean="0">
                <a:solidFill>
                  <a:schemeClr val="tx1"/>
                </a:solidFill>
                <a:effectLst/>
                <a:latin typeface="+mn-lt"/>
                <a:ea typeface="+mn-ea"/>
                <a:cs typeface="+mn-cs"/>
              </a:rPr>
              <a:t> of a </a:t>
            </a:r>
            <a:r>
              <a:rPr lang="en-US" sz="1200" b="1" i="0" kern="1200" dirty="0" err="1" smtClean="0">
                <a:solidFill>
                  <a:schemeClr val="tx1"/>
                </a:solidFill>
                <a:effectLst/>
                <a:latin typeface="+mn-lt"/>
                <a:ea typeface="+mn-ea"/>
                <a:cs typeface="+mn-cs"/>
              </a:rPr>
              <a:t>holacracy</a:t>
            </a:r>
            <a:r>
              <a:rPr lang="en-US" sz="1200" b="0" i="0" kern="1200" dirty="0" smtClean="0">
                <a:solidFill>
                  <a:schemeClr val="tx1"/>
                </a:solidFill>
                <a:effectLst/>
                <a:latin typeface="+mn-lt"/>
                <a:ea typeface="+mn-ea"/>
                <a:cs typeface="+mn-cs"/>
              </a:rPr>
              <a:t> is rather flat, with there being little hierarchy.</a:t>
            </a:r>
            <a:endParaRPr lang="en-GB" dirty="0"/>
          </a:p>
        </p:txBody>
      </p:sp>
      <p:sp>
        <p:nvSpPr>
          <p:cNvPr id="4" name="Slide Number Placeholder 3"/>
          <p:cNvSpPr>
            <a:spLocks noGrp="1"/>
          </p:cNvSpPr>
          <p:nvPr>
            <p:ph type="sldNum" sz="quarter" idx="10"/>
          </p:nvPr>
        </p:nvSpPr>
        <p:spPr/>
        <p:txBody>
          <a:bodyPr/>
          <a:lstStyle/>
          <a:p>
            <a:fld id="{E8CD9DBD-9ECB-472A-82AD-02EC48410EBB}" type="slidenum">
              <a:rPr lang="en-GB" smtClean="0"/>
              <a:t>5</a:t>
            </a:fld>
            <a:endParaRPr lang="en-GB"/>
          </a:p>
        </p:txBody>
      </p:sp>
    </p:spTree>
    <p:extLst>
      <p:ext uri="{BB962C8B-B14F-4D97-AF65-F5344CB8AC3E}">
        <p14:creationId xmlns:p14="http://schemas.microsoft.com/office/powerpoint/2010/main" val="188568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Across the next few slides you will find details of the different functional areas within a business. A functional area or department, specialises in certain aspects of the business to support it to function properly.</a:t>
            </a:r>
          </a:p>
          <a:p>
            <a:endParaRPr lang="en-GB" dirty="0" smtClean="0"/>
          </a:p>
          <a:p>
            <a:r>
              <a:rPr lang="en-GB" dirty="0" smtClean="0"/>
              <a:t>It is important that you know what each of the areas do.</a:t>
            </a:r>
          </a:p>
          <a:p>
            <a:endParaRPr lang="en-GB" dirty="0" smtClean="0"/>
          </a:p>
          <a:p>
            <a:r>
              <a:rPr lang="en-GB" dirty="0" smtClean="0"/>
              <a:t>Most businesses will have most of these functional areas within them, although it may be that in smaller areas, one person is responsible for</a:t>
            </a:r>
            <a:r>
              <a:rPr lang="en-GB" baseline="0" dirty="0" smtClean="0"/>
              <a:t> more than one functional area.</a:t>
            </a:r>
          </a:p>
          <a:p>
            <a:endParaRPr lang="en-GB" baseline="0" dirty="0" smtClean="0"/>
          </a:p>
          <a:p>
            <a:r>
              <a:rPr lang="en-GB" baseline="0" dirty="0" smtClean="0"/>
              <a:t>It is important that the functional areas communicate effectively to ensure that the business is successful. If, for example, HR have not successfully communicated pay rises to finance, then employees will not be paid properly and will become unhappy. This will lead to poor motivation and lack of productivity in the workforce.</a:t>
            </a:r>
          </a:p>
          <a:p>
            <a:endParaRPr lang="en-GB" baseline="0" dirty="0" smtClean="0"/>
          </a:p>
          <a:p>
            <a:r>
              <a:rPr lang="en-GB" baseline="0" dirty="0" smtClean="0"/>
              <a:t>If operations do not communicate effectively with procurement, supplies may not be delivered on time.</a:t>
            </a:r>
          </a:p>
          <a:p>
            <a:endParaRPr lang="en-GB" baseline="0" dirty="0" smtClean="0"/>
          </a:p>
          <a:p>
            <a:r>
              <a:rPr lang="en-GB" baseline="0" dirty="0" smtClean="0"/>
              <a:t>Make notes on all of the functional areas and how they communicate with each other</a:t>
            </a:r>
          </a:p>
          <a:p>
            <a:endParaRPr lang="en-GB" dirty="0"/>
          </a:p>
        </p:txBody>
      </p:sp>
      <p:sp>
        <p:nvSpPr>
          <p:cNvPr id="4" name="Slide Number Placeholder 3"/>
          <p:cNvSpPr>
            <a:spLocks noGrp="1"/>
          </p:cNvSpPr>
          <p:nvPr>
            <p:ph type="sldNum" sz="quarter" idx="10"/>
          </p:nvPr>
        </p:nvSpPr>
        <p:spPr/>
        <p:txBody>
          <a:bodyPr/>
          <a:lstStyle/>
          <a:p>
            <a:fld id="{E8CD9DBD-9ECB-472A-82AD-02EC48410EBB}" type="slidenum">
              <a:rPr lang="en-GB" smtClean="0"/>
              <a:t>8</a:t>
            </a:fld>
            <a:endParaRPr lang="en-GB"/>
          </a:p>
        </p:txBody>
      </p:sp>
    </p:spTree>
    <p:extLst>
      <p:ext uri="{BB962C8B-B14F-4D97-AF65-F5344CB8AC3E}">
        <p14:creationId xmlns:p14="http://schemas.microsoft.com/office/powerpoint/2010/main" val="294985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Example</a:t>
            </a:r>
            <a:r>
              <a:rPr lang="en-GB" b="1" baseline="0" dirty="0" smtClean="0"/>
              <a:t> c</a:t>
            </a:r>
            <a:r>
              <a:rPr lang="en-GB" b="1" dirty="0" smtClean="0"/>
              <a:t>ompanies</a:t>
            </a:r>
            <a:r>
              <a:rPr lang="en-GB" b="1" baseline="0" dirty="0" smtClean="0"/>
              <a:t> to research:   </a:t>
            </a:r>
            <a:r>
              <a:rPr lang="en-GB" dirty="0" smtClean="0"/>
              <a:t>Sainsbury, Avon, Coca Cola,</a:t>
            </a:r>
            <a:r>
              <a:rPr lang="en-GB" baseline="0" dirty="0" smtClean="0"/>
              <a:t> </a:t>
            </a:r>
            <a:r>
              <a:rPr lang="en-GB" dirty="0" smtClean="0"/>
              <a:t>British Gas,</a:t>
            </a:r>
            <a:r>
              <a:rPr lang="en-GB" baseline="0" dirty="0" smtClean="0"/>
              <a:t> The Body Shop, Amazon</a:t>
            </a:r>
            <a:endParaRPr lang="en-GB" dirty="0" smtClean="0"/>
          </a:p>
          <a:p>
            <a:endParaRPr lang="en-GB" dirty="0"/>
          </a:p>
        </p:txBody>
      </p:sp>
      <p:sp>
        <p:nvSpPr>
          <p:cNvPr id="4" name="Slide Number Placeholder 3"/>
          <p:cNvSpPr>
            <a:spLocks noGrp="1"/>
          </p:cNvSpPr>
          <p:nvPr>
            <p:ph type="sldNum" sz="quarter" idx="10"/>
          </p:nvPr>
        </p:nvSpPr>
        <p:spPr/>
        <p:txBody>
          <a:bodyPr/>
          <a:lstStyle/>
          <a:p>
            <a:fld id="{E8CD9DBD-9ECB-472A-82AD-02EC48410EBB}" type="slidenum">
              <a:rPr lang="en-GB" smtClean="0"/>
              <a:t>12</a:t>
            </a:fld>
            <a:endParaRPr lang="en-GB"/>
          </a:p>
        </p:txBody>
      </p:sp>
    </p:spTree>
    <p:extLst>
      <p:ext uri="{BB962C8B-B14F-4D97-AF65-F5344CB8AC3E}">
        <p14:creationId xmlns:p14="http://schemas.microsoft.com/office/powerpoint/2010/main" val="342258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5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a:effectLst>
            <a:outerShdw blurRad="50800" dist="50800" dir="5400000" algn="ctr" rotWithShape="0">
              <a:srgbClr val="660000"/>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a:effectLst>
            <a:outerShdw blurRad="50800" dist="50800" dir="5400000" algn="ctr" rotWithShape="0">
              <a:schemeClr val="tx1"/>
            </a:outerShdw>
          </a:effectLst>
        </p:grpSpPr>
        <p:sp>
          <p:nvSpPr>
            <p:cNvPr id="11" name="Oval 10"/>
            <p:cNvSpPr/>
            <p:nvPr/>
          </p:nvSpPr>
          <p:spPr>
            <a:xfrm>
              <a:off x="9685338" y="4460675"/>
              <a:ext cx="1080904" cy="1080902"/>
            </a:xfrm>
            <a:prstGeom prst="ellipse">
              <a:avLst/>
            </a:prstGeom>
            <a:solidFill>
              <a:srgbClr val="660000"/>
            </a:solidFill>
            <a:ln w="25400" cap="flat" cmpd="sng" algn="ctr">
              <a:noFill/>
              <a:prstDash val="solid"/>
            </a:ln>
            <a:effectLst>
              <a:outerShdw blurRad="50800" dist="38100" dir="2700000" algn="tl" rotWithShape="0">
                <a:srgbClr val="660000">
                  <a:alpha val="40000"/>
                </a:srgbClr>
              </a:outerShdw>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hasCustomPrompt="1"/>
          </p:nvPr>
        </p:nvSpPr>
        <p:spPr>
          <a:xfrm>
            <a:off x="1051560" y="1432223"/>
            <a:ext cx="9966960" cy="3035808"/>
          </a:xfrm>
        </p:spPr>
        <p:txBody>
          <a:bodyPr anchor="ctr">
            <a:noAutofit/>
          </a:bodyPr>
          <a:lstStyle>
            <a:lvl1pPr algn="l">
              <a:lnSpc>
                <a:spcPct val="80000"/>
              </a:lnSpc>
              <a:defRPr sz="8800" cap="all" baseline="0">
                <a:blipFill dpi="0" rotWithShape="1">
                  <a:blip r:embed="rId4"/>
                  <a:srcRect/>
                  <a:tile tx="6350" ty="-127000" sx="65000" sy="64000" flip="none" algn="tl"/>
                </a:blipFill>
              </a:defRPr>
            </a:lvl1pPr>
          </a:lstStyle>
          <a:p>
            <a:r>
              <a:rPr lang="en-US" dirty="0"/>
              <a:t>Topic Title </a:t>
            </a:r>
          </a:p>
        </p:txBody>
      </p:sp>
      <p:sp>
        <p:nvSpPr>
          <p:cNvPr id="3" name="Subtitle 2"/>
          <p:cNvSpPr>
            <a:spLocks noGrp="1"/>
          </p:cNvSpPr>
          <p:nvPr>
            <p:ph type="subTitle" idx="1" hasCustomPrompt="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Lesson Title </a:t>
            </a:r>
          </a:p>
        </p:txBody>
      </p:sp>
      <p:sp>
        <p:nvSpPr>
          <p:cNvPr id="15" name="Footer Placeholder 14"/>
          <p:cNvSpPr>
            <a:spLocks noGrp="1"/>
          </p:cNvSpPr>
          <p:nvPr>
            <p:ph type="ftr" sz="quarter" idx="11"/>
          </p:nvPr>
        </p:nvSpPr>
        <p:spPr/>
        <p:txBody>
          <a:bodyPr/>
          <a:lstStyle>
            <a:lvl1pPr>
              <a:defRPr>
                <a:solidFill>
                  <a:schemeClr val="tx1"/>
                </a:solidFill>
              </a:defRPr>
            </a:lvl1pPr>
          </a:lstStyle>
          <a:p>
            <a:r>
              <a:rPr lang="en-GB" dirty="0"/>
              <a:t>Thomas Telford School - Key Stage 5 Business </a:t>
            </a:r>
          </a:p>
        </p:txBody>
      </p:sp>
    </p:spTree>
    <p:extLst>
      <p:ext uri="{BB962C8B-B14F-4D97-AF65-F5344CB8AC3E}">
        <p14:creationId xmlns:p14="http://schemas.microsoft.com/office/powerpoint/2010/main" val="169139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solidFill>
                  <a:srgbClr val="0C0D07"/>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solidFill>
                  <a:srgbClr val="0C0D0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rgbClr val="0C0D0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F047D3CD-C8F2-4663-89A2-BEEBA4DDF8F7}" type="datetime1">
              <a:rPr lang="en-GB" smtClean="0"/>
              <a:t>08/06/2021</a:t>
            </a:fld>
            <a:endParaRPr lang="en-GB"/>
          </a:p>
        </p:txBody>
      </p:sp>
      <p:grpSp>
        <p:nvGrpSpPr>
          <p:cNvPr id="8" name="Group 7"/>
          <p:cNvGrpSpPr>
            <a:grpSpLocks noChangeAspect="1"/>
          </p:cNvGrpSpPr>
          <p:nvPr/>
        </p:nvGrpSpPr>
        <p:grpSpPr>
          <a:xfrm>
            <a:off x="11401725" y="6229681"/>
            <a:ext cx="457200" cy="457200"/>
            <a:chOff x="11361456" y="6195813"/>
            <a:chExt cx="548640" cy="548640"/>
          </a:xfrm>
          <a:solidFill>
            <a:srgbClr val="660000"/>
          </a:solidFill>
        </p:grpSpPr>
        <p:sp>
          <p:nvSpPr>
            <p:cNvPr id="9" name="Oval 8"/>
            <p:cNvSpPr/>
            <p:nvPr/>
          </p:nvSpPr>
          <p:spPr>
            <a:xfrm>
              <a:off x="11361456" y="6195813"/>
              <a:ext cx="548640" cy="548640"/>
            </a:xfrm>
            <a:prstGeom prst="ellipse">
              <a:avLst/>
            </a:prstGeom>
            <a:grpFill/>
            <a:ln w="25400" cap="flat" cmpd="sng" algn="ctr">
              <a:noFill/>
              <a:prstDash val="solid"/>
            </a:ln>
            <a:effectLst/>
          </p:spPr>
        </p:sp>
        <p:sp>
          <p:nvSpPr>
            <p:cNvPr id="10" name="Oval 9"/>
            <p:cNvSpPr/>
            <p:nvPr/>
          </p:nvSpPr>
          <p:spPr>
            <a:xfrm>
              <a:off x="11396488" y="6230844"/>
              <a:ext cx="478576" cy="478578"/>
            </a:xfrm>
            <a:prstGeom prst="ellipse">
              <a:avLst/>
            </a:prstGeom>
            <a:grp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a:p>
        </p:txBody>
      </p:sp>
    </p:spTree>
    <p:extLst>
      <p:ext uri="{BB962C8B-B14F-4D97-AF65-F5344CB8AC3E}">
        <p14:creationId xmlns:p14="http://schemas.microsoft.com/office/powerpoint/2010/main" val="211186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0C0D07"/>
                </a:solidFill>
              </a:defRPr>
            </a:lvl1pPr>
            <a:lvl2pPr>
              <a:defRPr>
                <a:solidFill>
                  <a:srgbClr val="0C0D07"/>
                </a:solidFill>
              </a:defRPr>
            </a:lvl2pPr>
            <a:lvl3pPr>
              <a:defRPr>
                <a:solidFill>
                  <a:srgbClr val="0C0D07"/>
                </a:solidFill>
              </a:defRPr>
            </a:lvl3pPr>
            <a:lvl4pPr>
              <a:defRPr>
                <a:solidFill>
                  <a:srgbClr val="0C0D07"/>
                </a:solidFill>
              </a:defRPr>
            </a:lvl4pPr>
            <a:lvl5pPr>
              <a:defRPr>
                <a:solidFill>
                  <a:srgbClr val="0C0D0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530DBFF6-7D13-4C83-B13D-CB724B8416B4}" type="datetime1">
              <a:rPr lang="en-GB" smtClean="0"/>
              <a:t>08/06/2021</a:t>
            </a:fld>
            <a:endParaRPr lang="en-GB"/>
          </a:p>
        </p:txBody>
      </p:sp>
      <p:sp>
        <p:nvSpPr>
          <p:cNvPr id="5" name="Footer Placeholder 4"/>
          <p:cNvSpPr>
            <a:spLocks noGrp="1"/>
          </p:cNvSpPr>
          <p:nvPr>
            <p:ph type="ftr" sz="quarter" idx="11"/>
          </p:nvPr>
        </p:nvSpPr>
        <p:spPr/>
        <p:txBody>
          <a:bodyPr/>
          <a:lstStyle/>
          <a:p>
            <a:r>
              <a:rPr lang="en-GB" dirty="0"/>
              <a:t>Thomas Telford School - Key Stage 5 Business </a:t>
            </a:r>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a:p>
        </p:txBody>
      </p:sp>
    </p:spTree>
    <p:extLst>
      <p:ext uri="{BB962C8B-B14F-4D97-AF65-F5344CB8AC3E}">
        <p14:creationId xmlns:p14="http://schemas.microsoft.com/office/powerpoint/2010/main" val="152944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lvl1pPr>
              <a:defRPr>
                <a:solidFill>
                  <a:srgbClr val="0C0D0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lvl1pPr>
              <a:defRPr>
                <a:solidFill>
                  <a:srgbClr val="0C0D07"/>
                </a:solidFill>
              </a:defRPr>
            </a:lvl1pPr>
            <a:lvl2pPr>
              <a:defRPr>
                <a:solidFill>
                  <a:srgbClr val="0C0D07"/>
                </a:solidFill>
              </a:defRPr>
            </a:lvl2pPr>
            <a:lvl3pPr>
              <a:defRPr>
                <a:solidFill>
                  <a:srgbClr val="0C0D07"/>
                </a:solidFill>
              </a:defRPr>
            </a:lvl3pPr>
            <a:lvl4pPr>
              <a:defRPr>
                <a:solidFill>
                  <a:srgbClr val="0C0D07"/>
                </a:solidFill>
              </a:defRPr>
            </a:lvl4pPr>
            <a:lvl5pPr>
              <a:defRPr>
                <a:solidFill>
                  <a:srgbClr val="0C0D0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EC51C97D-F007-4FB5-9F86-9FD0D7E160C6}" type="datetime1">
              <a:rPr lang="en-GB" smtClean="0"/>
              <a:t>08/06/2021</a:t>
            </a:fld>
            <a:endParaRPr lang="en-GB"/>
          </a:p>
        </p:txBody>
      </p:sp>
      <p:sp>
        <p:nvSpPr>
          <p:cNvPr id="5" name="Footer Placeholder 4"/>
          <p:cNvSpPr>
            <a:spLocks noGrp="1"/>
          </p:cNvSpPr>
          <p:nvPr>
            <p:ph type="ftr" sz="quarter" idx="11"/>
          </p:nvPr>
        </p:nvSpPr>
        <p:spPr/>
        <p:txBody>
          <a:bodyPr/>
          <a:lstStyle/>
          <a:p>
            <a:r>
              <a:rPr lang="en-GB" dirty="0"/>
              <a:t>Thomas Telford School - Key Stage 5 Business </a:t>
            </a:r>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a:p>
        </p:txBody>
      </p:sp>
    </p:spTree>
    <p:extLst>
      <p:ext uri="{BB962C8B-B14F-4D97-AF65-F5344CB8AC3E}">
        <p14:creationId xmlns:p14="http://schemas.microsoft.com/office/powerpoint/2010/main" val="165145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C0D07"/>
                </a:solidFill>
              </a:defRPr>
            </a:lvl1pPr>
            <a:lvl2pPr>
              <a:defRPr>
                <a:solidFill>
                  <a:srgbClr val="0C0D07"/>
                </a:solidFill>
              </a:defRPr>
            </a:lvl2pPr>
            <a:lvl3pPr>
              <a:defRPr>
                <a:solidFill>
                  <a:srgbClr val="0C0D07"/>
                </a:solidFill>
              </a:defRPr>
            </a:lvl3pPr>
            <a:lvl4pPr>
              <a:defRPr>
                <a:solidFill>
                  <a:srgbClr val="0C0D07"/>
                </a:solidFill>
              </a:defRPr>
            </a:lvl4pPr>
            <a:lvl5pPr>
              <a:defRPr>
                <a:solidFill>
                  <a:srgbClr val="0C0D0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5CC83DCC-B2A9-4F99-9587-79AA24AE3506}" type="datetime1">
              <a:rPr lang="en-GB" smtClean="0"/>
              <a:t>08/06/2021</a:t>
            </a:fld>
            <a:endParaRPr lang="en-GB"/>
          </a:p>
        </p:txBody>
      </p:sp>
      <p:sp>
        <p:nvSpPr>
          <p:cNvPr id="5" name="Footer Placeholder 4"/>
          <p:cNvSpPr>
            <a:spLocks noGrp="1"/>
          </p:cNvSpPr>
          <p:nvPr>
            <p:ph type="ftr" sz="quarter" idx="11"/>
          </p:nvPr>
        </p:nvSpPr>
        <p:spPr/>
        <p:txBody>
          <a:bodyPr/>
          <a:lstStyle/>
          <a:p>
            <a:r>
              <a:rPr lang="en-GB" dirty="0"/>
              <a:t>Thomas Telford School - Key Stage 5 Business </a:t>
            </a:r>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a:p>
        </p:txBody>
      </p:sp>
    </p:spTree>
    <p:extLst>
      <p:ext uri="{BB962C8B-B14F-4D97-AF65-F5344CB8AC3E}">
        <p14:creationId xmlns:p14="http://schemas.microsoft.com/office/powerpoint/2010/main" val="417248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D8F0E3A4-6920-44E4-AFD9-3D9BD22DB4E1}" type="datetime1">
              <a:rPr lang="en-GB" smtClean="0"/>
              <a:t>08/06/2021</a:t>
            </a:fld>
            <a:endParaRPr lang="en-GB"/>
          </a:p>
        </p:txBody>
      </p:sp>
      <p:sp>
        <p:nvSpPr>
          <p:cNvPr id="5" name="Footer Placeholder 4"/>
          <p:cNvSpPr>
            <a:spLocks noGrp="1"/>
          </p:cNvSpPr>
          <p:nvPr>
            <p:ph type="ftr" sz="quarter" idx="11"/>
          </p:nvPr>
        </p:nvSpPr>
        <p:spPr>
          <a:xfrm>
            <a:off x="2182708" y="6272784"/>
            <a:ext cx="6327648" cy="365125"/>
          </a:xfrm>
        </p:spPr>
        <p:txBody>
          <a:bodyPr/>
          <a:lstStyle/>
          <a:p>
            <a:r>
              <a:rPr lang="en-GB" dirty="0"/>
              <a:t>Thomas Telford School - Key Stage 5 Business </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solidFill>
              <a:srgbClr val="660000"/>
            </a:solid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a:prstGeom prst="rect">
            <a:avLst/>
          </a:prstGeom>
        </p:spPr>
        <p:txBody>
          <a:bodyPr/>
          <a:lstStyle>
            <a:lvl1pPr>
              <a:defRPr sz="2800"/>
            </a:lvl1pPr>
          </a:lstStyle>
          <a:p>
            <a:fld id="{20DE7527-1EE4-4D44-B811-06AC9ED19CAA}" type="slidenum">
              <a:rPr lang="en-GB" smtClean="0"/>
              <a:t>‹#›</a:t>
            </a:fld>
            <a:endParaRPr lang="en-GB"/>
          </a:p>
        </p:txBody>
      </p:sp>
    </p:spTree>
    <p:extLst>
      <p:ext uri="{BB962C8B-B14F-4D97-AF65-F5344CB8AC3E}">
        <p14:creationId xmlns:p14="http://schemas.microsoft.com/office/powerpoint/2010/main" val="139318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29FE2E81-C27E-43D8-A890-490146B6AA2C}" type="datetime1">
              <a:rPr lang="en-GB" smtClean="0"/>
              <a:t>08/06/2021</a:t>
            </a:fld>
            <a:endParaRPr lang="en-GB"/>
          </a:p>
        </p:txBody>
      </p:sp>
      <p:sp>
        <p:nvSpPr>
          <p:cNvPr id="6" name="Footer Placeholder 5"/>
          <p:cNvSpPr>
            <a:spLocks noGrp="1"/>
          </p:cNvSpPr>
          <p:nvPr>
            <p:ph type="ftr" sz="quarter" idx="11"/>
          </p:nvPr>
        </p:nvSpPr>
        <p:spPr/>
        <p:txBody>
          <a:bodyPr/>
          <a:lstStyle/>
          <a:p>
            <a:r>
              <a:rPr lang="en-GB" dirty="0"/>
              <a:t>Thomas Telford School - Key Stage 5 Business </a:t>
            </a:r>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a:p>
        </p:txBody>
      </p:sp>
    </p:spTree>
    <p:extLst>
      <p:ext uri="{BB962C8B-B14F-4D97-AF65-F5344CB8AC3E}">
        <p14:creationId xmlns:p14="http://schemas.microsoft.com/office/powerpoint/2010/main" val="177103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rgbClr val="0C0D0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solidFill>
                  <a:srgbClr val="0C0D07"/>
                </a:solidFill>
              </a:defRPr>
            </a:lvl1pPr>
            <a:lvl2pPr>
              <a:defRPr sz="1800">
                <a:solidFill>
                  <a:srgbClr val="0C0D07"/>
                </a:solidFill>
              </a:defRPr>
            </a:lvl2pPr>
            <a:lvl3pPr>
              <a:defRPr sz="1600">
                <a:solidFill>
                  <a:srgbClr val="0C0D07"/>
                </a:solidFill>
              </a:defRPr>
            </a:lvl3pPr>
            <a:lvl4pPr>
              <a:defRPr sz="1600">
                <a:solidFill>
                  <a:srgbClr val="0C0D07"/>
                </a:solidFill>
              </a:defRPr>
            </a:lvl4pPr>
            <a:lvl5pPr>
              <a:defRPr sz="1600">
                <a:solidFill>
                  <a:srgbClr val="0C0D07"/>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rgbClr val="0C0D0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solidFill>
                  <a:srgbClr val="0C0D07"/>
                </a:solidFill>
              </a:defRPr>
            </a:lvl1pPr>
            <a:lvl2pPr>
              <a:defRPr sz="1800">
                <a:solidFill>
                  <a:srgbClr val="0C0D07"/>
                </a:solidFill>
              </a:defRPr>
            </a:lvl2pPr>
            <a:lvl3pPr>
              <a:defRPr sz="1600">
                <a:solidFill>
                  <a:srgbClr val="0C0D07"/>
                </a:solidFill>
              </a:defRPr>
            </a:lvl3pPr>
            <a:lvl4pPr>
              <a:defRPr sz="1600">
                <a:solidFill>
                  <a:srgbClr val="0C0D07"/>
                </a:solidFill>
              </a:defRPr>
            </a:lvl4pPr>
            <a:lvl5pPr>
              <a:defRPr sz="1600">
                <a:solidFill>
                  <a:srgbClr val="0C0D07"/>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F57BADEA-9495-4F6C-A164-1E9704DB0E91}" type="datetime1">
              <a:rPr lang="en-GB" smtClean="0"/>
              <a:t>08/06/2021</a:t>
            </a:fld>
            <a:endParaRPr lang="en-GB"/>
          </a:p>
        </p:txBody>
      </p:sp>
      <p:sp>
        <p:nvSpPr>
          <p:cNvPr id="8" name="Footer Placeholder 7"/>
          <p:cNvSpPr>
            <a:spLocks noGrp="1"/>
          </p:cNvSpPr>
          <p:nvPr>
            <p:ph type="ftr" sz="quarter" idx="11"/>
          </p:nvPr>
        </p:nvSpPr>
        <p:spPr/>
        <p:txBody>
          <a:bodyPr/>
          <a:lstStyle/>
          <a:p>
            <a:r>
              <a:rPr lang="en-GB" dirty="0"/>
              <a:t>Thomas Telford School - Key Stage 5 Business </a:t>
            </a:r>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a:p>
        </p:txBody>
      </p:sp>
    </p:spTree>
    <p:extLst>
      <p:ext uri="{BB962C8B-B14F-4D97-AF65-F5344CB8AC3E}">
        <p14:creationId xmlns:p14="http://schemas.microsoft.com/office/powerpoint/2010/main" val="114616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A3D1BE6C-92C3-450B-BE11-566EF705BCB5}" type="datetime1">
              <a:rPr lang="en-GB" smtClean="0"/>
              <a:t>08/06/2021</a:t>
            </a:fld>
            <a:endParaRPr lang="en-GB"/>
          </a:p>
        </p:txBody>
      </p:sp>
      <p:sp>
        <p:nvSpPr>
          <p:cNvPr id="4" name="Footer Placeholder 3"/>
          <p:cNvSpPr>
            <a:spLocks noGrp="1"/>
          </p:cNvSpPr>
          <p:nvPr>
            <p:ph type="ftr" sz="quarter" idx="11"/>
          </p:nvPr>
        </p:nvSpPr>
        <p:spPr/>
        <p:txBody>
          <a:bodyPr/>
          <a:lstStyle/>
          <a:p>
            <a:r>
              <a:rPr lang="en-GB" dirty="0"/>
              <a:t>Thomas Telford School - Key Stage 5 Business </a:t>
            </a:r>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a:p>
        </p:txBody>
      </p:sp>
    </p:spTree>
    <p:extLst>
      <p:ext uri="{BB962C8B-B14F-4D97-AF65-F5344CB8AC3E}">
        <p14:creationId xmlns:p14="http://schemas.microsoft.com/office/powerpoint/2010/main" val="18381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Thomas Telford School - Key Stage 5 Business </a:t>
            </a:r>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a:p>
        </p:txBody>
      </p:sp>
    </p:spTree>
    <p:extLst>
      <p:ext uri="{BB962C8B-B14F-4D97-AF65-F5344CB8AC3E}">
        <p14:creationId xmlns:p14="http://schemas.microsoft.com/office/powerpoint/2010/main" val="160824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Thomas Telford School - Key Stage 5 Business </a:t>
            </a:r>
            <a:endParaRPr lang="en-GB" dirty="0"/>
          </a:p>
        </p:txBody>
      </p:sp>
      <p:graphicFrame>
        <p:nvGraphicFramePr>
          <p:cNvPr id="4" name="Table 3"/>
          <p:cNvGraphicFramePr>
            <a:graphicFrameLocks noGrp="1"/>
          </p:cNvGraphicFramePr>
          <p:nvPr userDrawn="1">
            <p:extLst>
              <p:ext uri="{D42A27DB-BD31-4B8C-83A1-F6EECF244321}">
                <p14:modId xmlns:p14="http://schemas.microsoft.com/office/powerpoint/2010/main" val="364152836"/>
              </p:ext>
            </p:extLst>
          </p:nvPr>
        </p:nvGraphicFramePr>
        <p:xfrm>
          <a:off x="3048" y="1306830"/>
          <a:ext cx="12192000" cy="5599729"/>
        </p:xfrm>
        <a:graphic>
          <a:graphicData uri="http://schemas.openxmlformats.org/drawingml/2006/table">
            <a:tbl>
              <a:tblPr firstRow="1" firstCol="1" bandRow="1">
                <a:tableStyleId>{5C22544A-7EE6-4342-B048-85BDC9FD1C3A}</a:tableStyleId>
              </a:tblPr>
              <a:tblGrid>
                <a:gridCol w="4063709">
                  <a:extLst>
                    <a:ext uri="{9D8B030D-6E8A-4147-A177-3AD203B41FA5}">
                      <a16:colId xmlns:a16="http://schemas.microsoft.com/office/drawing/2014/main" val="20000"/>
                    </a:ext>
                  </a:extLst>
                </a:gridCol>
                <a:gridCol w="4063709">
                  <a:extLst>
                    <a:ext uri="{9D8B030D-6E8A-4147-A177-3AD203B41FA5}">
                      <a16:colId xmlns:a16="http://schemas.microsoft.com/office/drawing/2014/main" val="20001"/>
                    </a:ext>
                  </a:extLst>
                </a:gridCol>
                <a:gridCol w="4064582">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1600" dirty="0">
                          <a:solidFill>
                            <a:schemeClr val="bg1"/>
                          </a:solidFill>
                          <a:effectLst/>
                          <a:latin typeface="Arial" panose="020B0604020202020204" pitchFamily="34" charset="0"/>
                          <a:cs typeface="Arial" panose="020B0604020202020204" pitchFamily="34" charset="0"/>
                        </a:rPr>
                        <a:t>Prior Learning Links</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0"/>
                        </a:spcAft>
                      </a:pPr>
                      <a:r>
                        <a:rPr lang="en-GB" sz="1600" dirty="0">
                          <a:solidFill>
                            <a:schemeClr val="bg1"/>
                          </a:solidFill>
                          <a:effectLst/>
                          <a:latin typeface="Arial" panose="020B0604020202020204" pitchFamily="34" charset="0"/>
                          <a:cs typeface="Arial" panose="020B0604020202020204" pitchFamily="34" charset="0"/>
                        </a:rPr>
                        <a:t>Learning Purpose</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0"/>
                        </a:spcAft>
                      </a:pPr>
                      <a:r>
                        <a:rPr lang="en-GB" sz="1600" dirty="0">
                          <a:solidFill>
                            <a:schemeClr val="bg1"/>
                          </a:solidFill>
                          <a:effectLst/>
                          <a:latin typeface="Arial" panose="020B0604020202020204" pitchFamily="34" charset="0"/>
                          <a:cs typeface="Arial" panose="020B0604020202020204" pitchFamily="34" charset="0"/>
                        </a:rPr>
                        <a:t>Future Learning Links</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296" marR="66296"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634164">
                <a:tc>
                  <a:txBody>
                    <a:bodyPr/>
                    <a:lstStyle/>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1.</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2.</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3.</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7000"/>
                        </a:lnSpc>
                        <a:spcAft>
                          <a:spcPts val="0"/>
                        </a:spcAft>
                      </a:pPr>
                      <a:endParaRPr lang="en-GB" sz="1600" dirty="0">
                        <a:solidFill>
                          <a:schemeClr val="tx1"/>
                        </a:solidFill>
                        <a:effectLst/>
                        <a:latin typeface="Arial" panose="020B0604020202020204" pitchFamily="34" charset="0"/>
                        <a:cs typeface="Arial" panose="020B0604020202020204" pitchFamily="34" charset="0"/>
                      </a:endParaRP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1.</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2.</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3.</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marL="288290"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marL="288290"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marL="288290"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1.</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2.</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b="1" dirty="0">
                          <a:solidFill>
                            <a:schemeClr val="tx1"/>
                          </a:solidFill>
                          <a:effectLst/>
                          <a:latin typeface="Arial" panose="020B0604020202020204" pitchFamily="34" charset="0"/>
                          <a:cs typeface="Arial" panose="020B0604020202020204" pitchFamily="34" charset="0"/>
                        </a:rPr>
                        <a:t>3.</a:t>
                      </a:r>
                    </a:p>
                    <a:p>
                      <a:pPr algn="l">
                        <a:lnSpc>
                          <a:spcPct val="107000"/>
                        </a:lnSpc>
                        <a:spcAft>
                          <a:spcPts val="0"/>
                        </a:spcAft>
                      </a:pPr>
                      <a:endParaRPr lang="en-GB" sz="1600" dirty="0">
                        <a:solidFill>
                          <a:schemeClr val="tx1"/>
                        </a:solidFill>
                        <a:effectLst/>
                        <a:latin typeface="Arial" panose="020B0604020202020204" pitchFamily="34" charset="0"/>
                        <a:cs typeface="Arial" panose="020B0604020202020204" pitchFamily="34" charset="0"/>
                      </a:endParaRP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16615">
                <a:tc gridSpan="3">
                  <a:txBody>
                    <a:bodyPr/>
                    <a:lstStyle/>
                    <a:p>
                      <a:pPr algn="l">
                        <a:lnSpc>
                          <a:spcPct val="107000"/>
                        </a:lnSpc>
                        <a:spcAft>
                          <a:spcPts val="0"/>
                        </a:spcAft>
                      </a:pPr>
                      <a:r>
                        <a:rPr lang="en-GB" sz="1600" dirty="0">
                          <a:solidFill>
                            <a:srgbClr val="FF0000"/>
                          </a:solidFill>
                          <a:effectLst/>
                          <a:latin typeface="Arial" panose="020B0604020202020204" pitchFamily="34" charset="0"/>
                          <a:cs typeface="Arial" panose="020B0604020202020204" pitchFamily="34" charset="0"/>
                        </a:rPr>
                        <a:t>Subject Specific Vocabulary</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788028">
                <a:tc gridSpan="3">
                  <a:txBody>
                    <a:bodyPr/>
                    <a:lstStyle/>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Key Questions:</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 </a:t>
                      </a: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1. </a:t>
                      </a:r>
                    </a:p>
                    <a:p>
                      <a:pPr algn="l">
                        <a:lnSpc>
                          <a:spcPct val="107000"/>
                        </a:lnSpc>
                        <a:spcAft>
                          <a:spcPts val="0"/>
                        </a:spcAft>
                      </a:pPr>
                      <a:endParaRPr lang="en-GB" sz="1600" dirty="0">
                        <a:solidFill>
                          <a:schemeClr val="tx1"/>
                        </a:solidFill>
                        <a:effectLst/>
                        <a:latin typeface="Arial" panose="020B0604020202020204" pitchFamily="34" charset="0"/>
                        <a:cs typeface="Arial" panose="020B0604020202020204" pitchFamily="34" charset="0"/>
                      </a:endParaRPr>
                    </a:p>
                    <a:p>
                      <a:pPr algn="l">
                        <a:lnSpc>
                          <a:spcPct val="107000"/>
                        </a:lnSpc>
                        <a:spcAft>
                          <a:spcPts val="0"/>
                        </a:spcAft>
                      </a:pPr>
                      <a:r>
                        <a:rPr lang="en-GB" sz="1600" dirty="0">
                          <a:solidFill>
                            <a:schemeClr val="tx1"/>
                          </a:solidFill>
                          <a:effectLst/>
                          <a:latin typeface="Arial" panose="020B0604020202020204" pitchFamily="34" charset="0"/>
                          <a:cs typeface="Arial" panose="020B0604020202020204" pitchFamily="34" charset="0"/>
                        </a:rPr>
                        <a:t>2. </a:t>
                      </a:r>
                    </a:p>
                  </a:txBody>
                  <a:tcPr marL="66296" marR="66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bl>
          </a:graphicData>
        </a:graphic>
      </p:graphicFrame>
      <p:pic>
        <p:nvPicPr>
          <p:cNvPr id="5" name="Picture 2" descr="Altodigital | Success | Case Studies"/>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3" y="-1"/>
            <a:ext cx="1452439" cy="14524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 y="0"/>
            <a:ext cx="4043966" cy="125577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b="1" u="sng" dirty="0">
                <a:solidFill>
                  <a:schemeClr val="tx1"/>
                </a:solidFill>
                <a:latin typeface="Arial" panose="020B0604020202020204" pitchFamily="34" charset="0"/>
                <a:cs typeface="Arial" panose="020B0604020202020204" pitchFamily="34" charset="0"/>
              </a:rPr>
              <a:t>Context Corner:</a:t>
            </a:r>
          </a:p>
          <a:p>
            <a:endParaRPr lang="en-GB" dirty="0"/>
          </a:p>
          <a:p>
            <a:endParaRPr lang="en-GB" dirty="0"/>
          </a:p>
          <a:p>
            <a:pPr algn="ctr"/>
            <a:endParaRPr lang="en-GB" dirty="0"/>
          </a:p>
        </p:txBody>
      </p:sp>
      <p:sp>
        <p:nvSpPr>
          <p:cNvPr id="7" name="Rectangle 6"/>
          <p:cNvSpPr/>
          <p:nvPr userDrawn="1"/>
        </p:nvSpPr>
        <p:spPr>
          <a:xfrm>
            <a:off x="4108589" y="69011"/>
            <a:ext cx="7677150" cy="923330"/>
          </a:xfrm>
          <a:prstGeom prst="rect">
            <a:avLst/>
          </a:prstGeom>
        </p:spPr>
        <p:txBody>
          <a:bodyPr wrap="square">
            <a:spAutoFit/>
          </a:bodyPr>
          <a:lstStyle/>
          <a:p>
            <a:pPr>
              <a:spcAft>
                <a:spcPts val="0"/>
              </a:spcAf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Lesson Title: </a:t>
            </a:r>
          </a:p>
          <a:p>
            <a:pPr>
              <a:spcAft>
                <a:spcPts val="0"/>
              </a:spcAft>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Topic:</a:t>
            </a:r>
            <a:endParaRPr lang="en-GB"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357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solidFill>
                  <a:srgbClr val="0C0D07"/>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solidFill>
                  <a:srgbClr val="0C0D07"/>
                </a:solidFill>
              </a:defRPr>
            </a:lvl1pPr>
            <a:lvl2pPr>
              <a:defRPr sz="1800">
                <a:solidFill>
                  <a:srgbClr val="0C0D07"/>
                </a:solidFill>
              </a:defRPr>
            </a:lvl2pPr>
            <a:lvl3pPr>
              <a:defRPr sz="1600">
                <a:solidFill>
                  <a:srgbClr val="0C0D07"/>
                </a:solidFill>
              </a:defRPr>
            </a:lvl3pPr>
            <a:lvl4pPr>
              <a:defRPr sz="1600">
                <a:solidFill>
                  <a:srgbClr val="0C0D07"/>
                </a:solidFill>
              </a:defRPr>
            </a:lvl4pPr>
            <a:lvl5pPr>
              <a:defRPr sz="1600">
                <a:solidFill>
                  <a:srgbClr val="0C0D07"/>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rgbClr val="0C0D0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7C4FBFC6-C2B5-4F37-AB63-84D4190E374C}" type="datetime1">
              <a:rPr lang="en-GB" smtClean="0"/>
              <a:t>08/06/2021</a:t>
            </a:fld>
            <a:endParaRPr lang="en-GB"/>
          </a:p>
        </p:txBody>
      </p:sp>
      <p:sp>
        <p:nvSpPr>
          <p:cNvPr id="6" name="Footer Placeholder 5"/>
          <p:cNvSpPr>
            <a:spLocks noGrp="1"/>
          </p:cNvSpPr>
          <p:nvPr>
            <p:ph type="ftr" sz="quarter" idx="11"/>
          </p:nvPr>
        </p:nvSpPr>
        <p:spPr/>
        <p:txBody>
          <a:bodyPr/>
          <a:lstStyle/>
          <a:p>
            <a:r>
              <a:rPr lang="en-GB" dirty="0"/>
              <a:t>Thomas Telford School - Key Stage 5 Business </a:t>
            </a:r>
          </a:p>
        </p:txBody>
      </p:sp>
      <p:grpSp>
        <p:nvGrpSpPr>
          <p:cNvPr id="9" name="Group 8"/>
          <p:cNvGrpSpPr>
            <a:grpSpLocks noChangeAspect="1"/>
          </p:cNvGrpSpPr>
          <p:nvPr/>
        </p:nvGrpSpPr>
        <p:grpSpPr>
          <a:xfrm>
            <a:off x="11402568" y="6226746"/>
            <a:ext cx="457200" cy="457200"/>
            <a:chOff x="11361456" y="6195813"/>
            <a:chExt cx="548640" cy="548640"/>
          </a:xfrm>
          <a:solidFill>
            <a:srgbClr val="660000"/>
          </a:solidFill>
        </p:grpSpPr>
        <p:sp>
          <p:nvSpPr>
            <p:cNvPr id="10" name="Oval 9"/>
            <p:cNvSpPr/>
            <p:nvPr/>
          </p:nvSpPr>
          <p:spPr>
            <a:xfrm>
              <a:off x="11361456" y="6195813"/>
              <a:ext cx="548640" cy="548640"/>
            </a:xfrm>
            <a:prstGeom prst="ellipse">
              <a:avLst/>
            </a:prstGeom>
            <a:grpFill/>
            <a:ln w="25400" cap="flat" cmpd="sng" algn="ctr">
              <a:noFill/>
              <a:prstDash val="solid"/>
            </a:ln>
            <a:effectLst/>
          </p:spPr>
        </p:sp>
        <p:sp>
          <p:nvSpPr>
            <p:cNvPr id="11" name="Oval 10"/>
            <p:cNvSpPr/>
            <p:nvPr/>
          </p:nvSpPr>
          <p:spPr>
            <a:xfrm>
              <a:off x="11396488" y="6230844"/>
              <a:ext cx="478576" cy="478578"/>
            </a:xfrm>
            <a:prstGeom prst="ellipse">
              <a:avLst/>
            </a:prstGeom>
            <a:grp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20DE7527-1EE4-4D44-B811-06AC9ED19CAA}" type="slidenum">
              <a:rPr lang="en-GB" smtClean="0"/>
              <a:t>‹#›</a:t>
            </a:fld>
            <a:endParaRPr lang="en-GB" dirty="0"/>
          </a:p>
        </p:txBody>
      </p:sp>
    </p:spTree>
    <p:extLst>
      <p:ext uri="{BB962C8B-B14F-4D97-AF65-F5344CB8AC3E}">
        <p14:creationId xmlns:p14="http://schemas.microsoft.com/office/powerpoint/2010/main" val="423073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400" b="1">
                <a:solidFill>
                  <a:srgbClr val="660000"/>
                </a:solidFill>
              </a:defRPr>
            </a:lvl1pPr>
          </a:lstStyle>
          <a:p>
            <a:r>
              <a:rPr lang="en-GB" dirty="0"/>
              <a:t>Thomas Telford School - Key Stage 5 Business </a:t>
            </a:r>
          </a:p>
        </p:txBody>
      </p:sp>
      <p:grpSp>
        <p:nvGrpSpPr>
          <p:cNvPr id="7" name="Group 6"/>
          <p:cNvGrpSpPr>
            <a:grpSpLocks noChangeAspect="1"/>
          </p:cNvGrpSpPr>
          <p:nvPr/>
        </p:nvGrpSpPr>
        <p:grpSpPr>
          <a:xfrm>
            <a:off x="11401725" y="6229681"/>
            <a:ext cx="457200" cy="457200"/>
            <a:chOff x="11361456" y="6195813"/>
            <a:chExt cx="548640" cy="548640"/>
          </a:xfrm>
          <a:effectLst/>
        </p:grpSpPr>
        <p:sp>
          <p:nvSpPr>
            <p:cNvPr id="8" name="Oval 7"/>
            <p:cNvSpPr/>
            <p:nvPr/>
          </p:nvSpPr>
          <p:spPr>
            <a:xfrm>
              <a:off x="11361456" y="6195813"/>
              <a:ext cx="548640" cy="548640"/>
            </a:xfrm>
            <a:prstGeom prst="ellipse">
              <a:avLst/>
            </a:prstGeom>
            <a:solidFill>
              <a:srgbClr val="660000"/>
            </a:solidFill>
            <a:ln w="25400" cap="flat" cmpd="sng" algn="ctr">
              <a:noFill/>
              <a:prstDash val="solid"/>
            </a:ln>
            <a:effectLst>
              <a:outerShdw blurRad="50800" dist="50800" dir="5400000" algn="ctr" rotWithShape="0">
                <a:schemeClr val="tx1"/>
              </a:outerShdw>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530" y="116001"/>
            <a:ext cx="817449" cy="817449"/>
          </a:xfrm>
          <a:prstGeom prst="rect">
            <a:avLst/>
          </a:prstGeom>
        </p:spPr>
      </p:pic>
    </p:spTree>
    <p:extLst>
      <p:ext uri="{BB962C8B-B14F-4D97-AF65-F5344CB8AC3E}">
        <p14:creationId xmlns:p14="http://schemas.microsoft.com/office/powerpoint/2010/main" val="3901855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sldNum="0" hdr="0" dt="0"/>
  <p:txStyles>
    <p:titleStyle>
      <a:lvl1pPr algn="l" defTabSz="914400" rtl="0" eaLnBrk="1" latinLnBrk="0" hangingPunct="1">
        <a:lnSpc>
          <a:spcPct val="90000"/>
        </a:lnSpc>
        <a:spcBef>
          <a:spcPct val="0"/>
        </a:spcBef>
        <a:buNone/>
        <a:defRPr sz="54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SzPct val="85000"/>
        <a:buFont typeface="Wingdings" pitchFamily="2" charset="2"/>
        <a:buChar char="§"/>
        <a:defRPr sz="2000" kern="1200">
          <a:solidFill>
            <a:srgbClr val="0C0D07"/>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tx1"/>
        </a:buClr>
        <a:buSzPct val="85000"/>
        <a:buFont typeface="Wingdings" pitchFamily="2" charset="2"/>
        <a:buChar char="§"/>
        <a:defRPr sz="1800" kern="1200">
          <a:solidFill>
            <a:srgbClr val="0C0D07"/>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tx1"/>
        </a:buClr>
        <a:buSzPct val="85000"/>
        <a:buFont typeface="Wingdings" pitchFamily="2" charset="2"/>
        <a:buChar char="§"/>
        <a:defRPr sz="1600" kern="1200">
          <a:solidFill>
            <a:srgbClr val="0C0D07"/>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tx1"/>
        </a:buClr>
        <a:buSzPct val="85000"/>
        <a:buFont typeface="Wingdings" pitchFamily="2" charset="2"/>
        <a:buChar char="§"/>
        <a:defRPr sz="1600" kern="1200">
          <a:solidFill>
            <a:srgbClr val="0C0D07"/>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tx1"/>
        </a:buClr>
        <a:buSzPct val="85000"/>
        <a:buFont typeface="Wingdings" pitchFamily="2" charset="2"/>
        <a:buChar char="§"/>
        <a:defRPr sz="1600" kern="1200">
          <a:solidFill>
            <a:srgbClr val="0C0D07"/>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cap="none" dirty="0" smtClean="0"/>
              <a:t>Business –Session 2 </a:t>
            </a:r>
            <a:endParaRPr lang="en-GB" sz="8000" cap="none" dirty="0"/>
          </a:p>
        </p:txBody>
      </p:sp>
      <p:sp>
        <p:nvSpPr>
          <p:cNvPr id="3" name="Subtitle 2"/>
          <p:cNvSpPr>
            <a:spLocks noGrp="1"/>
          </p:cNvSpPr>
          <p:nvPr>
            <p:ph type="subTitle" idx="1"/>
          </p:nvPr>
        </p:nvSpPr>
        <p:spPr/>
        <p:txBody>
          <a:bodyPr/>
          <a:lstStyle/>
          <a:p>
            <a:r>
              <a:rPr lang="en-GB" dirty="0">
                <a:solidFill>
                  <a:schemeClr val="bg1"/>
                </a:solidFill>
              </a:rPr>
              <a:t>Lesson title </a:t>
            </a:r>
          </a:p>
        </p:txBody>
      </p:sp>
      <p:sp>
        <p:nvSpPr>
          <p:cNvPr id="4" name="Footer Placeholder 3"/>
          <p:cNvSpPr>
            <a:spLocks noGrp="1"/>
          </p:cNvSpPr>
          <p:nvPr>
            <p:ph type="ftr" sz="quarter" idx="11"/>
          </p:nvPr>
        </p:nvSpPr>
        <p:spPr/>
        <p:txBody>
          <a:bodyPr/>
          <a:lstStyle/>
          <a:p>
            <a:r>
              <a:rPr lang="en-GB" dirty="0"/>
              <a:t>Thomas Telford School - Key Stage 5 Business </a:t>
            </a:r>
          </a:p>
        </p:txBody>
      </p:sp>
    </p:spTree>
    <p:extLst>
      <p:ext uri="{BB962C8B-B14F-4D97-AF65-F5344CB8AC3E}">
        <p14:creationId xmlns:p14="http://schemas.microsoft.com/office/powerpoint/2010/main" val="2447922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54236"/>
          </a:xfrm>
          <a:ln>
            <a:noFill/>
          </a:ln>
        </p:spPr>
        <p:style>
          <a:lnRef idx="2">
            <a:schemeClr val="dk1"/>
          </a:lnRef>
          <a:fillRef idx="1">
            <a:schemeClr val="lt1"/>
          </a:fillRef>
          <a:effectRef idx="0">
            <a:schemeClr val="dk1"/>
          </a:effectRef>
          <a:fontRef idx="minor">
            <a:schemeClr val="dk1"/>
          </a:fontRef>
        </p:style>
        <p:txBody>
          <a:bodyPr/>
          <a:lstStyle/>
          <a:p>
            <a:pPr algn="ctr"/>
            <a:r>
              <a:rPr lang="en-GB" dirty="0" smtClean="0"/>
              <a:t>Aims and Objectives</a:t>
            </a:r>
            <a:endParaRPr lang="en-GB" dirty="0"/>
          </a:p>
        </p:txBody>
      </p:sp>
      <p:sp>
        <p:nvSpPr>
          <p:cNvPr id="3" name="Content Placeholder 2"/>
          <p:cNvSpPr>
            <a:spLocks noGrp="1"/>
          </p:cNvSpPr>
          <p:nvPr>
            <p:ph idx="1"/>
          </p:nvPr>
        </p:nvSpPr>
        <p:spPr>
          <a:xfrm>
            <a:off x="1069848" y="2186568"/>
            <a:ext cx="10058400" cy="4050792"/>
          </a:xfrm>
          <a:ln>
            <a:noFill/>
          </a:ln>
        </p:spPr>
        <p:style>
          <a:lnRef idx="2">
            <a:schemeClr val="dk1"/>
          </a:lnRef>
          <a:fillRef idx="1">
            <a:schemeClr val="lt1"/>
          </a:fillRef>
          <a:effectRef idx="0">
            <a:schemeClr val="dk1"/>
          </a:effectRef>
          <a:fontRef idx="minor">
            <a:schemeClr val="dk1"/>
          </a:fontRef>
        </p:style>
        <p:txBody>
          <a:bodyPr>
            <a:noAutofit/>
          </a:bodyPr>
          <a:lstStyle/>
          <a:p>
            <a:r>
              <a:rPr lang="en-GB" sz="1800" b="1" dirty="0" smtClean="0"/>
              <a:t>What is the difference between aims and objectives?</a:t>
            </a:r>
            <a:br>
              <a:rPr lang="en-GB" sz="1800" b="1" dirty="0" smtClean="0"/>
            </a:br>
            <a:endParaRPr lang="en-GB" sz="1800" b="1" dirty="0" smtClean="0"/>
          </a:p>
          <a:p>
            <a:pPr lvl="1"/>
            <a:r>
              <a:rPr lang="en-GB" b="1" dirty="0" smtClean="0"/>
              <a:t>Aims</a:t>
            </a:r>
            <a:r>
              <a:rPr lang="en-GB" dirty="0" smtClean="0"/>
              <a:t> = Main goal</a:t>
            </a:r>
          </a:p>
          <a:p>
            <a:pPr lvl="1"/>
            <a:r>
              <a:rPr lang="en-GB" b="1" dirty="0" smtClean="0"/>
              <a:t>Objectives </a:t>
            </a:r>
            <a:r>
              <a:rPr lang="en-GB" dirty="0" smtClean="0"/>
              <a:t>= Break down of large task/goal into smaller bite-sized chucks/how you will achieve your aim.</a:t>
            </a:r>
          </a:p>
          <a:p>
            <a:pPr lvl="1"/>
            <a:endParaRPr lang="en-GB" dirty="0" smtClean="0"/>
          </a:p>
          <a:p>
            <a:r>
              <a:rPr lang="en-GB" sz="1800" b="1" dirty="0" smtClean="0"/>
              <a:t>What does SMART stand for?</a:t>
            </a:r>
          </a:p>
          <a:p>
            <a:pPr lvl="1"/>
            <a:r>
              <a:rPr lang="en-GB" dirty="0" smtClean="0"/>
              <a:t>Specific</a:t>
            </a:r>
          </a:p>
          <a:p>
            <a:pPr lvl="1"/>
            <a:r>
              <a:rPr lang="en-GB" dirty="0" smtClean="0"/>
              <a:t>Measurable</a:t>
            </a:r>
          </a:p>
          <a:p>
            <a:pPr lvl="1"/>
            <a:r>
              <a:rPr lang="en-GB" dirty="0" smtClean="0"/>
              <a:t>Achievable</a:t>
            </a:r>
          </a:p>
          <a:p>
            <a:pPr lvl="1"/>
            <a:r>
              <a:rPr lang="en-GB" dirty="0" smtClean="0"/>
              <a:t>Realistic &amp; Relevant</a:t>
            </a:r>
          </a:p>
          <a:p>
            <a:pPr lvl="1"/>
            <a:r>
              <a:rPr lang="en-GB" dirty="0" smtClean="0"/>
              <a:t>Time constrained</a:t>
            </a:r>
          </a:p>
          <a:p>
            <a:pPr marL="274320" lvl="1" indent="0">
              <a:buNone/>
            </a:pPr>
            <a:endParaRPr lang="en-GB" dirty="0" smtClean="0"/>
          </a:p>
          <a:p>
            <a:pPr lvl="1"/>
            <a:endParaRPr lang="en-GB" dirty="0" smtClean="0"/>
          </a:p>
          <a:p>
            <a:pPr marL="0" indent="0">
              <a:buNone/>
            </a:pPr>
            <a:endParaRPr lang="en-GB" sz="1800" dirty="0" smtClean="0"/>
          </a:p>
          <a:p>
            <a:endParaRPr lang="en-GB" sz="1800" dirty="0" smtClean="0"/>
          </a:p>
          <a:p>
            <a:endParaRPr lang="en-GB" sz="1800" dirty="0" smtClean="0"/>
          </a:p>
          <a:p>
            <a:endParaRPr lang="en-GB" sz="18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53600" y="402150"/>
            <a:ext cx="1374648" cy="1374648"/>
          </a:xfrm>
          <a:prstGeom prst="rect">
            <a:avLst/>
          </a:prstGeom>
        </p:spPr>
      </p:pic>
    </p:spTree>
    <p:extLst>
      <p:ext uri="{BB962C8B-B14F-4D97-AF65-F5344CB8AC3E}">
        <p14:creationId xmlns:p14="http://schemas.microsoft.com/office/powerpoint/2010/main" val="53847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45909" fill="hold"/>
                                        <p:tgtEl>
                                          <p:spTgt spid="4"/>
                                        </p:tgtEl>
                                      </p:cBhvr>
                                    </p:cmd>
                                  </p:childTnLst>
                                </p:cTn>
                              </p:par>
                            </p:childTnLst>
                          </p:cTn>
                        </p:par>
                      </p:childTnLst>
                    </p:cTn>
                  </p:par>
                </p:childTnLst>
              </p:cTn>
              <p:nextCondLst>
                <p:cond evt="onClick" delay="0">
                  <p:tgtEl>
                    <p:spTgt spid="4"/>
                  </p:tgtEl>
                </p:cond>
              </p:nextCondLst>
            </p:seq>
            <p:audio>
              <p:cMediaNode vol="80000">
                <p:cTn id="50" fill="hold" display="0">
                  <p:stCondLst>
                    <p:cond delay="indefinite"/>
                  </p:stCondLst>
                  <p:endCondLst>
                    <p:cond evt="onStopAudio" delay="0">
                      <p:tgtEl>
                        <p:sldTgt/>
                      </p:tgtEl>
                    </p:cond>
                  </p:endCondLst>
                </p:cTn>
                <p:tgtEl>
                  <p:spTgt spid="4"/>
                </p:tgtEl>
              </p:cMediaNode>
            </p:audio>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SMART Objective</a:t>
            </a:r>
          </a:p>
        </p:txBody>
      </p:sp>
      <p:sp>
        <p:nvSpPr>
          <p:cNvPr id="3" name="Content Placeholder 2"/>
          <p:cNvSpPr>
            <a:spLocks noGrp="1"/>
          </p:cNvSpPr>
          <p:nvPr>
            <p:ph idx="1"/>
          </p:nvPr>
        </p:nvSpPr>
        <p:spPr>
          <a:xfrm>
            <a:off x="486888" y="2093976"/>
            <a:ext cx="11376561" cy="764296"/>
          </a:xfrm>
        </p:spPr>
        <p:txBody>
          <a:bodyPr/>
          <a:lstStyle/>
          <a:p>
            <a:pPr marL="0" lvl="1" indent="0">
              <a:spcBef>
                <a:spcPts val="1200"/>
              </a:spcBef>
              <a:spcAft>
                <a:spcPts val="0"/>
              </a:spcAft>
              <a:buNone/>
            </a:pPr>
            <a:r>
              <a:rPr lang="en-GB" sz="3600" dirty="0" smtClean="0"/>
              <a:t>To </a:t>
            </a:r>
            <a:r>
              <a:rPr lang="en-GB" sz="3600" dirty="0"/>
              <a:t>achieve a 10% increase in profit in the next 12 months</a:t>
            </a:r>
          </a:p>
          <a:p>
            <a:endParaRPr lang="en-GB" dirty="0"/>
          </a:p>
        </p:txBody>
      </p:sp>
      <p:sp>
        <p:nvSpPr>
          <p:cNvPr id="4" name="Footer Placeholder 3"/>
          <p:cNvSpPr>
            <a:spLocks noGrp="1"/>
          </p:cNvSpPr>
          <p:nvPr>
            <p:ph type="ftr" sz="quarter" idx="11"/>
          </p:nvPr>
        </p:nvSpPr>
        <p:spPr/>
        <p:txBody>
          <a:bodyPr/>
          <a:lstStyle/>
          <a:p>
            <a:r>
              <a:rPr lang="en-GB" smtClean="0"/>
              <a:t>Thomas Telford School - Key Stage 5 Business </a:t>
            </a:r>
            <a:endParaRPr lang="en-GB" dirty="0"/>
          </a:p>
        </p:txBody>
      </p:sp>
      <p:grpSp>
        <p:nvGrpSpPr>
          <p:cNvPr id="8" name="Group 7"/>
          <p:cNvGrpSpPr/>
          <p:nvPr/>
        </p:nvGrpSpPr>
        <p:grpSpPr>
          <a:xfrm>
            <a:off x="5296396" y="2565070"/>
            <a:ext cx="2743200" cy="2113808"/>
            <a:chOff x="5296396" y="2565070"/>
            <a:chExt cx="2743200" cy="2113808"/>
          </a:xfrm>
        </p:grpSpPr>
        <p:sp>
          <p:nvSpPr>
            <p:cNvPr id="5" name="Rectangle 4"/>
            <p:cNvSpPr/>
            <p:nvPr/>
          </p:nvSpPr>
          <p:spPr>
            <a:xfrm>
              <a:off x="5296396" y="3992603"/>
              <a:ext cx="2743200" cy="68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objective is clear and </a:t>
              </a:r>
              <a:r>
                <a:rPr lang="en-GB" b="1" u="sng" dirty="0"/>
                <a:t>S</a:t>
              </a:r>
              <a:r>
                <a:rPr lang="en-GB" b="1" u="sng" dirty="0" smtClean="0"/>
                <a:t>pecific</a:t>
              </a:r>
              <a:r>
                <a:rPr lang="en-GB" dirty="0" smtClean="0"/>
                <a:t> </a:t>
              </a:r>
              <a:endParaRPr lang="en-GB" b="1" u="sng" dirty="0"/>
            </a:p>
          </p:txBody>
        </p:sp>
        <p:cxnSp>
          <p:nvCxnSpPr>
            <p:cNvPr id="7" name="Straight Arrow Connector 6"/>
            <p:cNvCxnSpPr/>
            <p:nvPr/>
          </p:nvCxnSpPr>
          <p:spPr>
            <a:xfrm flipH="1" flipV="1">
              <a:off x="6400800" y="2565070"/>
              <a:ext cx="11875" cy="14012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072244" y="2684951"/>
            <a:ext cx="2743200" cy="1518914"/>
            <a:chOff x="5296396" y="2565070"/>
            <a:chExt cx="2743200" cy="2113808"/>
          </a:xfrm>
        </p:grpSpPr>
        <p:sp>
          <p:nvSpPr>
            <p:cNvPr id="10" name="Rectangle 9"/>
            <p:cNvSpPr/>
            <p:nvPr/>
          </p:nvSpPr>
          <p:spPr>
            <a:xfrm>
              <a:off x="5296396" y="3992603"/>
              <a:ext cx="2743200" cy="68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objective is </a:t>
              </a:r>
              <a:r>
                <a:rPr lang="en-GB" b="1" u="sng" dirty="0" smtClean="0"/>
                <a:t>Measurable</a:t>
              </a:r>
              <a:r>
                <a:rPr lang="en-GB" dirty="0" smtClean="0"/>
                <a:t> </a:t>
              </a:r>
              <a:endParaRPr lang="en-GB" dirty="0"/>
            </a:p>
          </p:txBody>
        </p:sp>
        <p:cxnSp>
          <p:nvCxnSpPr>
            <p:cNvPr id="11" name="Straight Arrow Connector 10"/>
            <p:cNvCxnSpPr/>
            <p:nvPr/>
          </p:nvCxnSpPr>
          <p:spPr>
            <a:xfrm flipH="1" flipV="1">
              <a:off x="6400800" y="2565070"/>
              <a:ext cx="11875" cy="14012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486887" y="5379522"/>
            <a:ext cx="5807035" cy="893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objective is </a:t>
            </a:r>
            <a:r>
              <a:rPr lang="en-GB" b="1" u="sng" dirty="0" smtClean="0"/>
              <a:t>Realistic</a:t>
            </a:r>
            <a:r>
              <a:rPr lang="en-GB" dirty="0" smtClean="0"/>
              <a:t> and </a:t>
            </a:r>
            <a:r>
              <a:rPr lang="en-GB" b="1" u="sng" dirty="0" smtClean="0"/>
              <a:t>Achievable</a:t>
            </a:r>
            <a:r>
              <a:rPr lang="en-GB" dirty="0" smtClean="0"/>
              <a:t> </a:t>
            </a:r>
          </a:p>
          <a:p>
            <a:pPr algn="ctr"/>
            <a:r>
              <a:rPr lang="en-GB" dirty="0" smtClean="0"/>
              <a:t>It does not put too much pressure on the business, but is something that is will stretch the business</a:t>
            </a:r>
            <a:endParaRPr lang="en-GB" dirty="0"/>
          </a:p>
        </p:txBody>
      </p:sp>
      <p:grpSp>
        <p:nvGrpSpPr>
          <p:cNvPr id="13" name="Group 12"/>
          <p:cNvGrpSpPr/>
          <p:nvPr/>
        </p:nvGrpSpPr>
        <p:grpSpPr>
          <a:xfrm>
            <a:off x="8946078" y="2599983"/>
            <a:ext cx="2743200" cy="1518914"/>
            <a:chOff x="5296396" y="2565070"/>
            <a:chExt cx="2743200" cy="2113808"/>
          </a:xfrm>
        </p:grpSpPr>
        <p:sp>
          <p:nvSpPr>
            <p:cNvPr id="14" name="Rectangle 13"/>
            <p:cNvSpPr/>
            <p:nvPr/>
          </p:nvSpPr>
          <p:spPr>
            <a:xfrm>
              <a:off x="5296396" y="3992603"/>
              <a:ext cx="2743200" cy="68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objective has a clear  </a:t>
              </a:r>
              <a:r>
                <a:rPr lang="en-GB" b="1" u="sng" dirty="0" smtClean="0"/>
                <a:t>Time Frame</a:t>
              </a:r>
              <a:r>
                <a:rPr lang="en-GB" dirty="0" smtClean="0"/>
                <a:t> </a:t>
              </a:r>
              <a:endParaRPr lang="en-GB" dirty="0"/>
            </a:p>
          </p:txBody>
        </p:sp>
        <p:cxnSp>
          <p:nvCxnSpPr>
            <p:cNvPr id="15" name="Straight Arrow Connector 14"/>
            <p:cNvCxnSpPr/>
            <p:nvPr/>
          </p:nvCxnSpPr>
          <p:spPr>
            <a:xfrm flipH="1" flipV="1">
              <a:off x="6400800" y="2565070"/>
              <a:ext cx="11875" cy="14012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761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GB" dirty="0" smtClean="0"/>
              <a:t>Aims of businesses in different sectors</a:t>
            </a:r>
            <a:endParaRPr lang="en-GB" dirty="0"/>
          </a:p>
        </p:txBody>
      </p:sp>
      <p:sp>
        <p:nvSpPr>
          <p:cNvPr id="3" name="Content Placeholder 2"/>
          <p:cNvSpPr>
            <a:spLocks noGrp="1"/>
          </p:cNvSpPr>
          <p:nvPr>
            <p:ph idx="1"/>
          </p:nvPr>
        </p:nvSpPr>
        <p:spPr>
          <a:xfrm>
            <a:off x="1069848" y="2587083"/>
            <a:ext cx="10058400" cy="2553630"/>
          </a:xfrm>
          <a:ln>
            <a:noFill/>
          </a:ln>
        </p:spPr>
        <p:style>
          <a:lnRef idx="2">
            <a:schemeClr val="dk1"/>
          </a:lnRef>
          <a:fillRef idx="1">
            <a:schemeClr val="lt1"/>
          </a:fillRef>
          <a:effectRef idx="0">
            <a:schemeClr val="dk1"/>
          </a:effectRef>
          <a:fontRef idx="minor">
            <a:schemeClr val="dk1"/>
          </a:fontRef>
        </p:style>
        <p:txBody>
          <a:bodyPr>
            <a:normAutofit/>
          </a:bodyPr>
          <a:lstStyle/>
          <a:p>
            <a:r>
              <a:rPr lang="en-GB" sz="2400" b="1" dirty="0" smtClean="0"/>
              <a:t>Aims are built around three key areas:</a:t>
            </a:r>
          </a:p>
          <a:p>
            <a:endParaRPr lang="en-GB" sz="2400" b="1" dirty="0" smtClean="0"/>
          </a:p>
          <a:p>
            <a:pPr lvl="1"/>
            <a:r>
              <a:rPr lang="en-GB" sz="2000" b="1" dirty="0" smtClean="0"/>
              <a:t>Mission: </a:t>
            </a:r>
            <a:r>
              <a:rPr lang="en-GB" sz="2000" dirty="0" smtClean="0"/>
              <a:t>a promise of commitment to the business cause</a:t>
            </a:r>
          </a:p>
          <a:p>
            <a:pPr lvl="1"/>
            <a:r>
              <a:rPr lang="en-GB" sz="2000" b="1" dirty="0" smtClean="0"/>
              <a:t>Vision: </a:t>
            </a:r>
            <a:r>
              <a:rPr lang="en-GB" sz="2000" dirty="0" smtClean="0"/>
              <a:t>the direction the business aims to travel in the future, short or longer term</a:t>
            </a:r>
          </a:p>
          <a:p>
            <a:pPr lvl="1"/>
            <a:r>
              <a:rPr lang="en-GB" sz="2000" b="1" dirty="0" smtClean="0"/>
              <a:t>Values: </a:t>
            </a:r>
            <a:r>
              <a:rPr lang="en-GB" sz="2000" dirty="0" smtClean="0"/>
              <a:t>the philosophy and ethos of a business which underpins the vision </a:t>
            </a:r>
          </a:p>
          <a:p>
            <a:endParaRPr lang="en-GB" sz="2400" dirty="0" smtClean="0"/>
          </a:p>
          <a:p>
            <a:endParaRPr lang="en-GB" sz="2400" dirty="0" smtClean="0"/>
          </a:p>
          <a:p>
            <a:endParaRPr lang="en-GB" sz="2400" dirty="0" smtClean="0"/>
          </a:p>
          <a:p>
            <a:endParaRPr lang="en-GB" sz="2400" dirty="0"/>
          </a:p>
        </p:txBody>
      </p:sp>
      <p:sp>
        <p:nvSpPr>
          <p:cNvPr id="4" name="Rounded Rectangle 3"/>
          <p:cNvSpPr/>
          <p:nvPr/>
        </p:nvSpPr>
        <p:spPr>
          <a:xfrm>
            <a:off x="1069848" y="5319132"/>
            <a:ext cx="10058400" cy="1237785"/>
          </a:xfrm>
          <a:prstGeom prst="roundRect">
            <a:avLst/>
          </a:prstGeom>
          <a:solidFill>
            <a:schemeClr val="accent4">
              <a:lumMod val="20000"/>
              <a:lumOff val="80000"/>
            </a:schemeClr>
          </a:solidFill>
          <a:ln>
            <a:solidFill>
              <a:srgbClr val="6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Task: </a:t>
            </a:r>
            <a:r>
              <a:rPr lang="en-GB" sz="2000" b="1" dirty="0" smtClean="0">
                <a:solidFill>
                  <a:schemeClr val="tx1"/>
                </a:solidFill>
              </a:rPr>
              <a:t>Using the </a:t>
            </a:r>
            <a:r>
              <a:rPr lang="en-GB" sz="2000" b="1" smtClean="0">
                <a:solidFill>
                  <a:schemeClr val="tx1"/>
                </a:solidFill>
              </a:rPr>
              <a:t>Worksheet provided - </a:t>
            </a:r>
            <a:r>
              <a:rPr lang="en-GB" sz="2000" smtClean="0">
                <a:solidFill>
                  <a:schemeClr val="tx1"/>
                </a:solidFill>
              </a:rPr>
              <a:t>Research </a:t>
            </a:r>
            <a:r>
              <a:rPr lang="en-GB" sz="2000" dirty="0" smtClean="0">
                <a:solidFill>
                  <a:schemeClr val="tx1"/>
                </a:solidFill>
              </a:rPr>
              <a:t>two companies, aim to find out their mission, vision and values.  </a:t>
            </a:r>
            <a:endParaRPr lang="en-GB" sz="2000" dirty="0">
              <a:solidFill>
                <a:schemeClr val="tx1"/>
              </a:solidFill>
            </a:endParaRPr>
          </a:p>
        </p:txBody>
      </p:sp>
    </p:spTree>
    <p:extLst>
      <p:ext uri="{BB962C8B-B14F-4D97-AF65-F5344CB8AC3E}">
        <p14:creationId xmlns:p14="http://schemas.microsoft.com/office/powerpoint/2010/main" val="32081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7698"/>
          </a:xfrm>
        </p:spPr>
        <p:txBody>
          <a:bodyPr>
            <a:normAutofit fontScale="90000"/>
          </a:bodyPr>
          <a:lstStyle/>
          <a:p>
            <a:r>
              <a:rPr lang="en-GB" dirty="0" smtClean="0"/>
              <a:t>Session 2</a:t>
            </a:r>
            <a:endParaRPr lang="en-GB" dirty="0"/>
          </a:p>
        </p:txBody>
      </p:sp>
      <p:sp>
        <p:nvSpPr>
          <p:cNvPr id="3" name="Content Placeholder 2"/>
          <p:cNvSpPr>
            <a:spLocks noGrp="1"/>
          </p:cNvSpPr>
          <p:nvPr>
            <p:ph idx="1"/>
          </p:nvPr>
        </p:nvSpPr>
        <p:spPr/>
        <p:txBody>
          <a:bodyPr/>
          <a:lstStyle/>
          <a:p>
            <a:pPr marL="0" indent="0" algn="ctr">
              <a:buNone/>
            </a:pPr>
            <a:r>
              <a:rPr lang="en-GB" sz="6600" i="1" dirty="0">
                <a:solidFill>
                  <a:srgbClr val="00B050"/>
                </a:solidFill>
              </a:rPr>
              <a:t>Investigate how businesses are organised</a:t>
            </a:r>
          </a:p>
          <a:p>
            <a:endParaRPr lang="en-GB" dirty="0"/>
          </a:p>
        </p:txBody>
      </p:sp>
      <p:sp>
        <p:nvSpPr>
          <p:cNvPr id="4" name="Footer Placeholder 3"/>
          <p:cNvSpPr>
            <a:spLocks noGrp="1"/>
          </p:cNvSpPr>
          <p:nvPr>
            <p:ph type="ftr" sz="quarter" idx="11"/>
          </p:nvPr>
        </p:nvSpPr>
        <p:spPr/>
        <p:txBody>
          <a:bodyPr/>
          <a:lstStyle/>
          <a:p>
            <a:r>
              <a:rPr lang="en-GB" smtClean="0"/>
              <a:t>Thomas Telford School - Key Stage 5 Business </a:t>
            </a:r>
            <a:endParaRPr lang="en-GB" dirty="0"/>
          </a:p>
        </p:txBody>
      </p:sp>
    </p:spTree>
    <p:extLst>
      <p:ext uri="{BB962C8B-B14F-4D97-AF65-F5344CB8AC3E}">
        <p14:creationId xmlns:p14="http://schemas.microsoft.com/office/powerpoint/2010/main" val="112851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13816"/>
          </a:xfrm>
        </p:spPr>
        <p:txBody>
          <a:bodyPr>
            <a:normAutofit fontScale="90000"/>
          </a:bodyPr>
          <a:lstStyle/>
          <a:p>
            <a:r>
              <a:rPr lang="en-GB" dirty="0" smtClean="0"/>
              <a:t>Key Terms</a:t>
            </a:r>
            <a:endParaRPr lang="en-GB" dirty="0"/>
          </a:p>
        </p:txBody>
      </p:sp>
      <p:sp>
        <p:nvSpPr>
          <p:cNvPr id="3" name="Content Placeholder 2"/>
          <p:cNvSpPr>
            <a:spLocks noGrp="1"/>
          </p:cNvSpPr>
          <p:nvPr>
            <p:ph idx="1"/>
          </p:nvPr>
        </p:nvSpPr>
        <p:spPr>
          <a:xfrm>
            <a:off x="1069848" y="1664208"/>
            <a:ext cx="10058400" cy="4507992"/>
          </a:xfrm>
        </p:spPr>
        <p:txBody>
          <a:bodyPr/>
          <a:lstStyle/>
          <a:p>
            <a:pPr marL="0" indent="0" algn="ctr">
              <a:buNone/>
            </a:pPr>
            <a:r>
              <a:rPr lang="en-GB" sz="2400" b="1" u="sng" dirty="0" smtClean="0">
                <a:solidFill>
                  <a:srgbClr val="7030A0"/>
                </a:solidFill>
              </a:rPr>
              <a:t>Please make a note of these</a:t>
            </a:r>
          </a:p>
          <a:p>
            <a:r>
              <a:rPr lang="en-GB" b="1" dirty="0" smtClean="0"/>
              <a:t>Subordinate - </a:t>
            </a:r>
            <a:r>
              <a:rPr lang="en-US" dirty="0"/>
              <a:t>a person under the authority or control of another within an </a:t>
            </a:r>
            <a:r>
              <a:rPr lang="en-US" dirty="0" smtClean="0"/>
              <a:t>organisation.</a:t>
            </a:r>
          </a:p>
          <a:p>
            <a:endParaRPr lang="en-GB" b="1" dirty="0" smtClean="0"/>
          </a:p>
          <a:p>
            <a:r>
              <a:rPr lang="en-GB" b="1" dirty="0" smtClean="0"/>
              <a:t>Span of Control - </a:t>
            </a:r>
            <a:r>
              <a:rPr lang="en-US" dirty="0"/>
              <a:t>refers to the number of subordinates that can be managed effectively and efficiently by supervisors or managers in an </a:t>
            </a:r>
            <a:r>
              <a:rPr lang="en-US" dirty="0" smtClean="0"/>
              <a:t>organisation</a:t>
            </a:r>
            <a:r>
              <a:rPr lang="en-US" dirty="0"/>
              <a:t>.</a:t>
            </a:r>
            <a:endParaRPr lang="en-GB" b="1" dirty="0" smtClean="0"/>
          </a:p>
          <a:p>
            <a:endParaRPr lang="en-GB" dirty="0"/>
          </a:p>
          <a:p>
            <a:r>
              <a:rPr lang="en-GB" b="1" dirty="0" smtClean="0"/>
              <a:t>Chain of command - </a:t>
            </a:r>
            <a:r>
              <a:rPr lang="en-US" dirty="0" smtClean="0"/>
              <a:t>how </a:t>
            </a:r>
            <a:r>
              <a:rPr lang="en-US" dirty="0"/>
              <a:t>each member of a company reports to one another. At the top of the chart would be the founder, owner or CEO, and the people who report to them would appear directly below</a:t>
            </a:r>
            <a:endParaRPr lang="en-GB" b="1" dirty="0" smtClean="0"/>
          </a:p>
          <a:p>
            <a:endParaRPr lang="en-GB" dirty="0"/>
          </a:p>
          <a:p>
            <a:r>
              <a:rPr lang="en-GB" b="1" dirty="0" smtClean="0"/>
              <a:t>Hierarchy - </a:t>
            </a:r>
            <a:r>
              <a:rPr lang="en-US" dirty="0"/>
              <a:t>a system in which members of an </a:t>
            </a:r>
            <a:r>
              <a:rPr lang="en-US" dirty="0" smtClean="0"/>
              <a:t>organisation are </a:t>
            </a:r>
            <a:r>
              <a:rPr lang="en-US" dirty="0"/>
              <a:t>ranked according to relative status or authority.</a:t>
            </a:r>
            <a:endParaRPr lang="en-GB" b="1" dirty="0" smtClean="0"/>
          </a:p>
          <a:p>
            <a:endParaRPr lang="en-GB" dirty="0"/>
          </a:p>
          <a:p>
            <a:endParaRPr lang="en-GB" dirty="0"/>
          </a:p>
        </p:txBody>
      </p:sp>
      <p:sp>
        <p:nvSpPr>
          <p:cNvPr id="4" name="Footer Placeholder 3"/>
          <p:cNvSpPr>
            <a:spLocks noGrp="1"/>
          </p:cNvSpPr>
          <p:nvPr>
            <p:ph type="ftr" sz="quarter" idx="11"/>
          </p:nvPr>
        </p:nvSpPr>
        <p:spPr/>
        <p:txBody>
          <a:bodyPr/>
          <a:lstStyle/>
          <a:p>
            <a:r>
              <a:rPr lang="en-GB" smtClean="0"/>
              <a:t>Thomas Telford School - Key Stage 5 Business </a:t>
            </a:r>
            <a:endParaRPr lang="en-GB" dirty="0"/>
          </a:p>
        </p:txBody>
      </p:sp>
    </p:spTree>
    <p:extLst>
      <p:ext uri="{BB962C8B-B14F-4D97-AF65-F5344CB8AC3E}">
        <p14:creationId xmlns:p14="http://schemas.microsoft.com/office/powerpoint/2010/main" val="341997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Structure</a:t>
            </a:r>
            <a:endParaRPr lang="en-GB" dirty="0"/>
          </a:p>
        </p:txBody>
      </p:sp>
      <p:sp>
        <p:nvSpPr>
          <p:cNvPr id="3" name="Content Placeholder 2"/>
          <p:cNvSpPr>
            <a:spLocks noGrp="1"/>
          </p:cNvSpPr>
          <p:nvPr>
            <p:ph idx="1"/>
          </p:nvPr>
        </p:nvSpPr>
        <p:spPr/>
        <p:txBody>
          <a:bodyPr>
            <a:normAutofit/>
          </a:bodyPr>
          <a:lstStyle/>
          <a:p>
            <a:r>
              <a:rPr lang="en-GB" sz="2800" dirty="0" smtClean="0"/>
              <a:t>Organisations need structure to enable the business to operate effectively.</a:t>
            </a:r>
          </a:p>
          <a:p>
            <a:r>
              <a:rPr lang="en-GB" sz="2800" dirty="0" smtClean="0"/>
              <a:t>As a business grows, the structure will evolve but needs to be considered carefully so that:</a:t>
            </a:r>
          </a:p>
          <a:p>
            <a:pPr lvl="1"/>
            <a:r>
              <a:rPr lang="en-GB" sz="2400" dirty="0" smtClean="0"/>
              <a:t>All jobs that need doing are identified</a:t>
            </a:r>
          </a:p>
          <a:p>
            <a:pPr lvl="1"/>
            <a:r>
              <a:rPr lang="en-GB" sz="2400" dirty="0" smtClean="0"/>
              <a:t>Lines of communication are established</a:t>
            </a:r>
          </a:p>
          <a:p>
            <a:pPr lvl="1"/>
            <a:r>
              <a:rPr lang="en-GB" sz="2400" dirty="0" smtClean="0"/>
              <a:t>Levels of responsibility are identified and allocated</a:t>
            </a:r>
          </a:p>
          <a:p>
            <a:pPr lvl="1"/>
            <a:r>
              <a:rPr lang="en-GB" sz="2400" dirty="0" smtClean="0"/>
              <a:t>Levels of authority are attributed</a:t>
            </a:r>
          </a:p>
          <a:p>
            <a:endParaRPr lang="en-GB" dirty="0" smtClean="0"/>
          </a:p>
          <a:p>
            <a:endParaRPr lang="en-GB" dirty="0" smtClean="0"/>
          </a:p>
          <a:p>
            <a:endParaRPr lang="en-GB" dirty="0" smtClean="0"/>
          </a:p>
          <a:p>
            <a:endParaRPr lang="en-GB" dirty="0"/>
          </a:p>
        </p:txBody>
      </p:sp>
      <p:sp>
        <p:nvSpPr>
          <p:cNvPr id="4" name="Footer Placeholder 2"/>
          <p:cNvSpPr>
            <a:spLocks noGrp="1"/>
          </p:cNvSpPr>
          <p:nvPr>
            <p:ph type="ftr" sz="quarter" idx="11"/>
          </p:nvPr>
        </p:nvSpPr>
        <p:spPr>
          <a:xfrm>
            <a:off x="1088136" y="6272784"/>
            <a:ext cx="6327648" cy="365125"/>
          </a:xfrm>
        </p:spPr>
        <p:txBody>
          <a:bodyPr/>
          <a:lstStyle/>
          <a:p>
            <a:r>
              <a:rPr lang="en-GB" dirty="0" smtClean="0"/>
              <a:t>Thomas Telford School - Key Stage 5 Business </a:t>
            </a:r>
          </a:p>
        </p:txBody>
      </p:sp>
    </p:spTree>
    <p:extLst>
      <p:ext uri="{BB962C8B-B14F-4D97-AF65-F5344CB8AC3E}">
        <p14:creationId xmlns:p14="http://schemas.microsoft.com/office/powerpoint/2010/main" val="1199000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Thomas Telford School - Key Stage 5 Business </a:t>
            </a:r>
          </a:p>
        </p:txBody>
      </p:sp>
      <p:sp>
        <p:nvSpPr>
          <p:cNvPr id="4" name="Title 1"/>
          <p:cNvSpPr>
            <a:spLocks noGrp="1"/>
          </p:cNvSpPr>
          <p:nvPr>
            <p:ph type="title"/>
          </p:nvPr>
        </p:nvSpPr>
        <p:spPr>
          <a:xfrm>
            <a:off x="1069848" y="484632"/>
            <a:ext cx="10058400" cy="953875"/>
          </a:xfrm>
          <a:ln>
            <a:noFill/>
          </a:ln>
        </p:spPr>
        <p:style>
          <a:lnRef idx="2">
            <a:schemeClr val="dk1"/>
          </a:lnRef>
          <a:fillRef idx="1">
            <a:schemeClr val="lt1"/>
          </a:fillRef>
          <a:effectRef idx="0">
            <a:schemeClr val="dk1"/>
          </a:effectRef>
          <a:fontRef idx="minor">
            <a:schemeClr val="dk1"/>
          </a:fontRef>
        </p:style>
        <p:txBody>
          <a:bodyPr/>
          <a:lstStyle/>
          <a:p>
            <a:pPr algn="ctr"/>
            <a:r>
              <a:rPr lang="en-GB" dirty="0" smtClean="0"/>
              <a:t>Organisational Structure </a:t>
            </a:r>
            <a:endParaRPr lang="en-GB" dirty="0"/>
          </a:p>
        </p:txBody>
      </p:sp>
      <p:sp>
        <p:nvSpPr>
          <p:cNvPr id="5" name="Rectangle 4"/>
          <p:cNvSpPr/>
          <p:nvPr/>
        </p:nvSpPr>
        <p:spPr>
          <a:xfrm>
            <a:off x="1069848" y="2408665"/>
            <a:ext cx="9935068"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2800" b="1" dirty="0"/>
              <a:t>Organisational </a:t>
            </a:r>
            <a:r>
              <a:rPr lang="en-GB" sz="2800" b="1" dirty="0" smtClean="0"/>
              <a:t>structures : </a:t>
            </a:r>
            <a:r>
              <a:rPr lang="en-GB" sz="2800" dirty="0" smtClean="0"/>
              <a:t>hierarchical</a:t>
            </a:r>
            <a:r>
              <a:rPr lang="en-GB" sz="2800" dirty="0"/>
              <a:t>, flat, matrix, holacratic.</a:t>
            </a:r>
          </a:p>
        </p:txBody>
      </p:sp>
      <p:sp>
        <p:nvSpPr>
          <p:cNvPr id="6" name="Rounded Rectangle 5"/>
          <p:cNvSpPr/>
          <p:nvPr/>
        </p:nvSpPr>
        <p:spPr>
          <a:xfrm>
            <a:off x="254000" y="3590693"/>
            <a:ext cx="11379200" cy="2453268"/>
          </a:xfrm>
          <a:prstGeom prst="roundRect">
            <a:avLst/>
          </a:prstGeom>
          <a:solidFill>
            <a:schemeClr val="accent4">
              <a:lumMod val="20000"/>
              <a:lumOff val="80000"/>
            </a:schemeClr>
          </a:solidFill>
          <a:ln>
            <a:solidFill>
              <a:srgbClr val="66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b="1" u="sng" dirty="0" smtClean="0">
                <a:solidFill>
                  <a:schemeClr val="tx1"/>
                </a:solidFill>
              </a:rPr>
              <a:t>Task:</a:t>
            </a:r>
            <a:r>
              <a:rPr lang="en-GB" sz="2800" b="1" dirty="0" smtClean="0">
                <a:solidFill>
                  <a:schemeClr val="tx1"/>
                </a:solidFill>
              </a:rPr>
              <a:t> </a:t>
            </a:r>
            <a:r>
              <a:rPr lang="en-GB" sz="2800" b="1" dirty="0" smtClean="0">
                <a:solidFill>
                  <a:schemeClr val="tx1"/>
                </a:solidFill>
              </a:rPr>
              <a:t>Using the worksheet provided - </a:t>
            </a:r>
            <a:r>
              <a:rPr lang="en-GB" sz="2800" dirty="0" smtClean="0">
                <a:solidFill>
                  <a:schemeClr val="tx1"/>
                </a:solidFill>
              </a:rPr>
              <a:t>Research </a:t>
            </a:r>
            <a:r>
              <a:rPr lang="en-GB" sz="2800" dirty="0" smtClean="0">
                <a:solidFill>
                  <a:schemeClr val="tx1"/>
                </a:solidFill>
              </a:rPr>
              <a:t>these organisational structures, and make suitable notes.</a:t>
            </a:r>
          </a:p>
          <a:p>
            <a:pPr algn="ctr"/>
            <a:r>
              <a:rPr lang="en-GB" sz="2800" dirty="0" smtClean="0">
                <a:solidFill>
                  <a:schemeClr val="tx1"/>
                </a:solidFill>
              </a:rPr>
              <a:t>Make sure you have details of advantages and disadvantages of each structure and how they impact communication internally</a:t>
            </a:r>
            <a:endParaRPr lang="en-GB" sz="2800" dirty="0">
              <a:solidFill>
                <a:schemeClr val="tx1"/>
              </a:solidFill>
            </a:endParaRPr>
          </a:p>
        </p:txBody>
      </p:sp>
      <p:pic>
        <p:nvPicPr>
          <p:cNvPr id="2"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94232" y="484632"/>
            <a:ext cx="1438816" cy="1438816"/>
          </a:xfrm>
          <a:prstGeom prst="rect">
            <a:avLst/>
          </a:prstGeom>
        </p:spPr>
      </p:pic>
    </p:spTree>
    <p:extLst>
      <p:ext uri="{BB962C8B-B14F-4D97-AF65-F5344CB8AC3E}">
        <p14:creationId xmlns:p14="http://schemas.microsoft.com/office/powerpoint/2010/main" val="4111238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6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Thomas Telford School - Key Stage 5 Business </a:t>
            </a:r>
            <a:endParaRPr lang="en-GB" dirty="0"/>
          </a:p>
        </p:txBody>
      </p:sp>
      <p:pic>
        <p:nvPicPr>
          <p:cNvPr id="2050" name="Picture 2" descr="The 5 Types Of Organizational Structures: Part 5, Holacratic Organiz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3" y="3448755"/>
            <a:ext cx="5418668" cy="34092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5 Types Of Organizational Structures: Part 1, The Hierarc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48"/>
            <a:ext cx="4893733" cy="384616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The 5 Types Of Organizational Structures: Part 2, 'Flatter' Organiz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The 5 Types Of Organizational Structures: Part 2, 'Flatter' Organizations"/>
          <p:cNvSpPr>
            <a:spLocks noChangeAspect="1" noChangeArrowheads="1"/>
          </p:cNvSpPr>
          <p:nvPr/>
        </p:nvSpPr>
        <p:spPr bwMode="auto">
          <a:xfrm>
            <a:off x="307974" y="7937"/>
            <a:ext cx="3298825" cy="32988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The 5 Types Of Organizational Structures: Part 2, 'Flatter' Organiz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9" name="Group 8"/>
          <p:cNvGrpSpPr/>
          <p:nvPr/>
        </p:nvGrpSpPr>
        <p:grpSpPr>
          <a:xfrm>
            <a:off x="7501467" y="29280"/>
            <a:ext cx="4690534" cy="3419475"/>
            <a:chOff x="6824133" y="-1412"/>
            <a:chExt cx="4690534" cy="3419475"/>
          </a:xfrm>
        </p:grpSpPr>
        <p:pic>
          <p:nvPicPr>
            <p:cNvPr id="2062" name="Picture 14" descr="Organization structure"/>
            <p:cNvPicPr>
              <a:picLocks noChangeAspect="1" noChangeArrowheads="1"/>
            </p:cNvPicPr>
            <p:nvPr/>
          </p:nvPicPr>
          <p:blipFill rotWithShape="1">
            <a:blip r:embed="rId4">
              <a:extLst>
                <a:ext uri="{28A0092B-C50C-407E-A947-70E740481C1C}">
                  <a14:useLocalDpi xmlns:a14="http://schemas.microsoft.com/office/drawing/2010/main" val="0"/>
                </a:ext>
              </a:extLst>
            </a:blip>
            <a:srcRect l="11669" r="15883"/>
            <a:stretch/>
          </p:blipFill>
          <p:spPr bwMode="auto">
            <a:xfrm>
              <a:off x="6824133" y="-1412"/>
              <a:ext cx="4402667" cy="3419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24133" y="609600"/>
              <a:ext cx="4690534" cy="237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64" name="Picture 16" descr="Matrix Org Chart | Org Char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4" y="3549708"/>
            <a:ext cx="4998509" cy="308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47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Thomas Telford School - Key Stage 5 Business </a:t>
            </a:r>
            <a:endParaRPr lang="en-GB" dirty="0"/>
          </a:p>
        </p:txBody>
      </p:sp>
      <p:pic>
        <p:nvPicPr>
          <p:cNvPr id="1026" name="Picture 2" descr="Holacracy in Action: How Each Railswarian Can Influence Company Strategy |  Railsware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77" y="166771"/>
            <a:ext cx="12325977" cy="647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27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136" y="179832"/>
            <a:ext cx="10058400" cy="1299563"/>
          </a:xfrm>
          <a:ln>
            <a:noFill/>
          </a:ln>
        </p:spPr>
        <p:style>
          <a:lnRef idx="2">
            <a:schemeClr val="dk1"/>
          </a:lnRef>
          <a:fillRef idx="1">
            <a:schemeClr val="lt1"/>
          </a:fillRef>
          <a:effectRef idx="0">
            <a:schemeClr val="dk1"/>
          </a:effectRef>
          <a:fontRef idx="minor">
            <a:schemeClr val="dk1"/>
          </a:fontRef>
        </p:style>
        <p:txBody>
          <a:bodyPr/>
          <a:lstStyle/>
          <a:p>
            <a:r>
              <a:rPr lang="en-GB" dirty="0" smtClean="0"/>
              <a:t>Functional/operational areas</a:t>
            </a:r>
            <a:endParaRPr lang="en-GB" dirty="0"/>
          </a:p>
        </p:txBody>
      </p:sp>
      <p:sp>
        <p:nvSpPr>
          <p:cNvPr id="3" name="Content Placeholder 2"/>
          <p:cNvSpPr>
            <a:spLocks noGrp="1"/>
          </p:cNvSpPr>
          <p:nvPr>
            <p:ph idx="1"/>
          </p:nvPr>
        </p:nvSpPr>
        <p:spPr>
          <a:xfrm>
            <a:off x="272715" y="1716505"/>
            <a:ext cx="11694695" cy="4455695"/>
          </a:xfrm>
          <a:ln>
            <a:noFill/>
          </a:ln>
        </p:spPr>
        <p:style>
          <a:lnRef idx="2">
            <a:schemeClr val="dk1"/>
          </a:lnRef>
          <a:fillRef idx="1">
            <a:schemeClr val="lt1"/>
          </a:fillRef>
          <a:effectRef idx="0">
            <a:schemeClr val="dk1"/>
          </a:effectRef>
          <a:fontRef idx="minor">
            <a:schemeClr val="dk1"/>
          </a:fontRef>
        </p:style>
        <p:txBody>
          <a:bodyPr>
            <a:normAutofit/>
          </a:bodyPr>
          <a:lstStyle/>
          <a:p>
            <a:r>
              <a:rPr lang="en-GB" sz="2800" dirty="0" smtClean="0"/>
              <a:t>What are the different functional areas and what do they do?</a:t>
            </a:r>
          </a:p>
          <a:p>
            <a:pPr marL="0" indent="0">
              <a:buNone/>
            </a:pPr>
            <a:endParaRPr lang="en-GB" sz="2800" dirty="0" smtClean="0"/>
          </a:p>
          <a:p>
            <a:pPr lvl="1"/>
            <a:r>
              <a:rPr lang="en-GB" sz="2400" b="1" dirty="0" smtClean="0"/>
              <a:t>Human resources (HR) </a:t>
            </a:r>
            <a:r>
              <a:rPr lang="en-GB" sz="2400" dirty="0" smtClean="0"/>
              <a:t>(responsible for managing the people in the organisation to include their welfare, job roles, progression opportunities?</a:t>
            </a:r>
          </a:p>
          <a:p>
            <a:pPr lvl="1"/>
            <a:r>
              <a:rPr lang="en-GB" sz="2400" dirty="0" smtClean="0"/>
              <a:t> </a:t>
            </a:r>
            <a:r>
              <a:rPr lang="en-GB" sz="2400" b="1" dirty="0" smtClean="0"/>
              <a:t>Research and development (R&amp;D) </a:t>
            </a:r>
            <a:r>
              <a:rPr lang="en-GB" sz="2400" dirty="0" smtClean="0"/>
              <a:t>(of new products or concepts)</a:t>
            </a:r>
          </a:p>
          <a:p>
            <a:pPr lvl="1"/>
            <a:r>
              <a:rPr lang="en-GB" sz="2400" b="1" dirty="0" smtClean="0"/>
              <a:t>Sales</a:t>
            </a:r>
            <a:r>
              <a:rPr lang="en-GB" sz="2400" dirty="0" smtClean="0"/>
              <a:t> (selling products or services)</a:t>
            </a:r>
          </a:p>
          <a:p>
            <a:pPr lvl="1"/>
            <a:r>
              <a:rPr lang="en-GB" sz="2400" b="1" dirty="0" smtClean="0"/>
              <a:t>Marketing</a:t>
            </a:r>
            <a:r>
              <a:rPr lang="en-GB" sz="2400" dirty="0" smtClean="0"/>
              <a:t> (promotion of business)</a:t>
            </a:r>
          </a:p>
          <a:p>
            <a:pPr lvl="1"/>
            <a:r>
              <a:rPr lang="en-GB" sz="2400" b="1" dirty="0" smtClean="0"/>
              <a:t>Procurement</a:t>
            </a:r>
            <a:r>
              <a:rPr lang="en-GB" sz="2400" dirty="0" smtClean="0"/>
              <a:t> (supplies, products, stationery)</a:t>
            </a:r>
          </a:p>
          <a:p>
            <a:pPr marL="0" indent="0">
              <a:buNone/>
            </a:pPr>
            <a:r>
              <a:rPr lang="en-GB" sz="2800" dirty="0">
                <a:solidFill>
                  <a:srgbClr val="7030A0"/>
                </a:solidFill>
              </a:rPr>
              <a:t>Make notes on all of the functional areas and how they communicate with </a:t>
            </a:r>
            <a:r>
              <a:rPr lang="en-GB" sz="2800" dirty="0" smtClean="0">
                <a:solidFill>
                  <a:srgbClr val="7030A0"/>
                </a:solidFill>
              </a:rPr>
              <a:t>each other</a:t>
            </a:r>
            <a:endParaRPr lang="en-GB" sz="2800" dirty="0">
              <a:solidFill>
                <a:srgbClr val="7030A0"/>
              </a:solidFill>
            </a:endParaRPr>
          </a:p>
          <a:p>
            <a:endParaRPr lang="en-GB" sz="2800" dirty="0" smtClean="0"/>
          </a:p>
          <a:p>
            <a:endParaRPr lang="en-GB" sz="2800" dirty="0" smtClean="0"/>
          </a:p>
          <a:p>
            <a:endParaRPr lang="en-GB" sz="2800" dirty="0" smtClean="0"/>
          </a:p>
          <a:p>
            <a:endParaRPr lang="en-GB" sz="2800" dirty="0"/>
          </a:p>
        </p:txBody>
      </p:sp>
      <p:sp>
        <p:nvSpPr>
          <p:cNvPr id="4" name="Footer Placeholder 2"/>
          <p:cNvSpPr>
            <a:spLocks noGrp="1"/>
          </p:cNvSpPr>
          <p:nvPr>
            <p:ph type="ftr" sz="quarter" idx="11"/>
          </p:nvPr>
        </p:nvSpPr>
        <p:spPr>
          <a:xfrm>
            <a:off x="1088136" y="6272784"/>
            <a:ext cx="6327648" cy="365125"/>
          </a:xfrm>
        </p:spPr>
        <p:txBody>
          <a:bodyPr/>
          <a:lstStyle/>
          <a:p>
            <a:r>
              <a:rPr lang="en-GB" dirty="0" smtClean="0"/>
              <a:t>Thomas Telford School - Key Stage 5 Business </a:t>
            </a:r>
          </a:p>
        </p:txBody>
      </p:sp>
      <p:pic>
        <p:nvPicPr>
          <p:cNvPr id="5"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15074" y="397042"/>
            <a:ext cx="1315452" cy="1315452"/>
          </a:xfrm>
          <a:prstGeom prst="rect">
            <a:avLst/>
          </a:prstGeom>
        </p:spPr>
      </p:pic>
    </p:spTree>
    <p:extLst>
      <p:ext uri="{BB962C8B-B14F-4D97-AF65-F5344CB8AC3E}">
        <p14:creationId xmlns:p14="http://schemas.microsoft.com/office/powerpoint/2010/main" val="23424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59632" fill="hold"/>
                                        <p:tgtEl>
                                          <p:spTgt spid="5"/>
                                        </p:tgtEl>
                                      </p:cBhvr>
                                    </p:cmd>
                                  </p:childTnLst>
                                </p:cTn>
                              </p:par>
                            </p:childTnLst>
                          </p:cTn>
                        </p:par>
                      </p:childTnLst>
                    </p:cTn>
                  </p:par>
                </p:childTnLst>
              </p:cTn>
              <p:nextCondLst>
                <p:cond evt="onClick" delay="0">
                  <p:tgtEl>
                    <p:spTgt spid="5"/>
                  </p:tgtEl>
                </p:cond>
              </p:nextCondLst>
            </p:seq>
            <p:audio>
              <p:cMediaNode vol="80000">
                <p:cTn id="48"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83115"/>
            <a:ext cx="10058400" cy="1068170"/>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GB" dirty="0" smtClean="0"/>
              <a:t>Functional/operational areas</a:t>
            </a:r>
            <a:endParaRPr lang="en-GB" dirty="0"/>
          </a:p>
        </p:txBody>
      </p:sp>
      <p:sp>
        <p:nvSpPr>
          <p:cNvPr id="3" name="Content Placeholder 2"/>
          <p:cNvSpPr>
            <a:spLocks noGrp="1"/>
          </p:cNvSpPr>
          <p:nvPr>
            <p:ph idx="1"/>
          </p:nvPr>
        </p:nvSpPr>
        <p:spPr>
          <a:xfrm>
            <a:off x="1069847" y="1443789"/>
            <a:ext cx="10624847" cy="4979313"/>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GB" sz="2800" dirty="0" smtClean="0"/>
              <a:t>What are the different functional areas and what do they do?</a:t>
            </a:r>
            <a:br>
              <a:rPr lang="en-GB" sz="2800" dirty="0" smtClean="0"/>
            </a:br>
            <a:endParaRPr lang="en-GB" sz="2800" dirty="0" smtClean="0"/>
          </a:p>
          <a:p>
            <a:pPr lvl="1"/>
            <a:r>
              <a:rPr lang="en-GB" sz="2400" b="1" dirty="0" smtClean="0"/>
              <a:t>Production and quality</a:t>
            </a:r>
            <a:r>
              <a:rPr lang="en-GB" sz="2400" dirty="0" smtClean="0"/>
              <a:t> (manufacturing, undertaking checks that products meet specifications)</a:t>
            </a:r>
          </a:p>
          <a:p>
            <a:pPr lvl="1"/>
            <a:r>
              <a:rPr lang="en-GB" sz="2400" dirty="0" smtClean="0"/>
              <a:t> </a:t>
            </a:r>
            <a:r>
              <a:rPr lang="en-GB" sz="2400" b="1" dirty="0" smtClean="0"/>
              <a:t>Finance</a:t>
            </a:r>
            <a:r>
              <a:rPr lang="en-GB" sz="2400" dirty="0" smtClean="0"/>
              <a:t> (accounting, raising invoices, paying bills, wages)</a:t>
            </a:r>
          </a:p>
          <a:p>
            <a:pPr lvl="1"/>
            <a:r>
              <a:rPr lang="en-GB" sz="2400" dirty="0" smtClean="0"/>
              <a:t> </a:t>
            </a:r>
            <a:r>
              <a:rPr lang="en-GB" sz="2400" b="1" dirty="0" smtClean="0"/>
              <a:t>Customer services</a:t>
            </a:r>
            <a:r>
              <a:rPr lang="en-GB" sz="2400" dirty="0" smtClean="0"/>
              <a:t> (resolving customer queries and complaints, seeking feedback to improve products or service, or develop ideas)</a:t>
            </a:r>
          </a:p>
          <a:p>
            <a:pPr lvl="1"/>
            <a:r>
              <a:rPr lang="en-GB" sz="2400" b="1" dirty="0" smtClean="0"/>
              <a:t> IT</a:t>
            </a:r>
            <a:r>
              <a:rPr lang="en-GB" sz="2400" dirty="0" smtClean="0"/>
              <a:t> (telecommunications ad computer infrastructure such as website)</a:t>
            </a:r>
          </a:p>
          <a:p>
            <a:pPr lvl="1"/>
            <a:r>
              <a:rPr lang="en-GB" sz="2400" b="1" dirty="0" smtClean="0"/>
              <a:t>Administration</a:t>
            </a:r>
            <a:r>
              <a:rPr lang="en-GB" sz="2400" dirty="0" smtClean="0"/>
              <a:t> (the ongoing support for the business to function, such as following procedures, dealing with correspondence, organising meetings and any travel)</a:t>
            </a:r>
          </a:p>
          <a:p>
            <a:endParaRPr lang="en-GB" sz="2800" dirty="0" smtClean="0"/>
          </a:p>
          <a:p>
            <a:endParaRPr lang="en-GB" sz="2800" dirty="0" smtClean="0"/>
          </a:p>
          <a:p>
            <a:endParaRPr lang="en-GB" sz="2800" dirty="0" smtClean="0"/>
          </a:p>
          <a:p>
            <a:endParaRPr lang="en-GB" sz="2800" dirty="0"/>
          </a:p>
        </p:txBody>
      </p:sp>
      <p:sp>
        <p:nvSpPr>
          <p:cNvPr id="4" name="Footer Placeholder 2"/>
          <p:cNvSpPr>
            <a:spLocks noGrp="1"/>
          </p:cNvSpPr>
          <p:nvPr>
            <p:ph type="ftr" sz="quarter" idx="11"/>
          </p:nvPr>
        </p:nvSpPr>
        <p:spPr>
          <a:xfrm>
            <a:off x="1088136" y="6272784"/>
            <a:ext cx="6327648" cy="365125"/>
          </a:xfrm>
        </p:spPr>
        <p:txBody>
          <a:bodyPr/>
          <a:lstStyle/>
          <a:p>
            <a:r>
              <a:rPr lang="en-GB" dirty="0" smtClean="0"/>
              <a:t>Thomas Telford School - Key Stage 5 Business </a:t>
            </a:r>
          </a:p>
        </p:txBody>
      </p:sp>
    </p:spTree>
    <p:extLst>
      <p:ext uri="{BB962C8B-B14F-4D97-AF65-F5344CB8AC3E}">
        <p14:creationId xmlns:p14="http://schemas.microsoft.com/office/powerpoint/2010/main" val="18987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2">
      <a:dk1>
        <a:srgbClr val="66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Presentation5" id="{6380CD2F-CAAD-4908-8E14-29738E54D4FE}" vid="{922D89A3-3CD3-428D-91C6-5751AFCACF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KS5 Template</Template>
  <TotalTime>466</TotalTime>
  <Words>794</Words>
  <Application>Microsoft Office PowerPoint</Application>
  <PresentationFormat>Widescreen</PresentationFormat>
  <Paragraphs>113</Paragraphs>
  <Slides>12</Slides>
  <Notes>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Wood Type</vt:lpstr>
      <vt:lpstr>Business –Session 2 </vt:lpstr>
      <vt:lpstr>Session 2</vt:lpstr>
      <vt:lpstr>Key Terms</vt:lpstr>
      <vt:lpstr>Organisational Structure</vt:lpstr>
      <vt:lpstr>Organisational Structure </vt:lpstr>
      <vt:lpstr>PowerPoint Presentation</vt:lpstr>
      <vt:lpstr>PowerPoint Presentation</vt:lpstr>
      <vt:lpstr>Functional/operational areas</vt:lpstr>
      <vt:lpstr>Functional/operational areas</vt:lpstr>
      <vt:lpstr>Aims and Objectives</vt:lpstr>
      <vt:lpstr>Example SMART Objective</vt:lpstr>
      <vt:lpstr>Aims of businesses in different sectors</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Jones</dc:creator>
  <cp:lastModifiedBy>AJones</cp:lastModifiedBy>
  <cp:revision>49</cp:revision>
  <cp:lastPrinted>2020-06-21T16:20:59Z</cp:lastPrinted>
  <dcterms:created xsi:type="dcterms:W3CDTF">2021-05-19T10:04:15Z</dcterms:created>
  <dcterms:modified xsi:type="dcterms:W3CDTF">2021-06-08T11:46:54Z</dcterms:modified>
</cp:coreProperties>
</file>