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261" r:id="rId2"/>
    <p:sldId id="264" r:id="rId3"/>
    <p:sldId id="258" r:id="rId4"/>
    <p:sldId id="257" r:id="rId5"/>
    <p:sldId id="276" r:id="rId6"/>
    <p:sldId id="278" r:id="rId7"/>
    <p:sldId id="265" r:id="rId8"/>
    <p:sldId id="266" r:id="rId9"/>
    <p:sldId id="267" r:id="rId10"/>
    <p:sldId id="269" r:id="rId11"/>
    <p:sldId id="268" r:id="rId12"/>
    <p:sldId id="271" r:id="rId13"/>
    <p:sldId id="277" r:id="rId14"/>
    <p:sldId id="270" r:id="rId15"/>
    <p:sldId id="275" r:id="rId16"/>
    <p:sldId id="272" r:id="rId17"/>
    <p:sldId id="273" r:id="rId18"/>
  </p:sldIdLst>
  <p:sldSz cx="12192000" cy="6858000"/>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D07"/>
    <a:srgbClr val="660000"/>
    <a:srgbClr val="BE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000" autoAdjust="0"/>
  </p:normalViewPr>
  <p:slideViewPr>
    <p:cSldViewPr snapToGrid="0">
      <p:cViewPr varScale="1">
        <p:scale>
          <a:sx n="96" d="100"/>
          <a:sy n="96" d="100"/>
        </p:scale>
        <p:origin x="1068" y="84"/>
      </p:cViewPr>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E077135B-39E7-44B4-8BF9-9DC479168E3F}" type="datetimeFigureOut">
              <a:rPr lang="en-GB" smtClean="0"/>
              <a:t>25/05/2021</a:t>
            </a:fld>
            <a:endParaRPr lang="en-GB"/>
          </a:p>
        </p:txBody>
      </p:sp>
      <p:sp>
        <p:nvSpPr>
          <p:cNvPr id="4" name="Footer Placeholder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0C68A5EA-0894-40DD-B91F-733DE84D199A}" type="slidenum">
              <a:rPr lang="en-GB" smtClean="0"/>
              <a:t>‹#›</a:t>
            </a:fld>
            <a:endParaRPr lang="en-GB"/>
          </a:p>
        </p:txBody>
      </p:sp>
    </p:spTree>
    <p:extLst>
      <p:ext uri="{BB962C8B-B14F-4D97-AF65-F5344CB8AC3E}">
        <p14:creationId xmlns:p14="http://schemas.microsoft.com/office/powerpoint/2010/main" val="154812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056A6ECB-CAF5-436D-9F7F-3A7B53CDB83B}" type="datetimeFigureOut">
              <a:rPr lang="en-GB" smtClean="0"/>
              <a:t>25/05/2021</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E8CD9DBD-9ECB-472A-82AD-02EC48410EBB}" type="slidenum">
              <a:rPr lang="en-GB" smtClean="0"/>
              <a:t>‹#›</a:t>
            </a:fld>
            <a:endParaRPr lang="en-GB"/>
          </a:p>
        </p:txBody>
      </p:sp>
    </p:spTree>
    <p:extLst>
      <p:ext uri="{BB962C8B-B14F-4D97-AF65-F5344CB8AC3E}">
        <p14:creationId xmlns:p14="http://schemas.microsoft.com/office/powerpoint/2010/main" val="3809198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8CD9DBD-9ECB-472A-82AD-02EC48410EBB}" type="slidenum">
              <a:rPr lang="en-GB" smtClean="0"/>
              <a:t>1</a:t>
            </a:fld>
            <a:endParaRPr lang="en-GB"/>
          </a:p>
        </p:txBody>
      </p:sp>
    </p:spTree>
    <p:extLst>
      <p:ext uri="{BB962C8B-B14F-4D97-AF65-F5344CB8AC3E}">
        <p14:creationId xmlns:p14="http://schemas.microsoft.com/office/powerpoint/2010/main" val="65877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To understand how business works, we need to know the basics:</a:t>
            </a:r>
          </a:p>
          <a:p>
            <a:endParaRPr lang="en-GB" dirty="0"/>
          </a:p>
          <a:p>
            <a:r>
              <a:rPr lang="en-GB" dirty="0"/>
              <a:t>Business Ownership &amp; Sectors</a:t>
            </a:r>
          </a:p>
          <a:p>
            <a:r>
              <a:rPr lang="en-GB" dirty="0"/>
              <a:t>Business Functions &amp; Purpose</a:t>
            </a:r>
          </a:p>
          <a:p>
            <a:endParaRPr lang="en-GB" dirty="0"/>
          </a:p>
          <a:p>
            <a:endParaRPr lang="en-GB" dirty="0"/>
          </a:p>
          <a:p>
            <a:r>
              <a:rPr lang="en-GB" dirty="0"/>
              <a:t>These can impact on how the business operates, which can then determine how successful the business can be.</a:t>
            </a:r>
          </a:p>
          <a:p>
            <a:endParaRPr lang="en-GB" dirty="0"/>
          </a:p>
          <a:p>
            <a:endParaRPr lang="en-GB" dirty="0"/>
          </a:p>
        </p:txBody>
      </p:sp>
      <p:sp>
        <p:nvSpPr>
          <p:cNvPr id="4" name="Slide Number Placeholder 3"/>
          <p:cNvSpPr>
            <a:spLocks noGrp="1"/>
          </p:cNvSpPr>
          <p:nvPr>
            <p:ph type="sldNum" sz="quarter" idx="5"/>
          </p:nvPr>
        </p:nvSpPr>
        <p:spPr/>
        <p:txBody>
          <a:bodyPr/>
          <a:lstStyle/>
          <a:p>
            <a:fld id="{E8CD9DBD-9ECB-472A-82AD-02EC48410EBB}" type="slidenum">
              <a:rPr lang="en-GB" smtClean="0"/>
              <a:t>7</a:t>
            </a:fld>
            <a:endParaRPr lang="en-GB"/>
          </a:p>
        </p:txBody>
      </p:sp>
    </p:spTree>
    <p:extLst>
      <p:ext uri="{BB962C8B-B14F-4D97-AF65-F5344CB8AC3E}">
        <p14:creationId xmlns:p14="http://schemas.microsoft.com/office/powerpoint/2010/main" val="131972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smtClean="0"/>
              <a:t>Liability is an obligation of a company, or amounts owed to lenders and suppliers</a:t>
            </a:r>
          </a:p>
          <a:p>
            <a:endParaRPr lang="en-GB" dirty="0" smtClean="0"/>
          </a:p>
          <a:p>
            <a:r>
              <a:rPr lang="en-GB" dirty="0" smtClean="0"/>
              <a:t>Unlimited liability: owners are responsible for any shortfalls of money if the business has insufficient funds. This could mean all savings and possessions including cars, house </a:t>
            </a:r>
            <a:r>
              <a:rPr lang="en-GB" dirty="0" err="1" smtClean="0"/>
              <a:t>etc</a:t>
            </a:r>
            <a:r>
              <a:rPr lang="en-GB" dirty="0" smtClean="0"/>
              <a:t> are at risk. All owners share responsibilities equally.</a:t>
            </a:r>
          </a:p>
          <a:p>
            <a:endParaRPr lang="en-GB" dirty="0" smtClean="0"/>
          </a:p>
          <a:p>
            <a:r>
              <a:rPr lang="en-GB" dirty="0" smtClean="0"/>
              <a:t>Limited liability: There is a limit on the amount that can be claimed</a:t>
            </a:r>
          </a:p>
          <a:p>
            <a:endParaRPr lang="en-GB" dirty="0" smtClean="0"/>
          </a:p>
          <a:p>
            <a:r>
              <a:rPr lang="en-GB" dirty="0" smtClean="0"/>
              <a:t>Useful resources for this topic include Companies House for information about limited companies (Ltd) and the London Stock Exchange for public limited companies (plc) </a:t>
            </a:r>
          </a:p>
          <a:p>
            <a:endParaRPr lang="en-GB" dirty="0"/>
          </a:p>
        </p:txBody>
      </p:sp>
      <p:sp>
        <p:nvSpPr>
          <p:cNvPr id="4" name="Slide Number Placeholder 3"/>
          <p:cNvSpPr>
            <a:spLocks noGrp="1"/>
          </p:cNvSpPr>
          <p:nvPr>
            <p:ph type="sldNum" sz="quarter" idx="5"/>
          </p:nvPr>
        </p:nvSpPr>
        <p:spPr/>
        <p:txBody>
          <a:bodyPr/>
          <a:lstStyle/>
          <a:p>
            <a:fld id="{E8CD9DBD-9ECB-472A-82AD-02EC48410EBB}" type="slidenum">
              <a:rPr lang="en-GB" smtClean="0"/>
              <a:t>8</a:t>
            </a:fld>
            <a:endParaRPr lang="en-GB"/>
          </a:p>
        </p:txBody>
      </p:sp>
    </p:spTree>
    <p:extLst>
      <p:ext uri="{BB962C8B-B14F-4D97-AF65-F5344CB8AC3E}">
        <p14:creationId xmlns:p14="http://schemas.microsoft.com/office/powerpoint/2010/main" val="2094649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 Businesses purpose,</a:t>
            </a:r>
            <a:r>
              <a:rPr lang="en-GB" baseline="0" dirty="0" smtClean="0"/>
              <a:t> the sector it operates in as well as its size and scope, can all impact on its success.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 business will operate on a Local, national or international scope, depending on the nature of a business. The size of the business does not necessarily dictate it’s scope, however, more often than not, larger businesses operate on a wider scope. It would be unfeasible for example, for a sole</a:t>
            </a:r>
            <a:r>
              <a:rPr lang="en-GB" baseline="0" dirty="0" smtClean="0"/>
              <a:t> trader sandwich shop to offer a national delivery service.</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 Business purpose essentially is guided by what it does. This also then tells you what Sector the business operates in.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Businesses fall into four different categories, depending on their purpose – Primary, Secondary, Tertiary or Quaternary</a:t>
            </a:r>
          </a:p>
          <a:p>
            <a:endParaRPr lang="en-GB" dirty="0" smtClean="0"/>
          </a:p>
          <a:p>
            <a:r>
              <a:rPr lang="en-GB" dirty="0" smtClean="0"/>
              <a:t>Businesses</a:t>
            </a:r>
            <a:r>
              <a:rPr lang="en-GB" baseline="0" dirty="0" smtClean="0"/>
              <a:t> in the primary sector focus on extracting raw materials. For example, farming and mining. </a:t>
            </a:r>
          </a:p>
          <a:p>
            <a:endParaRPr lang="en-GB" baseline="0" dirty="0" smtClean="0"/>
          </a:p>
          <a:p>
            <a:r>
              <a:rPr lang="en-GB" baseline="0" dirty="0" smtClean="0"/>
              <a:t>Where as Secondary sector businesses take the raw materials and turn them into a product. </a:t>
            </a:r>
            <a:r>
              <a:rPr lang="en-US" sz="1200" kern="1200" dirty="0" smtClean="0">
                <a:solidFill>
                  <a:schemeClr val="tx1"/>
                </a:solidFill>
                <a:effectLst/>
                <a:latin typeface="+mn-lt"/>
                <a:ea typeface="+mn-ea"/>
                <a:cs typeface="+mn-cs"/>
              </a:rPr>
              <a:t>Examples of secondary industries include </a:t>
            </a:r>
            <a:r>
              <a:rPr lang="en-US" sz="1200" b="1" kern="1200" dirty="0" smtClean="0">
                <a:solidFill>
                  <a:schemeClr val="tx1"/>
                </a:solidFill>
                <a:effectLst/>
                <a:latin typeface="+mn-lt"/>
                <a:ea typeface="+mn-ea"/>
                <a:cs typeface="+mn-cs"/>
              </a:rPr>
              <a:t>manufacturing</a:t>
            </a:r>
            <a:r>
              <a:rPr lang="en-US" sz="1200" kern="1200" dirty="0" smtClean="0">
                <a:solidFill>
                  <a:schemeClr val="tx1"/>
                </a:solidFill>
                <a:effectLst/>
                <a:latin typeface="+mn-lt"/>
                <a:ea typeface="+mn-ea"/>
                <a:cs typeface="+mn-cs"/>
              </a:rPr>
              <a:t>, food processing, oil refining,</a:t>
            </a:r>
            <a:r>
              <a:rPr lang="en-US" sz="1200" kern="1200" baseline="0" dirty="0" smtClean="0">
                <a:solidFill>
                  <a:schemeClr val="tx1"/>
                </a:solidFill>
                <a:effectLst/>
                <a:latin typeface="+mn-lt"/>
                <a:ea typeface="+mn-ea"/>
                <a:cs typeface="+mn-cs"/>
              </a:rPr>
              <a:t> building and </a:t>
            </a:r>
            <a:r>
              <a:rPr lang="en-US" sz="1200" kern="1200" dirty="0" smtClean="0">
                <a:solidFill>
                  <a:schemeClr val="tx1"/>
                </a:solidFill>
                <a:effectLst/>
                <a:latin typeface="+mn-lt"/>
                <a:ea typeface="+mn-ea"/>
                <a:cs typeface="+mn-cs"/>
              </a:rPr>
              <a:t>energy production.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tertiary</a:t>
            </a:r>
            <a:r>
              <a:rPr lang="en-US" sz="1200" kern="1200" dirty="0" smtClean="0">
                <a:solidFill>
                  <a:schemeClr val="tx1"/>
                </a:solidFill>
                <a:effectLst/>
                <a:latin typeface="+mn-lt"/>
                <a:ea typeface="+mn-ea"/>
                <a:cs typeface="+mn-cs"/>
              </a:rPr>
              <a:t> sector is also called the </a:t>
            </a:r>
            <a:r>
              <a:rPr lang="en-US" sz="1200" b="1" kern="1200" dirty="0" smtClean="0">
                <a:solidFill>
                  <a:schemeClr val="tx1"/>
                </a:solidFill>
                <a:effectLst/>
                <a:latin typeface="+mn-lt"/>
                <a:ea typeface="+mn-ea"/>
                <a:cs typeface="+mn-cs"/>
              </a:rPr>
              <a:t>service</a:t>
            </a:r>
            <a:r>
              <a:rPr lang="en-US" sz="1200" kern="1200" dirty="0" smtClean="0">
                <a:solidFill>
                  <a:schemeClr val="tx1"/>
                </a:solidFill>
                <a:effectLst/>
                <a:latin typeface="+mn-lt"/>
                <a:ea typeface="+mn-ea"/>
                <a:cs typeface="+mn-cs"/>
              </a:rPr>
              <a:t> sector and involves the selling of services and skills. They can also involve selling goods and products from primary and secondary industries. Examples of tertiary employment include the health service, transportation, education, entertainment, tourism, finance, sales and </a:t>
            </a:r>
            <a:r>
              <a:rPr lang="en-US" sz="1200" b="1" u="none" strike="noStrike" kern="1200" dirty="0" smtClean="0">
                <a:solidFill>
                  <a:schemeClr val="tx1"/>
                </a:solidFill>
                <a:effectLst/>
                <a:latin typeface="+mn-lt"/>
                <a:ea typeface="+mn-ea"/>
                <a:cs typeface="+mn-cs"/>
              </a:rPr>
              <a:t>retail</a:t>
            </a:r>
            <a:r>
              <a:rPr lang="en-US" sz="1200" kern="1200" dirty="0" smtClean="0">
                <a:solidFill>
                  <a:schemeClr val="tx1"/>
                </a:solidFill>
                <a:effectLst/>
                <a:latin typeface="+mn-lt"/>
                <a:ea typeface="+mn-ea"/>
                <a:cs typeface="+mn-cs"/>
              </a:rPr>
              <a:t>.</a:t>
            </a:r>
          </a:p>
          <a:p>
            <a:endParaRPr lang="en-GB" dirty="0" smtClean="0"/>
          </a:p>
          <a:p>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quaternary</a:t>
            </a:r>
            <a:r>
              <a:rPr lang="en-US" sz="1200" b="0" i="0" kern="1200" dirty="0" smtClean="0">
                <a:solidFill>
                  <a:schemeClr val="tx1"/>
                </a:solidFill>
                <a:effectLst/>
                <a:latin typeface="+mn-lt"/>
                <a:ea typeface="+mn-ea"/>
                <a:cs typeface="+mn-cs"/>
              </a:rPr>
              <a:t> sector consists of those industries providing information services, such as computing, ICT (information and communication technologies), consultancy (offering advice to businesses) and R&amp;D (research, particularly in scientific fields). The quaternary sector is sometimes included with the tertiary sector, as they are both service sectors. The tertiary and quaternary sectors make up the largest part of the UK economy, employing 76 per cent of the workforce.</a:t>
            </a:r>
          </a:p>
          <a:p>
            <a:endParaRPr lang="en-GB" dirty="0"/>
          </a:p>
        </p:txBody>
      </p:sp>
      <p:sp>
        <p:nvSpPr>
          <p:cNvPr id="4" name="Slide Number Placeholder 3"/>
          <p:cNvSpPr>
            <a:spLocks noGrp="1"/>
          </p:cNvSpPr>
          <p:nvPr>
            <p:ph type="sldNum" sz="quarter" idx="10"/>
          </p:nvPr>
        </p:nvSpPr>
        <p:spPr/>
        <p:txBody>
          <a:bodyPr/>
          <a:lstStyle/>
          <a:p>
            <a:fld id="{E8CD9DBD-9ECB-472A-82AD-02EC48410EBB}" type="slidenum">
              <a:rPr lang="en-GB" smtClean="0"/>
              <a:t>9</a:t>
            </a:fld>
            <a:endParaRPr lang="en-GB"/>
          </a:p>
        </p:txBody>
      </p:sp>
    </p:spTree>
    <p:extLst>
      <p:ext uri="{BB962C8B-B14F-4D97-AF65-F5344CB8AC3E}">
        <p14:creationId xmlns:p14="http://schemas.microsoft.com/office/powerpoint/2010/main" val="28191728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5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a:effectLst>
            <a:outerShdw blurRad="50800" dist="50800" dir="5400000" algn="ctr" rotWithShape="0">
              <a:srgbClr val="660000"/>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a:effectLst>
            <a:outerShdw blurRad="50800" dist="50800" dir="5400000" algn="ctr" rotWithShape="0">
              <a:schemeClr val="tx1"/>
            </a:outerShdw>
          </a:effectLst>
        </p:grpSpPr>
        <p:sp>
          <p:nvSpPr>
            <p:cNvPr id="11" name="Oval 10"/>
            <p:cNvSpPr/>
            <p:nvPr/>
          </p:nvSpPr>
          <p:spPr>
            <a:xfrm>
              <a:off x="9685338" y="4460675"/>
              <a:ext cx="1080904" cy="1080902"/>
            </a:xfrm>
            <a:prstGeom prst="ellipse">
              <a:avLst/>
            </a:prstGeom>
            <a:solidFill>
              <a:srgbClr val="660000"/>
            </a:solidFill>
            <a:ln w="25400" cap="flat" cmpd="sng" algn="ctr">
              <a:noFill/>
              <a:prstDash val="solid"/>
            </a:ln>
            <a:effectLst>
              <a:outerShdw blurRad="50800" dist="38100" dir="2700000" algn="tl" rotWithShape="0">
                <a:srgbClr val="660000">
                  <a:alpha val="40000"/>
                </a:srgbClr>
              </a:outerShdw>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hasCustomPrompt="1"/>
          </p:nvPr>
        </p:nvSpPr>
        <p:spPr>
          <a:xfrm>
            <a:off x="1051560" y="1432223"/>
            <a:ext cx="9966960" cy="3035808"/>
          </a:xfrm>
        </p:spPr>
        <p:txBody>
          <a:bodyPr anchor="ctr">
            <a:noAutofit/>
          </a:bodyPr>
          <a:lstStyle>
            <a:lvl1pPr algn="l">
              <a:lnSpc>
                <a:spcPct val="80000"/>
              </a:lnSpc>
              <a:defRPr sz="8800" cap="all" baseline="0">
                <a:blipFill dpi="0" rotWithShape="1">
                  <a:blip r:embed="rId4"/>
                  <a:srcRect/>
                  <a:tile tx="6350" ty="-127000" sx="65000" sy="64000" flip="none" algn="tl"/>
                </a:blipFill>
              </a:defRPr>
            </a:lvl1pPr>
          </a:lstStyle>
          <a:p>
            <a:r>
              <a:rPr lang="en-US" dirty="0"/>
              <a:t>Topic Title </a:t>
            </a:r>
          </a:p>
        </p:txBody>
      </p:sp>
      <p:sp>
        <p:nvSpPr>
          <p:cNvPr id="3" name="Subtitle 2"/>
          <p:cNvSpPr>
            <a:spLocks noGrp="1"/>
          </p:cNvSpPr>
          <p:nvPr>
            <p:ph type="subTitle" idx="1" hasCustomPrompt="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Lesson Title </a:t>
            </a:r>
          </a:p>
        </p:txBody>
      </p:sp>
      <p:sp>
        <p:nvSpPr>
          <p:cNvPr id="15" name="Footer Placeholder 14"/>
          <p:cNvSpPr>
            <a:spLocks noGrp="1"/>
          </p:cNvSpPr>
          <p:nvPr>
            <p:ph type="ftr" sz="quarter" idx="11"/>
          </p:nvPr>
        </p:nvSpPr>
        <p:spPr/>
        <p:txBody>
          <a:bodyPr/>
          <a:lstStyle>
            <a:lvl1pPr>
              <a:defRPr>
                <a:solidFill>
                  <a:schemeClr val="tx1"/>
                </a:solidFill>
              </a:defRPr>
            </a:lvl1pPr>
          </a:lstStyle>
          <a:p>
            <a:r>
              <a:rPr lang="en-GB" dirty="0"/>
              <a:t>Thomas Telford School - Key Stage 5 Business </a:t>
            </a:r>
          </a:p>
        </p:txBody>
      </p:sp>
    </p:spTree>
    <p:extLst>
      <p:ext uri="{BB962C8B-B14F-4D97-AF65-F5344CB8AC3E}">
        <p14:creationId xmlns:p14="http://schemas.microsoft.com/office/powerpoint/2010/main" val="1691392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solidFill>
                  <a:srgbClr val="0C0D07"/>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solidFill>
                  <a:srgbClr val="0C0D07"/>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rgbClr val="0C0D0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7964424" y="6272784"/>
            <a:ext cx="3273552" cy="365125"/>
          </a:xfrm>
          <a:prstGeom prst="rect">
            <a:avLst/>
          </a:prstGeom>
        </p:spPr>
        <p:txBody>
          <a:bodyPr/>
          <a:lstStyle/>
          <a:p>
            <a:fld id="{F047D3CD-C8F2-4663-89A2-BEEBA4DDF8F7}" type="datetime1">
              <a:rPr lang="en-GB" smtClean="0"/>
              <a:t>25/05/2021</a:t>
            </a:fld>
            <a:endParaRPr lang="en-GB"/>
          </a:p>
        </p:txBody>
      </p:sp>
      <p:grpSp>
        <p:nvGrpSpPr>
          <p:cNvPr id="8" name="Group 7"/>
          <p:cNvGrpSpPr>
            <a:grpSpLocks noChangeAspect="1"/>
          </p:cNvGrpSpPr>
          <p:nvPr/>
        </p:nvGrpSpPr>
        <p:grpSpPr>
          <a:xfrm>
            <a:off x="11401725" y="6229681"/>
            <a:ext cx="457200" cy="457200"/>
            <a:chOff x="11361456" y="6195813"/>
            <a:chExt cx="548640" cy="548640"/>
          </a:xfrm>
          <a:solidFill>
            <a:srgbClr val="660000"/>
          </a:solidFill>
        </p:grpSpPr>
        <p:sp>
          <p:nvSpPr>
            <p:cNvPr id="9" name="Oval 8"/>
            <p:cNvSpPr/>
            <p:nvPr/>
          </p:nvSpPr>
          <p:spPr>
            <a:xfrm>
              <a:off x="11361456" y="6195813"/>
              <a:ext cx="548640" cy="548640"/>
            </a:xfrm>
            <a:prstGeom prst="ellipse">
              <a:avLst/>
            </a:prstGeom>
            <a:grpFill/>
            <a:ln w="25400" cap="flat" cmpd="sng" algn="ctr">
              <a:noFill/>
              <a:prstDash val="solid"/>
            </a:ln>
            <a:effectLst/>
          </p:spPr>
        </p:sp>
        <p:sp>
          <p:nvSpPr>
            <p:cNvPr id="10" name="Oval 9"/>
            <p:cNvSpPr/>
            <p:nvPr/>
          </p:nvSpPr>
          <p:spPr>
            <a:xfrm>
              <a:off x="11396488" y="6230844"/>
              <a:ext cx="478576" cy="478578"/>
            </a:xfrm>
            <a:prstGeom prst="ellipse">
              <a:avLst/>
            </a:prstGeom>
            <a:grp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20DE7527-1EE4-4D44-B811-06AC9ED19CAA}" type="slidenum">
              <a:rPr lang="en-GB" smtClean="0"/>
              <a:t>‹#›</a:t>
            </a:fld>
            <a:endParaRPr lang="en-GB"/>
          </a:p>
        </p:txBody>
      </p:sp>
    </p:spTree>
    <p:extLst>
      <p:ext uri="{BB962C8B-B14F-4D97-AF65-F5344CB8AC3E}">
        <p14:creationId xmlns:p14="http://schemas.microsoft.com/office/powerpoint/2010/main" val="2111869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rgbClr val="0C0D07"/>
                </a:solidFill>
              </a:defRPr>
            </a:lvl1pPr>
            <a:lvl2pPr>
              <a:defRPr>
                <a:solidFill>
                  <a:srgbClr val="0C0D07"/>
                </a:solidFill>
              </a:defRPr>
            </a:lvl2pPr>
            <a:lvl3pPr>
              <a:defRPr>
                <a:solidFill>
                  <a:srgbClr val="0C0D07"/>
                </a:solidFill>
              </a:defRPr>
            </a:lvl3pPr>
            <a:lvl4pPr>
              <a:defRPr>
                <a:solidFill>
                  <a:srgbClr val="0C0D07"/>
                </a:solidFill>
              </a:defRPr>
            </a:lvl4pPr>
            <a:lvl5pPr>
              <a:defRPr>
                <a:solidFill>
                  <a:srgbClr val="0C0D07"/>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964424" y="6272784"/>
            <a:ext cx="3273552" cy="365125"/>
          </a:xfrm>
          <a:prstGeom prst="rect">
            <a:avLst/>
          </a:prstGeom>
        </p:spPr>
        <p:txBody>
          <a:bodyPr/>
          <a:lstStyle/>
          <a:p>
            <a:fld id="{530DBFF6-7D13-4C83-B13D-CB724B8416B4}" type="datetime1">
              <a:rPr lang="en-GB" smtClean="0"/>
              <a:t>25/05/2021</a:t>
            </a:fld>
            <a:endParaRPr lang="en-GB"/>
          </a:p>
        </p:txBody>
      </p:sp>
      <p:sp>
        <p:nvSpPr>
          <p:cNvPr id="5" name="Footer Placeholder 4"/>
          <p:cNvSpPr>
            <a:spLocks noGrp="1"/>
          </p:cNvSpPr>
          <p:nvPr>
            <p:ph type="ftr" sz="quarter" idx="11"/>
          </p:nvPr>
        </p:nvSpPr>
        <p:spPr/>
        <p:txBody>
          <a:bodyPr/>
          <a:lstStyle/>
          <a:p>
            <a:r>
              <a:rPr lang="en-GB" dirty="0"/>
              <a:t>Thomas Telford School - Key Stage 5 Business </a:t>
            </a:r>
          </a:p>
        </p:txBody>
      </p:sp>
      <p:sp>
        <p:nvSpPr>
          <p:cNvPr id="6" name="Slide Number Placeholder 5"/>
          <p:cNvSpPr>
            <a:spLocks noGrp="1"/>
          </p:cNvSpPr>
          <p:nvPr>
            <p:ph type="sldNum" sz="quarter" idx="12"/>
          </p:nvPr>
        </p:nvSpPr>
        <p:spPr>
          <a:xfrm>
            <a:off x="11311128" y="6272784"/>
            <a:ext cx="640080" cy="365125"/>
          </a:xfrm>
          <a:prstGeom prst="rect">
            <a:avLst/>
          </a:prstGeom>
        </p:spPr>
        <p:txBody>
          <a:bodyPr/>
          <a:lstStyle/>
          <a:p>
            <a:fld id="{20DE7527-1EE4-4D44-B811-06AC9ED19CAA}" type="slidenum">
              <a:rPr lang="en-GB" smtClean="0"/>
              <a:t>‹#›</a:t>
            </a:fld>
            <a:endParaRPr lang="en-GB"/>
          </a:p>
        </p:txBody>
      </p:sp>
    </p:spTree>
    <p:extLst>
      <p:ext uri="{BB962C8B-B14F-4D97-AF65-F5344CB8AC3E}">
        <p14:creationId xmlns:p14="http://schemas.microsoft.com/office/powerpoint/2010/main" val="1529444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lvl1pPr>
              <a:defRPr>
                <a:solidFill>
                  <a:srgbClr val="0C0D07"/>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lvl1pPr>
              <a:defRPr>
                <a:solidFill>
                  <a:srgbClr val="0C0D07"/>
                </a:solidFill>
              </a:defRPr>
            </a:lvl1pPr>
            <a:lvl2pPr>
              <a:defRPr>
                <a:solidFill>
                  <a:srgbClr val="0C0D07"/>
                </a:solidFill>
              </a:defRPr>
            </a:lvl2pPr>
            <a:lvl3pPr>
              <a:defRPr>
                <a:solidFill>
                  <a:srgbClr val="0C0D07"/>
                </a:solidFill>
              </a:defRPr>
            </a:lvl3pPr>
            <a:lvl4pPr>
              <a:defRPr>
                <a:solidFill>
                  <a:srgbClr val="0C0D07"/>
                </a:solidFill>
              </a:defRPr>
            </a:lvl4pPr>
            <a:lvl5pPr>
              <a:defRPr>
                <a:solidFill>
                  <a:srgbClr val="0C0D07"/>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964424" y="6272784"/>
            <a:ext cx="3273552" cy="365125"/>
          </a:xfrm>
          <a:prstGeom prst="rect">
            <a:avLst/>
          </a:prstGeom>
        </p:spPr>
        <p:txBody>
          <a:bodyPr/>
          <a:lstStyle/>
          <a:p>
            <a:fld id="{EC51C97D-F007-4FB5-9F86-9FD0D7E160C6}" type="datetime1">
              <a:rPr lang="en-GB" smtClean="0"/>
              <a:t>25/05/2021</a:t>
            </a:fld>
            <a:endParaRPr lang="en-GB"/>
          </a:p>
        </p:txBody>
      </p:sp>
      <p:sp>
        <p:nvSpPr>
          <p:cNvPr id="5" name="Footer Placeholder 4"/>
          <p:cNvSpPr>
            <a:spLocks noGrp="1"/>
          </p:cNvSpPr>
          <p:nvPr>
            <p:ph type="ftr" sz="quarter" idx="11"/>
          </p:nvPr>
        </p:nvSpPr>
        <p:spPr/>
        <p:txBody>
          <a:bodyPr/>
          <a:lstStyle/>
          <a:p>
            <a:r>
              <a:rPr lang="en-GB" dirty="0"/>
              <a:t>Thomas Telford School - Key Stage 5 Business </a:t>
            </a:r>
          </a:p>
        </p:txBody>
      </p:sp>
      <p:sp>
        <p:nvSpPr>
          <p:cNvPr id="6" name="Slide Number Placeholder 5"/>
          <p:cNvSpPr>
            <a:spLocks noGrp="1"/>
          </p:cNvSpPr>
          <p:nvPr>
            <p:ph type="sldNum" sz="quarter" idx="12"/>
          </p:nvPr>
        </p:nvSpPr>
        <p:spPr>
          <a:xfrm>
            <a:off x="11311128" y="6272784"/>
            <a:ext cx="640080" cy="365125"/>
          </a:xfrm>
          <a:prstGeom prst="rect">
            <a:avLst/>
          </a:prstGeom>
        </p:spPr>
        <p:txBody>
          <a:bodyPr/>
          <a:lstStyle/>
          <a:p>
            <a:fld id="{20DE7527-1EE4-4D44-B811-06AC9ED19CAA}" type="slidenum">
              <a:rPr lang="en-GB" smtClean="0"/>
              <a:t>‹#›</a:t>
            </a:fld>
            <a:endParaRPr lang="en-GB"/>
          </a:p>
        </p:txBody>
      </p:sp>
    </p:spTree>
    <p:extLst>
      <p:ext uri="{BB962C8B-B14F-4D97-AF65-F5344CB8AC3E}">
        <p14:creationId xmlns:p14="http://schemas.microsoft.com/office/powerpoint/2010/main" val="1651458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C0D07"/>
                </a:solidFill>
              </a:defRPr>
            </a:lvl1pPr>
            <a:lvl2pPr>
              <a:defRPr>
                <a:solidFill>
                  <a:srgbClr val="0C0D07"/>
                </a:solidFill>
              </a:defRPr>
            </a:lvl2pPr>
            <a:lvl3pPr>
              <a:defRPr>
                <a:solidFill>
                  <a:srgbClr val="0C0D07"/>
                </a:solidFill>
              </a:defRPr>
            </a:lvl3pPr>
            <a:lvl4pPr>
              <a:defRPr>
                <a:solidFill>
                  <a:srgbClr val="0C0D07"/>
                </a:solidFill>
              </a:defRPr>
            </a:lvl4pPr>
            <a:lvl5pPr>
              <a:defRPr>
                <a:solidFill>
                  <a:srgbClr val="0C0D07"/>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964424" y="6272784"/>
            <a:ext cx="3273552" cy="365125"/>
          </a:xfrm>
          <a:prstGeom prst="rect">
            <a:avLst/>
          </a:prstGeom>
        </p:spPr>
        <p:txBody>
          <a:bodyPr/>
          <a:lstStyle/>
          <a:p>
            <a:fld id="{5CC83DCC-B2A9-4F99-9587-79AA24AE3506}" type="datetime1">
              <a:rPr lang="en-GB" smtClean="0"/>
              <a:t>25/05/2021</a:t>
            </a:fld>
            <a:endParaRPr lang="en-GB"/>
          </a:p>
        </p:txBody>
      </p:sp>
      <p:sp>
        <p:nvSpPr>
          <p:cNvPr id="5" name="Footer Placeholder 4"/>
          <p:cNvSpPr>
            <a:spLocks noGrp="1"/>
          </p:cNvSpPr>
          <p:nvPr>
            <p:ph type="ftr" sz="quarter" idx="11"/>
          </p:nvPr>
        </p:nvSpPr>
        <p:spPr/>
        <p:txBody>
          <a:bodyPr/>
          <a:lstStyle/>
          <a:p>
            <a:r>
              <a:rPr lang="en-GB" dirty="0"/>
              <a:t>Thomas Telford School - Key Stage 5 Business </a:t>
            </a:r>
          </a:p>
        </p:txBody>
      </p:sp>
      <p:sp>
        <p:nvSpPr>
          <p:cNvPr id="6" name="Slide Number Placeholder 5"/>
          <p:cNvSpPr>
            <a:spLocks noGrp="1"/>
          </p:cNvSpPr>
          <p:nvPr>
            <p:ph type="sldNum" sz="quarter" idx="12"/>
          </p:nvPr>
        </p:nvSpPr>
        <p:spPr>
          <a:xfrm>
            <a:off x="11311128" y="6272784"/>
            <a:ext cx="640080" cy="365125"/>
          </a:xfrm>
          <a:prstGeom prst="rect">
            <a:avLst/>
          </a:prstGeom>
        </p:spPr>
        <p:txBody>
          <a:bodyPr/>
          <a:lstStyle/>
          <a:p>
            <a:fld id="{20DE7527-1EE4-4D44-B811-06AC9ED19CAA}" type="slidenum">
              <a:rPr lang="en-GB" smtClean="0"/>
              <a:t>‹#›</a:t>
            </a:fld>
            <a:endParaRPr lang="en-GB"/>
          </a:p>
        </p:txBody>
      </p:sp>
    </p:spTree>
    <p:extLst>
      <p:ext uri="{BB962C8B-B14F-4D97-AF65-F5344CB8AC3E}">
        <p14:creationId xmlns:p14="http://schemas.microsoft.com/office/powerpoint/2010/main" val="4172481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a:prstGeom prst="rect">
            <a:avLst/>
          </a:prstGeom>
        </p:spPr>
        <p:txBody>
          <a:bodyPr/>
          <a:lstStyle/>
          <a:p>
            <a:fld id="{D8F0E3A4-6920-44E4-AFD9-3D9BD22DB4E1}" type="datetime1">
              <a:rPr lang="en-GB" smtClean="0"/>
              <a:t>25/05/2021</a:t>
            </a:fld>
            <a:endParaRPr lang="en-GB"/>
          </a:p>
        </p:txBody>
      </p:sp>
      <p:sp>
        <p:nvSpPr>
          <p:cNvPr id="5" name="Footer Placeholder 4"/>
          <p:cNvSpPr>
            <a:spLocks noGrp="1"/>
          </p:cNvSpPr>
          <p:nvPr>
            <p:ph type="ftr" sz="quarter" idx="11"/>
          </p:nvPr>
        </p:nvSpPr>
        <p:spPr>
          <a:xfrm>
            <a:off x="2182708" y="6272784"/>
            <a:ext cx="6327648" cy="365125"/>
          </a:xfrm>
        </p:spPr>
        <p:txBody>
          <a:bodyPr/>
          <a:lstStyle/>
          <a:p>
            <a:r>
              <a:rPr lang="en-GB" dirty="0"/>
              <a:t>Thomas Telford School - Key Stage 5 Business </a:t>
            </a: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solidFill>
              <a:srgbClr val="660000"/>
            </a:solid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a:prstGeom prst="rect">
            <a:avLst/>
          </a:prstGeom>
        </p:spPr>
        <p:txBody>
          <a:bodyPr/>
          <a:lstStyle>
            <a:lvl1pPr>
              <a:defRPr sz="2800"/>
            </a:lvl1pPr>
          </a:lstStyle>
          <a:p>
            <a:fld id="{20DE7527-1EE4-4D44-B811-06AC9ED19CAA}" type="slidenum">
              <a:rPr lang="en-GB" smtClean="0"/>
              <a:t>‹#›</a:t>
            </a:fld>
            <a:endParaRPr lang="en-GB"/>
          </a:p>
        </p:txBody>
      </p:sp>
    </p:spTree>
    <p:extLst>
      <p:ext uri="{BB962C8B-B14F-4D97-AF65-F5344CB8AC3E}">
        <p14:creationId xmlns:p14="http://schemas.microsoft.com/office/powerpoint/2010/main" val="1393182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964424" y="6272784"/>
            <a:ext cx="3273552" cy="365125"/>
          </a:xfrm>
          <a:prstGeom prst="rect">
            <a:avLst/>
          </a:prstGeom>
        </p:spPr>
        <p:txBody>
          <a:bodyPr/>
          <a:lstStyle/>
          <a:p>
            <a:fld id="{29FE2E81-C27E-43D8-A890-490146B6AA2C}" type="datetime1">
              <a:rPr lang="en-GB" smtClean="0"/>
              <a:t>25/05/2021</a:t>
            </a:fld>
            <a:endParaRPr lang="en-GB"/>
          </a:p>
        </p:txBody>
      </p:sp>
      <p:sp>
        <p:nvSpPr>
          <p:cNvPr id="6" name="Footer Placeholder 5"/>
          <p:cNvSpPr>
            <a:spLocks noGrp="1"/>
          </p:cNvSpPr>
          <p:nvPr>
            <p:ph type="ftr" sz="quarter" idx="11"/>
          </p:nvPr>
        </p:nvSpPr>
        <p:spPr/>
        <p:txBody>
          <a:bodyPr/>
          <a:lstStyle/>
          <a:p>
            <a:r>
              <a:rPr lang="en-GB" dirty="0"/>
              <a:t>Thomas Telford School - Key Stage 5 Business </a:t>
            </a:r>
          </a:p>
        </p:txBody>
      </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20DE7527-1EE4-4D44-B811-06AC9ED19CAA}" type="slidenum">
              <a:rPr lang="en-GB" smtClean="0"/>
              <a:t>‹#›</a:t>
            </a:fld>
            <a:endParaRPr lang="en-GB"/>
          </a:p>
        </p:txBody>
      </p:sp>
    </p:spTree>
    <p:extLst>
      <p:ext uri="{BB962C8B-B14F-4D97-AF65-F5344CB8AC3E}">
        <p14:creationId xmlns:p14="http://schemas.microsoft.com/office/powerpoint/2010/main" val="177103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rgbClr val="0C0D0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solidFill>
                  <a:srgbClr val="0C0D07"/>
                </a:solidFill>
              </a:defRPr>
            </a:lvl1pPr>
            <a:lvl2pPr>
              <a:defRPr sz="1800">
                <a:solidFill>
                  <a:srgbClr val="0C0D07"/>
                </a:solidFill>
              </a:defRPr>
            </a:lvl2pPr>
            <a:lvl3pPr>
              <a:defRPr sz="1600">
                <a:solidFill>
                  <a:srgbClr val="0C0D07"/>
                </a:solidFill>
              </a:defRPr>
            </a:lvl3pPr>
            <a:lvl4pPr>
              <a:defRPr sz="1600">
                <a:solidFill>
                  <a:srgbClr val="0C0D07"/>
                </a:solidFill>
              </a:defRPr>
            </a:lvl4pPr>
            <a:lvl5pPr>
              <a:defRPr sz="1600">
                <a:solidFill>
                  <a:srgbClr val="0C0D07"/>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rgbClr val="0C0D0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solidFill>
                  <a:srgbClr val="0C0D07"/>
                </a:solidFill>
              </a:defRPr>
            </a:lvl1pPr>
            <a:lvl2pPr>
              <a:defRPr sz="1800">
                <a:solidFill>
                  <a:srgbClr val="0C0D07"/>
                </a:solidFill>
              </a:defRPr>
            </a:lvl2pPr>
            <a:lvl3pPr>
              <a:defRPr sz="1600">
                <a:solidFill>
                  <a:srgbClr val="0C0D07"/>
                </a:solidFill>
              </a:defRPr>
            </a:lvl3pPr>
            <a:lvl4pPr>
              <a:defRPr sz="1600">
                <a:solidFill>
                  <a:srgbClr val="0C0D07"/>
                </a:solidFill>
              </a:defRPr>
            </a:lvl4pPr>
            <a:lvl5pPr>
              <a:defRPr sz="1600">
                <a:solidFill>
                  <a:srgbClr val="0C0D07"/>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964424" y="6272784"/>
            <a:ext cx="3273552" cy="365125"/>
          </a:xfrm>
          <a:prstGeom prst="rect">
            <a:avLst/>
          </a:prstGeom>
        </p:spPr>
        <p:txBody>
          <a:bodyPr/>
          <a:lstStyle/>
          <a:p>
            <a:fld id="{F57BADEA-9495-4F6C-A164-1E9704DB0E91}" type="datetime1">
              <a:rPr lang="en-GB" smtClean="0"/>
              <a:t>25/05/2021</a:t>
            </a:fld>
            <a:endParaRPr lang="en-GB"/>
          </a:p>
        </p:txBody>
      </p:sp>
      <p:sp>
        <p:nvSpPr>
          <p:cNvPr id="8" name="Footer Placeholder 7"/>
          <p:cNvSpPr>
            <a:spLocks noGrp="1"/>
          </p:cNvSpPr>
          <p:nvPr>
            <p:ph type="ftr" sz="quarter" idx="11"/>
          </p:nvPr>
        </p:nvSpPr>
        <p:spPr/>
        <p:txBody>
          <a:bodyPr/>
          <a:lstStyle/>
          <a:p>
            <a:r>
              <a:rPr lang="en-GB" dirty="0"/>
              <a:t>Thomas Telford School - Key Stage 5 Business </a:t>
            </a:r>
          </a:p>
        </p:txBody>
      </p:sp>
      <p:sp>
        <p:nvSpPr>
          <p:cNvPr id="9" name="Slide Number Placeholder 8"/>
          <p:cNvSpPr>
            <a:spLocks noGrp="1"/>
          </p:cNvSpPr>
          <p:nvPr>
            <p:ph type="sldNum" sz="quarter" idx="12"/>
          </p:nvPr>
        </p:nvSpPr>
        <p:spPr>
          <a:xfrm>
            <a:off x="11311128" y="6272784"/>
            <a:ext cx="640080" cy="365125"/>
          </a:xfrm>
          <a:prstGeom prst="rect">
            <a:avLst/>
          </a:prstGeom>
        </p:spPr>
        <p:txBody>
          <a:bodyPr/>
          <a:lstStyle/>
          <a:p>
            <a:fld id="{20DE7527-1EE4-4D44-B811-06AC9ED19CAA}" type="slidenum">
              <a:rPr lang="en-GB" smtClean="0"/>
              <a:t>‹#›</a:t>
            </a:fld>
            <a:endParaRPr lang="en-GB"/>
          </a:p>
        </p:txBody>
      </p:sp>
    </p:spTree>
    <p:extLst>
      <p:ext uri="{BB962C8B-B14F-4D97-AF65-F5344CB8AC3E}">
        <p14:creationId xmlns:p14="http://schemas.microsoft.com/office/powerpoint/2010/main" val="1146164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964424" y="6272784"/>
            <a:ext cx="3273552" cy="365125"/>
          </a:xfrm>
          <a:prstGeom prst="rect">
            <a:avLst/>
          </a:prstGeom>
        </p:spPr>
        <p:txBody>
          <a:bodyPr/>
          <a:lstStyle/>
          <a:p>
            <a:fld id="{A3D1BE6C-92C3-450B-BE11-566EF705BCB5}" type="datetime1">
              <a:rPr lang="en-GB" smtClean="0"/>
              <a:t>25/05/2021</a:t>
            </a:fld>
            <a:endParaRPr lang="en-GB"/>
          </a:p>
        </p:txBody>
      </p:sp>
      <p:sp>
        <p:nvSpPr>
          <p:cNvPr id="4" name="Footer Placeholder 3"/>
          <p:cNvSpPr>
            <a:spLocks noGrp="1"/>
          </p:cNvSpPr>
          <p:nvPr>
            <p:ph type="ftr" sz="quarter" idx="11"/>
          </p:nvPr>
        </p:nvSpPr>
        <p:spPr/>
        <p:txBody>
          <a:bodyPr/>
          <a:lstStyle/>
          <a:p>
            <a:r>
              <a:rPr lang="en-GB" dirty="0"/>
              <a:t>Thomas Telford School - Key Stage 5 Business </a:t>
            </a:r>
          </a:p>
        </p:txBody>
      </p:sp>
      <p:sp>
        <p:nvSpPr>
          <p:cNvPr id="5" name="Slide Number Placeholder 4"/>
          <p:cNvSpPr>
            <a:spLocks noGrp="1"/>
          </p:cNvSpPr>
          <p:nvPr>
            <p:ph type="sldNum" sz="quarter" idx="12"/>
          </p:nvPr>
        </p:nvSpPr>
        <p:spPr>
          <a:xfrm>
            <a:off x="11311128" y="6272784"/>
            <a:ext cx="640080" cy="365125"/>
          </a:xfrm>
          <a:prstGeom prst="rect">
            <a:avLst/>
          </a:prstGeom>
        </p:spPr>
        <p:txBody>
          <a:bodyPr/>
          <a:lstStyle/>
          <a:p>
            <a:fld id="{20DE7527-1EE4-4D44-B811-06AC9ED19CAA}" type="slidenum">
              <a:rPr lang="en-GB" smtClean="0"/>
              <a:t>‹#›</a:t>
            </a:fld>
            <a:endParaRPr lang="en-GB"/>
          </a:p>
        </p:txBody>
      </p:sp>
    </p:spTree>
    <p:extLst>
      <p:ext uri="{BB962C8B-B14F-4D97-AF65-F5344CB8AC3E}">
        <p14:creationId xmlns:p14="http://schemas.microsoft.com/office/powerpoint/2010/main" val="1838175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a:t>Thomas Telford School - Key Stage 5 Business </a:t>
            </a:r>
          </a:p>
        </p:txBody>
      </p:sp>
      <p:sp>
        <p:nvSpPr>
          <p:cNvPr id="4" name="Slide Number Placeholder 3"/>
          <p:cNvSpPr>
            <a:spLocks noGrp="1"/>
          </p:cNvSpPr>
          <p:nvPr>
            <p:ph type="sldNum" sz="quarter" idx="12"/>
          </p:nvPr>
        </p:nvSpPr>
        <p:spPr>
          <a:xfrm>
            <a:off x="11311128" y="6272784"/>
            <a:ext cx="640080" cy="365125"/>
          </a:xfrm>
          <a:prstGeom prst="rect">
            <a:avLst/>
          </a:prstGeom>
        </p:spPr>
        <p:txBody>
          <a:bodyPr/>
          <a:lstStyle/>
          <a:p>
            <a:fld id="{20DE7527-1EE4-4D44-B811-06AC9ED19CAA}" type="slidenum">
              <a:rPr lang="en-GB" smtClean="0"/>
              <a:t>‹#›</a:t>
            </a:fld>
            <a:endParaRPr lang="en-GB"/>
          </a:p>
        </p:txBody>
      </p:sp>
    </p:spTree>
    <p:extLst>
      <p:ext uri="{BB962C8B-B14F-4D97-AF65-F5344CB8AC3E}">
        <p14:creationId xmlns:p14="http://schemas.microsoft.com/office/powerpoint/2010/main" val="1608240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t>Thomas Telford School - Key Stage 5 Business </a:t>
            </a:r>
            <a:endParaRPr lang="en-GB" dirty="0"/>
          </a:p>
        </p:txBody>
      </p:sp>
      <p:graphicFrame>
        <p:nvGraphicFramePr>
          <p:cNvPr id="4" name="Table 3"/>
          <p:cNvGraphicFramePr>
            <a:graphicFrameLocks noGrp="1"/>
          </p:cNvGraphicFramePr>
          <p:nvPr userDrawn="1">
            <p:extLst>
              <p:ext uri="{D42A27DB-BD31-4B8C-83A1-F6EECF244321}">
                <p14:modId xmlns:p14="http://schemas.microsoft.com/office/powerpoint/2010/main" val="364152836"/>
              </p:ext>
            </p:extLst>
          </p:nvPr>
        </p:nvGraphicFramePr>
        <p:xfrm>
          <a:off x="3048" y="1306830"/>
          <a:ext cx="12192000" cy="5599729"/>
        </p:xfrm>
        <a:graphic>
          <a:graphicData uri="http://schemas.openxmlformats.org/drawingml/2006/table">
            <a:tbl>
              <a:tblPr firstRow="1" firstCol="1" bandRow="1">
                <a:tableStyleId>{5C22544A-7EE6-4342-B048-85BDC9FD1C3A}</a:tableStyleId>
              </a:tblPr>
              <a:tblGrid>
                <a:gridCol w="4063709">
                  <a:extLst>
                    <a:ext uri="{9D8B030D-6E8A-4147-A177-3AD203B41FA5}">
                      <a16:colId xmlns:a16="http://schemas.microsoft.com/office/drawing/2014/main" val="20000"/>
                    </a:ext>
                  </a:extLst>
                </a:gridCol>
                <a:gridCol w="4063709">
                  <a:extLst>
                    <a:ext uri="{9D8B030D-6E8A-4147-A177-3AD203B41FA5}">
                      <a16:colId xmlns:a16="http://schemas.microsoft.com/office/drawing/2014/main" val="20001"/>
                    </a:ext>
                  </a:extLst>
                </a:gridCol>
                <a:gridCol w="4064582">
                  <a:extLst>
                    <a:ext uri="{9D8B030D-6E8A-4147-A177-3AD203B41FA5}">
                      <a16:colId xmlns:a16="http://schemas.microsoft.com/office/drawing/2014/main" val="20002"/>
                    </a:ext>
                  </a:extLst>
                </a:gridCol>
              </a:tblGrid>
              <a:tr h="0">
                <a:tc>
                  <a:txBody>
                    <a:bodyPr/>
                    <a:lstStyle/>
                    <a:p>
                      <a:pPr algn="ctr">
                        <a:lnSpc>
                          <a:spcPct val="107000"/>
                        </a:lnSpc>
                        <a:spcAft>
                          <a:spcPts val="0"/>
                        </a:spcAft>
                      </a:pPr>
                      <a:r>
                        <a:rPr lang="en-GB" sz="1600" dirty="0">
                          <a:solidFill>
                            <a:schemeClr val="bg1"/>
                          </a:solidFill>
                          <a:effectLst/>
                          <a:latin typeface="Arial" panose="020B0604020202020204" pitchFamily="34" charset="0"/>
                          <a:cs typeface="Arial" panose="020B0604020202020204" pitchFamily="34" charset="0"/>
                        </a:rPr>
                        <a:t>Prior Learning Links</a:t>
                      </a:r>
                      <a:endPar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6296" marR="662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1600" dirty="0">
                          <a:solidFill>
                            <a:schemeClr val="bg1"/>
                          </a:solidFill>
                          <a:effectLst/>
                          <a:latin typeface="Arial" panose="020B0604020202020204" pitchFamily="34" charset="0"/>
                          <a:cs typeface="Arial" panose="020B0604020202020204" pitchFamily="34" charset="0"/>
                        </a:rPr>
                        <a:t>Learning Purpose</a:t>
                      </a:r>
                      <a:endPar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6296" marR="662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lnSpc>
                          <a:spcPct val="107000"/>
                        </a:lnSpc>
                        <a:spcAft>
                          <a:spcPts val="0"/>
                        </a:spcAft>
                      </a:pPr>
                      <a:r>
                        <a:rPr lang="en-GB" sz="1600" dirty="0">
                          <a:solidFill>
                            <a:schemeClr val="bg1"/>
                          </a:solidFill>
                          <a:effectLst/>
                          <a:latin typeface="Arial" panose="020B0604020202020204" pitchFamily="34" charset="0"/>
                          <a:cs typeface="Arial" panose="020B0604020202020204" pitchFamily="34" charset="0"/>
                        </a:rPr>
                        <a:t>Future Learning Links</a:t>
                      </a:r>
                      <a:endPar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6296" marR="66296"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634164">
                <a:tc>
                  <a:txBody>
                    <a:bodyPr/>
                    <a:lstStyle/>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 </a:t>
                      </a:r>
                    </a:p>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1.</a:t>
                      </a:r>
                    </a:p>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 </a:t>
                      </a:r>
                    </a:p>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2.</a:t>
                      </a:r>
                    </a:p>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 </a:t>
                      </a:r>
                    </a:p>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3.</a:t>
                      </a:r>
                    </a:p>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 </a:t>
                      </a:r>
                    </a:p>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 </a:t>
                      </a:r>
                    </a:p>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 </a:t>
                      </a:r>
                    </a:p>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 </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6296" marR="662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lnSpc>
                          <a:spcPct val="107000"/>
                        </a:lnSpc>
                        <a:spcAft>
                          <a:spcPts val="0"/>
                        </a:spcAft>
                      </a:pPr>
                      <a:endParaRPr lang="en-GB" sz="1600" dirty="0">
                        <a:solidFill>
                          <a:schemeClr val="tx1"/>
                        </a:solidFill>
                        <a:effectLst/>
                        <a:latin typeface="Arial" panose="020B0604020202020204" pitchFamily="34" charset="0"/>
                        <a:cs typeface="Arial" panose="020B0604020202020204" pitchFamily="34" charset="0"/>
                      </a:endParaRPr>
                    </a:p>
                    <a:p>
                      <a:pPr algn="l">
                        <a:lnSpc>
                          <a:spcPct val="107000"/>
                        </a:lnSpc>
                        <a:spcAft>
                          <a:spcPts val="0"/>
                        </a:spcAft>
                      </a:pPr>
                      <a:r>
                        <a:rPr lang="en-GB" sz="1600" b="1" dirty="0">
                          <a:solidFill>
                            <a:schemeClr val="tx1"/>
                          </a:solidFill>
                          <a:effectLst/>
                          <a:latin typeface="Arial" panose="020B0604020202020204" pitchFamily="34" charset="0"/>
                          <a:cs typeface="Arial" panose="020B0604020202020204" pitchFamily="34" charset="0"/>
                        </a:rPr>
                        <a:t>1.</a:t>
                      </a:r>
                    </a:p>
                    <a:p>
                      <a:pPr algn="l">
                        <a:lnSpc>
                          <a:spcPct val="107000"/>
                        </a:lnSpc>
                        <a:spcAft>
                          <a:spcPts val="0"/>
                        </a:spcAft>
                      </a:pPr>
                      <a:r>
                        <a:rPr lang="en-GB" sz="1600" b="1" dirty="0">
                          <a:solidFill>
                            <a:schemeClr val="tx1"/>
                          </a:solidFill>
                          <a:effectLst/>
                          <a:latin typeface="Arial" panose="020B0604020202020204" pitchFamily="34" charset="0"/>
                          <a:cs typeface="Arial" panose="020B0604020202020204" pitchFamily="34" charset="0"/>
                        </a:rPr>
                        <a:t> </a:t>
                      </a:r>
                    </a:p>
                    <a:p>
                      <a:pPr algn="l">
                        <a:lnSpc>
                          <a:spcPct val="107000"/>
                        </a:lnSpc>
                        <a:spcAft>
                          <a:spcPts val="0"/>
                        </a:spcAft>
                      </a:pPr>
                      <a:r>
                        <a:rPr lang="en-GB" sz="1600" b="1" dirty="0">
                          <a:solidFill>
                            <a:schemeClr val="tx1"/>
                          </a:solidFill>
                          <a:effectLst/>
                          <a:latin typeface="Arial" panose="020B0604020202020204" pitchFamily="34" charset="0"/>
                          <a:cs typeface="Arial" panose="020B0604020202020204" pitchFamily="34" charset="0"/>
                        </a:rPr>
                        <a:t>2.</a:t>
                      </a:r>
                    </a:p>
                    <a:p>
                      <a:pPr algn="l">
                        <a:lnSpc>
                          <a:spcPct val="107000"/>
                        </a:lnSpc>
                        <a:spcAft>
                          <a:spcPts val="0"/>
                        </a:spcAft>
                      </a:pPr>
                      <a:r>
                        <a:rPr lang="en-GB" sz="1600" b="1" dirty="0">
                          <a:solidFill>
                            <a:schemeClr val="tx1"/>
                          </a:solidFill>
                          <a:effectLst/>
                          <a:latin typeface="Arial" panose="020B0604020202020204" pitchFamily="34" charset="0"/>
                          <a:cs typeface="Arial" panose="020B0604020202020204" pitchFamily="34" charset="0"/>
                        </a:rPr>
                        <a:t> </a:t>
                      </a:r>
                    </a:p>
                    <a:p>
                      <a:pPr algn="l">
                        <a:lnSpc>
                          <a:spcPct val="107000"/>
                        </a:lnSpc>
                        <a:spcAft>
                          <a:spcPts val="0"/>
                        </a:spcAft>
                      </a:pPr>
                      <a:r>
                        <a:rPr lang="en-GB" sz="1600" b="1" dirty="0">
                          <a:solidFill>
                            <a:schemeClr val="tx1"/>
                          </a:solidFill>
                          <a:effectLst/>
                          <a:latin typeface="Arial" panose="020B0604020202020204" pitchFamily="34" charset="0"/>
                          <a:cs typeface="Arial" panose="020B0604020202020204" pitchFamily="34" charset="0"/>
                        </a:rPr>
                        <a:t>3.</a:t>
                      </a:r>
                    </a:p>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 </a:t>
                      </a:r>
                    </a:p>
                    <a:p>
                      <a:pPr marL="288290"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 </a:t>
                      </a:r>
                    </a:p>
                    <a:p>
                      <a:pPr marL="288290"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 </a:t>
                      </a:r>
                    </a:p>
                    <a:p>
                      <a:pPr marL="288290"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 </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6296" marR="662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 </a:t>
                      </a:r>
                    </a:p>
                    <a:p>
                      <a:pPr algn="l">
                        <a:lnSpc>
                          <a:spcPct val="107000"/>
                        </a:lnSpc>
                        <a:spcAft>
                          <a:spcPts val="0"/>
                        </a:spcAft>
                      </a:pPr>
                      <a:r>
                        <a:rPr lang="en-GB" sz="1600" b="1" dirty="0">
                          <a:solidFill>
                            <a:schemeClr val="tx1"/>
                          </a:solidFill>
                          <a:effectLst/>
                          <a:latin typeface="Arial" panose="020B0604020202020204" pitchFamily="34" charset="0"/>
                          <a:cs typeface="Arial" panose="020B0604020202020204" pitchFamily="34" charset="0"/>
                        </a:rPr>
                        <a:t>1.</a:t>
                      </a:r>
                    </a:p>
                    <a:p>
                      <a:pPr algn="l">
                        <a:lnSpc>
                          <a:spcPct val="107000"/>
                        </a:lnSpc>
                        <a:spcAft>
                          <a:spcPts val="0"/>
                        </a:spcAft>
                      </a:pPr>
                      <a:r>
                        <a:rPr lang="en-GB" sz="1600" b="1" dirty="0">
                          <a:solidFill>
                            <a:schemeClr val="tx1"/>
                          </a:solidFill>
                          <a:effectLst/>
                          <a:latin typeface="Arial" panose="020B0604020202020204" pitchFamily="34" charset="0"/>
                          <a:cs typeface="Arial" panose="020B0604020202020204" pitchFamily="34" charset="0"/>
                        </a:rPr>
                        <a:t> </a:t>
                      </a:r>
                    </a:p>
                    <a:p>
                      <a:pPr algn="l">
                        <a:lnSpc>
                          <a:spcPct val="107000"/>
                        </a:lnSpc>
                        <a:spcAft>
                          <a:spcPts val="0"/>
                        </a:spcAft>
                      </a:pPr>
                      <a:r>
                        <a:rPr lang="en-GB" sz="1600" b="1" dirty="0">
                          <a:solidFill>
                            <a:schemeClr val="tx1"/>
                          </a:solidFill>
                          <a:effectLst/>
                          <a:latin typeface="Arial" panose="020B0604020202020204" pitchFamily="34" charset="0"/>
                          <a:cs typeface="Arial" panose="020B0604020202020204" pitchFamily="34" charset="0"/>
                        </a:rPr>
                        <a:t>2.</a:t>
                      </a:r>
                    </a:p>
                    <a:p>
                      <a:pPr algn="l">
                        <a:lnSpc>
                          <a:spcPct val="107000"/>
                        </a:lnSpc>
                        <a:spcAft>
                          <a:spcPts val="0"/>
                        </a:spcAft>
                      </a:pPr>
                      <a:r>
                        <a:rPr lang="en-GB" sz="1600" b="1" dirty="0">
                          <a:solidFill>
                            <a:schemeClr val="tx1"/>
                          </a:solidFill>
                          <a:effectLst/>
                          <a:latin typeface="Arial" panose="020B0604020202020204" pitchFamily="34" charset="0"/>
                          <a:cs typeface="Arial" panose="020B0604020202020204" pitchFamily="34" charset="0"/>
                        </a:rPr>
                        <a:t> </a:t>
                      </a:r>
                    </a:p>
                    <a:p>
                      <a:pPr algn="l">
                        <a:lnSpc>
                          <a:spcPct val="107000"/>
                        </a:lnSpc>
                        <a:spcAft>
                          <a:spcPts val="0"/>
                        </a:spcAft>
                      </a:pPr>
                      <a:r>
                        <a:rPr lang="en-GB" sz="1600" b="1" dirty="0">
                          <a:solidFill>
                            <a:schemeClr val="tx1"/>
                          </a:solidFill>
                          <a:effectLst/>
                          <a:latin typeface="Arial" panose="020B0604020202020204" pitchFamily="34" charset="0"/>
                          <a:cs typeface="Arial" panose="020B0604020202020204" pitchFamily="34" charset="0"/>
                        </a:rPr>
                        <a:t>3.</a:t>
                      </a:r>
                    </a:p>
                    <a:p>
                      <a:pPr algn="l">
                        <a:lnSpc>
                          <a:spcPct val="107000"/>
                        </a:lnSpc>
                        <a:spcAft>
                          <a:spcPts val="0"/>
                        </a:spcAft>
                      </a:pPr>
                      <a:endParaRPr lang="en-GB" sz="1600" dirty="0">
                        <a:solidFill>
                          <a:schemeClr val="tx1"/>
                        </a:solidFill>
                        <a:effectLst/>
                        <a:latin typeface="Arial" panose="020B0604020202020204" pitchFamily="34" charset="0"/>
                        <a:cs typeface="Arial" panose="020B0604020202020204" pitchFamily="34" charset="0"/>
                      </a:endParaRPr>
                    </a:p>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 </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6296" marR="662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916615">
                <a:tc gridSpan="3">
                  <a:txBody>
                    <a:bodyPr/>
                    <a:lstStyle/>
                    <a:p>
                      <a:pPr algn="l">
                        <a:lnSpc>
                          <a:spcPct val="107000"/>
                        </a:lnSpc>
                        <a:spcAft>
                          <a:spcPts val="0"/>
                        </a:spcAft>
                      </a:pPr>
                      <a:r>
                        <a:rPr lang="en-GB" sz="1600" dirty="0">
                          <a:solidFill>
                            <a:srgbClr val="FF0000"/>
                          </a:solidFill>
                          <a:effectLst/>
                          <a:latin typeface="Arial" panose="020B0604020202020204" pitchFamily="34" charset="0"/>
                          <a:cs typeface="Arial" panose="020B0604020202020204" pitchFamily="34" charset="0"/>
                        </a:rPr>
                        <a:t>Subject Specific Vocabulary</a:t>
                      </a:r>
                    </a:p>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 </a:t>
                      </a:r>
                    </a:p>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 </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6296" marR="662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788028">
                <a:tc gridSpan="3">
                  <a:txBody>
                    <a:bodyPr/>
                    <a:lstStyle/>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Key Questions:</a:t>
                      </a:r>
                    </a:p>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 </a:t>
                      </a:r>
                    </a:p>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1. </a:t>
                      </a:r>
                    </a:p>
                    <a:p>
                      <a:pPr algn="l">
                        <a:lnSpc>
                          <a:spcPct val="107000"/>
                        </a:lnSpc>
                        <a:spcAft>
                          <a:spcPts val="0"/>
                        </a:spcAft>
                      </a:pPr>
                      <a:endParaRPr lang="en-GB" sz="1600" dirty="0">
                        <a:solidFill>
                          <a:schemeClr val="tx1"/>
                        </a:solidFill>
                        <a:effectLst/>
                        <a:latin typeface="Arial" panose="020B0604020202020204" pitchFamily="34" charset="0"/>
                        <a:cs typeface="Arial" panose="020B0604020202020204" pitchFamily="34" charset="0"/>
                      </a:endParaRPr>
                    </a:p>
                    <a:p>
                      <a:pPr algn="l">
                        <a:lnSpc>
                          <a:spcPct val="107000"/>
                        </a:lnSpc>
                        <a:spcAft>
                          <a:spcPts val="0"/>
                        </a:spcAft>
                      </a:pPr>
                      <a:r>
                        <a:rPr lang="en-GB" sz="1600" dirty="0">
                          <a:solidFill>
                            <a:schemeClr val="tx1"/>
                          </a:solidFill>
                          <a:effectLst/>
                          <a:latin typeface="Arial" panose="020B0604020202020204" pitchFamily="34" charset="0"/>
                          <a:cs typeface="Arial" panose="020B0604020202020204" pitchFamily="34" charset="0"/>
                        </a:rPr>
                        <a:t>2. </a:t>
                      </a:r>
                    </a:p>
                  </a:txBody>
                  <a:tcPr marL="66296" marR="662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3"/>
                  </a:ext>
                </a:extLst>
              </a:tr>
            </a:tbl>
          </a:graphicData>
        </a:graphic>
      </p:graphicFrame>
      <p:pic>
        <p:nvPicPr>
          <p:cNvPr id="5" name="Picture 2" descr="Altodigital | Success | Case Studies"/>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3" y="-1"/>
            <a:ext cx="1452439" cy="14524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a:xfrm>
            <a:off x="1" y="0"/>
            <a:ext cx="4043966" cy="1255776"/>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GB" b="1" u="sng" dirty="0">
                <a:solidFill>
                  <a:schemeClr val="tx1"/>
                </a:solidFill>
                <a:latin typeface="Arial" panose="020B0604020202020204" pitchFamily="34" charset="0"/>
                <a:cs typeface="Arial" panose="020B0604020202020204" pitchFamily="34" charset="0"/>
              </a:rPr>
              <a:t>Context Corner:</a:t>
            </a:r>
          </a:p>
          <a:p>
            <a:endParaRPr lang="en-GB" dirty="0"/>
          </a:p>
          <a:p>
            <a:endParaRPr lang="en-GB" dirty="0"/>
          </a:p>
          <a:p>
            <a:pPr algn="ctr"/>
            <a:endParaRPr lang="en-GB" dirty="0"/>
          </a:p>
        </p:txBody>
      </p:sp>
      <p:sp>
        <p:nvSpPr>
          <p:cNvPr id="7" name="Rectangle 6"/>
          <p:cNvSpPr/>
          <p:nvPr userDrawn="1"/>
        </p:nvSpPr>
        <p:spPr>
          <a:xfrm>
            <a:off x="4108589" y="69011"/>
            <a:ext cx="7677150" cy="923330"/>
          </a:xfrm>
          <a:prstGeom prst="rect">
            <a:avLst/>
          </a:prstGeom>
        </p:spPr>
        <p:txBody>
          <a:bodyPr wrap="square">
            <a:spAutoFit/>
          </a:bodyPr>
          <a:lstStyle/>
          <a:p>
            <a:pPr>
              <a:spcAft>
                <a:spcPts val="0"/>
              </a:spcAft>
            </a:pPr>
            <a:r>
              <a:rPr lang="en-US" b="1" dirty="0">
                <a:solidFill>
                  <a:srgbClr val="FF0000"/>
                </a:solidFill>
                <a:latin typeface="Arial" panose="020B0604020202020204" pitchFamily="34" charset="0"/>
                <a:ea typeface="Times New Roman" panose="02020603050405020304" pitchFamily="18" charset="0"/>
                <a:cs typeface="Arial" panose="020B0604020202020204" pitchFamily="34" charset="0"/>
              </a:rPr>
              <a:t>Lesson Title: </a:t>
            </a:r>
          </a:p>
          <a:p>
            <a:pPr>
              <a:spcAft>
                <a:spcPts val="0"/>
              </a:spcAft>
            </a:pPr>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a:spcAft>
                <a:spcPts val="0"/>
              </a:spcAft>
            </a:pPr>
            <a:r>
              <a:rPr lang="en-US" b="1" dirty="0">
                <a:solidFill>
                  <a:srgbClr val="FF0000"/>
                </a:solidFill>
                <a:latin typeface="Arial" panose="020B0604020202020204" pitchFamily="34" charset="0"/>
                <a:ea typeface="Times New Roman" panose="02020603050405020304" pitchFamily="18" charset="0"/>
                <a:cs typeface="Arial" panose="020B0604020202020204" pitchFamily="34" charset="0"/>
              </a:rPr>
              <a:t>Topic:</a:t>
            </a:r>
            <a:endParaRPr lang="en-GB"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13579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solidFill>
                  <a:srgbClr val="0C0D07"/>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solidFill>
                  <a:srgbClr val="0C0D07"/>
                </a:solidFill>
              </a:defRPr>
            </a:lvl1pPr>
            <a:lvl2pPr>
              <a:defRPr sz="1800">
                <a:solidFill>
                  <a:srgbClr val="0C0D07"/>
                </a:solidFill>
              </a:defRPr>
            </a:lvl2pPr>
            <a:lvl3pPr>
              <a:defRPr sz="1600">
                <a:solidFill>
                  <a:srgbClr val="0C0D07"/>
                </a:solidFill>
              </a:defRPr>
            </a:lvl3pPr>
            <a:lvl4pPr>
              <a:defRPr sz="1600">
                <a:solidFill>
                  <a:srgbClr val="0C0D07"/>
                </a:solidFill>
              </a:defRPr>
            </a:lvl4pPr>
            <a:lvl5pPr>
              <a:defRPr sz="1600">
                <a:solidFill>
                  <a:srgbClr val="0C0D07"/>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rgbClr val="0C0D0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7964424" y="6272784"/>
            <a:ext cx="3273552" cy="365125"/>
          </a:xfrm>
          <a:prstGeom prst="rect">
            <a:avLst/>
          </a:prstGeom>
        </p:spPr>
        <p:txBody>
          <a:bodyPr/>
          <a:lstStyle/>
          <a:p>
            <a:fld id="{7C4FBFC6-C2B5-4F37-AB63-84D4190E374C}" type="datetime1">
              <a:rPr lang="en-GB" smtClean="0"/>
              <a:t>25/05/2021</a:t>
            </a:fld>
            <a:endParaRPr lang="en-GB"/>
          </a:p>
        </p:txBody>
      </p:sp>
      <p:sp>
        <p:nvSpPr>
          <p:cNvPr id="6" name="Footer Placeholder 5"/>
          <p:cNvSpPr>
            <a:spLocks noGrp="1"/>
          </p:cNvSpPr>
          <p:nvPr>
            <p:ph type="ftr" sz="quarter" idx="11"/>
          </p:nvPr>
        </p:nvSpPr>
        <p:spPr/>
        <p:txBody>
          <a:bodyPr/>
          <a:lstStyle/>
          <a:p>
            <a:r>
              <a:rPr lang="en-GB" dirty="0"/>
              <a:t>Thomas Telford School - Key Stage 5 Business </a:t>
            </a:r>
          </a:p>
        </p:txBody>
      </p:sp>
      <p:grpSp>
        <p:nvGrpSpPr>
          <p:cNvPr id="9" name="Group 8"/>
          <p:cNvGrpSpPr>
            <a:grpSpLocks noChangeAspect="1"/>
          </p:cNvGrpSpPr>
          <p:nvPr/>
        </p:nvGrpSpPr>
        <p:grpSpPr>
          <a:xfrm>
            <a:off x="11402568" y="6226746"/>
            <a:ext cx="457200" cy="457200"/>
            <a:chOff x="11361456" y="6195813"/>
            <a:chExt cx="548640" cy="548640"/>
          </a:xfrm>
          <a:solidFill>
            <a:srgbClr val="660000"/>
          </a:solidFill>
        </p:grpSpPr>
        <p:sp>
          <p:nvSpPr>
            <p:cNvPr id="10" name="Oval 9"/>
            <p:cNvSpPr/>
            <p:nvPr/>
          </p:nvSpPr>
          <p:spPr>
            <a:xfrm>
              <a:off x="11361456" y="6195813"/>
              <a:ext cx="548640" cy="548640"/>
            </a:xfrm>
            <a:prstGeom prst="ellipse">
              <a:avLst/>
            </a:prstGeom>
            <a:grpFill/>
            <a:ln w="25400" cap="flat" cmpd="sng" algn="ctr">
              <a:noFill/>
              <a:prstDash val="solid"/>
            </a:ln>
            <a:effectLst/>
          </p:spPr>
        </p:sp>
        <p:sp>
          <p:nvSpPr>
            <p:cNvPr id="11" name="Oval 10"/>
            <p:cNvSpPr/>
            <p:nvPr/>
          </p:nvSpPr>
          <p:spPr>
            <a:xfrm>
              <a:off x="11396488" y="6230844"/>
              <a:ext cx="478576" cy="478578"/>
            </a:xfrm>
            <a:prstGeom prst="ellipse">
              <a:avLst/>
            </a:prstGeom>
            <a:grp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20DE7527-1EE4-4D44-B811-06AC9ED19CAA}" type="slidenum">
              <a:rPr lang="en-GB" smtClean="0"/>
              <a:t>‹#›</a:t>
            </a:fld>
            <a:endParaRPr lang="en-GB" dirty="0"/>
          </a:p>
        </p:txBody>
      </p:sp>
    </p:spTree>
    <p:extLst>
      <p:ext uri="{BB962C8B-B14F-4D97-AF65-F5344CB8AC3E}">
        <p14:creationId xmlns:p14="http://schemas.microsoft.com/office/powerpoint/2010/main" val="4230736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400" b="1">
                <a:solidFill>
                  <a:srgbClr val="660000"/>
                </a:solidFill>
              </a:defRPr>
            </a:lvl1pPr>
          </a:lstStyle>
          <a:p>
            <a:r>
              <a:rPr lang="en-GB" dirty="0"/>
              <a:t>Thomas Telford School - Key Stage 5 Business </a:t>
            </a:r>
          </a:p>
        </p:txBody>
      </p:sp>
      <p:grpSp>
        <p:nvGrpSpPr>
          <p:cNvPr id="7" name="Group 6"/>
          <p:cNvGrpSpPr>
            <a:grpSpLocks noChangeAspect="1"/>
          </p:cNvGrpSpPr>
          <p:nvPr/>
        </p:nvGrpSpPr>
        <p:grpSpPr>
          <a:xfrm>
            <a:off x="11401725" y="6229681"/>
            <a:ext cx="457200" cy="457200"/>
            <a:chOff x="11361456" y="6195813"/>
            <a:chExt cx="548640" cy="548640"/>
          </a:xfrm>
          <a:effectLst/>
        </p:grpSpPr>
        <p:sp>
          <p:nvSpPr>
            <p:cNvPr id="8" name="Oval 7"/>
            <p:cNvSpPr/>
            <p:nvPr/>
          </p:nvSpPr>
          <p:spPr>
            <a:xfrm>
              <a:off x="11361456" y="6195813"/>
              <a:ext cx="548640" cy="548640"/>
            </a:xfrm>
            <a:prstGeom prst="ellipse">
              <a:avLst/>
            </a:prstGeom>
            <a:solidFill>
              <a:srgbClr val="660000"/>
            </a:solidFill>
            <a:ln w="25400" cap="flat" cmpd="sng" algn="ctr">
              <a:noFill/>
              <a:prstDash val="solid"/>
            </a:ln>
            <a:effectLst>
              <a:outerShdw blurRad="50800" dist="50800" dir="5400000" algn="ctr" rotWithShape="0">
                <a:schemeClr val="tx1"/>
              </a:outerShdw>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5530" y="116001"/>
            <a:ext cx="817449" cy="817449"/>
          </a:xfrm>
          <a:prstGeom prst="rect">
            <a:avLst/>
          </a:prstGeom>
        </p:spPr>
      </p:pic>
    </p:spTree>
    <p:extLst>
      <p:ext uri="{BB962C8B-B14F-4D97-AF65-F5344CB8AC3E}">
        <p14:creationId xmlns:p14="http://schemas.microsoft.com/office/powerpoint/2010/main" val="3901855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hf sldNum="0" hdr="0" dt="0"/>
  <p:txStyles>
    <p:titleStyle>
      <a:lvl1pPr algn="l" defTabSz="914400" rtl="0" eaLnBrk="1" latinLnBrk="0" hangingPunct="1">
        <a:lnSpc>
          <a:spcPct val="90000"/>
        </a:lnSpc>
        <a:spcBef>
          <a:spcPct val="0"/>
        </a:spcBef>
        <a:buNone/>
        <a:defRPr sz="54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SzPct val="85000"/>
        <a:buFont typeface="Wingdings" pitchFamily="2" charset="2"/>
        <a:buChar char="§"/>
        <a:defRPr sz="2000" kern="1200">
          <a:solidFill>
            <a:srgbClr val="0C0D07"/>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tx1"/>
        </a:buClr>
        <a:buSzPct val="85000"/>
        <a:buFont typeface="Wingdings" pitchFamily="2" charset="2"/>
        <a:buChar char="§"/>
        <a:defRPr sz="1800" kern="1200">
          <a:solidFill>
            <a:srgbClr val="0C0D07"/>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tx1"/>
        </a:buClr>
        <a:buSzPct val="85000"/>
        <a:buFont typeface="Wingdings" pitchFamily="2" charset="2"/>
        <a:buChar char="§"/>
        <a:defRPr sz="1600" kern="1200">
          <a:solidFill>
            <a:srgbClr val="0C0D07"/>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tx1"/>
        </a:buClr>
        <a:buSzPct val="85000"/>
        <a:buFont typeface="Wingdings" pitchFamily="2" charset="2"/>
        <a:buChar char="§"/>
        <a:defRPr sz="1600" kern="1200">
          <a:solidFill>
            <a:srgbClr val="0C0D07"/>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tx1"/>
        </a:buClr>
        <a:buSzPct val="85000"/>
        <a:buFont typeface="Wingdings" pitchFamily="2" charset="2"/>
        <a:buChar char="§"/>
        <a:defRPr sz="1600" kern="1200">
          <a:solidFill>
            <a:srgbClr val="0C0D07"/>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8000" cap="none" dirty="0" smtClean="0"/>
              <a:t>Business – Session 1</a:t>
            </a:r>
            <a:endParaRPr lang="en-GB" sz="8000" cap="none" dirty="0"/>
          </a:p>
        </p:txBody>
      </p:sp>
      <p:sp>
        <p:nvSpPr>
          <p:cNvPr id="3" name="Subtitle 2"/>
          <p:cNvSpPr>
            <a:spLocks noGrp="1"/>
          </p:cNvSpPr>
          <p:nvPr>
            <p:ph type="subTitle" idx="1"/>
          </p:nvPr>
        </p:nvSpPr>
        <p:spPr/>
        <p:txBody>
          <a:bodyPr/>
          <a:lstStyle/>
          <a:p>
            <a:r>
              <a:rPr lang="en-GB" dirty="0">
                <a:solidFill>
                  <a:schemeClr val="bg1"/>
                </a:solidFill>
              </a:rPr>
              <a:t>Lesson title </a:t>
            </a:r>
          </a:p>
        </p:txBody>
      </p:sp>
      <p:sp>
        <p:nvSpPr>
          <p:cNvPr id="4" name="Footer Placeholder 3"/>
          <p:cNvSpPr>
            <a:spLocks noGrp="1"/>
          </p:cNvSpPr>
          <p:nvPr>
            <p:ph type="ftr" sz="quarter" idx="11"/>
          </p:nvPr>
        </p:nvSpPr>
        <p:spPr/>
        <p:txBody>
          <a:bodyPr/>
          <a:lstStyle/>
          <a:p>
            <a:r>
              <a:rPr lang="en-GB" dirty="0"/>
              <a:t>Thomas Telford School - Key Stage 5 Business </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96560" y="4745736"/>
            <a:ext cx="1120140" cy="1120140"/>
          </a:xfrm>
          <a:prstGeom prst="rect">
            <a:avLst/>
          </a:prstGeom>
          <a:solidFill>
            <a:schemeClr val="bg1">
              <a:alpha val="0"/>
            </a:schemeClr>
          </a:solidFill>
        </p:spPr>
      </p:pic>
      <p:sp>
        <p:nvSpPr>
          <p:cNvPr id="8" name="Rectangle 7"/>
          <p:cNvSpPr/>
          <p:nvPr/>
        </p:nvSpPr>
        <p:spPr>
          <a:xfrm>
            <a:off x="1065890" y="4997303"/>
            <a:ext cx="4180825"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Click for audio</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47922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4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 2</a:t>
            </a:r>
            <a:endParaRPr lang="en-GB" dirty="0"/>
          </a:p>
        </p:txBody>
      </p:sp>
      <p:sp>
        <p:nvSpPr>
          <p:cNvPr id="3" name="Content Placeholder 2"/>
          <p:cNvSpPr>
            <a:spLocks noGrp="1"/>
          </p:cNvSpPr>
          <p:nvPr>
            <p:ph idx="1"/>
          </p:nvPr>
        </p:nvSpPr>
        <p:spPr/>
        <p:txBody>
          <a:bodyPr/>
          <a:lstStyle/>
          <a:p>
            <a:r>
              <a:rPr lang="en-GB" dirty="0" smtClean="0"/>
              <a:t>Complete the Business Structures Liabilities quiz, from session 1.</a:t>
            </a:r>
          </a:p>
          <a:p>
            <a:endParaRPr lang="en-GB" dirty="0"/>
          </a:p>
          <a:p>
            <a:r>
              <a:rPr lang="en-GB" dirty="0"/>
              <a:t>This needs to be submitted in your first lesson</a:t>
            </a:r>
          </a:p>
          <a:p>
            <a:endParaRPr lang="en-GB" dirty="0"/>
          </a:p>
        </p:txBody>
      </p:sp>
      <p:sp>
        <p:nvSpPr>
          <p:cNvPr id="4" name="Footer Placeholder 3"/>
          <p:cNvSpPr>
            <a:spLocks noGrp="1"/>
          </p:cNvSpPr>
          <p:nvPr>
            <p:ph type="ftr" sz="quarter" idx="11"/>
          </p:nvPr>
        </p:nvSpPr>
        <p:spPr/>
        <p:txBody>
          <a:bodyPr/>
          <a:lstStyle/>
          <a:p>
            <a:r>
              <a:rPr lang="en-GB" smtClean="0"/>
              <a:t>Thomas Telford School - Key Stage 5 Business </a:t>
            </a:r>
            <a:endParaRPr lang="en-GB" dirty="0"/>
          </a:p>
        </p:txBody>
      </p:sp>
    </p:spTree>
    <p:extLst>
      <p:ext uri="{BB962C8B-B14F-4D97-AF65-F5344CB8AC3E}">
        <p14:creationId xmlns:p14="http://schemas.microsoft.com/office/powerpoint/2010/main" val="1702136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Stakeholders</a:t>
            </a:r>
            <a:endParaRPr lang="en-GB" dirty="0"/>
          </a:p>
        </p:txBody>
      </p:sp>
      <p:sp>
        <p:nvSpPr>
          <p:cNvPr id="3" name="Content Placeholder 2"/>
          <p:cNvSpPr>
            <a:spLocks noGrp="1"/>
          </p:cNvSpPr>
          <p:nvPr>
            <p:ph idx="1"/>
          </p:nvPr>
        </p:nvSpPr>
        <p:spPr/>
        <p:txBody>
          <a:bodyPr/>
          <a:lstStyle/>
          <a:p>
            <a:r>
              <a:rPr lang="en-GB" dirty="0" smtClean="0"/>
              <a:t>A stakeholder is a person or group of people with an interest in the business</a:t>
            </a:r>
          </a:p>
          <a:p>
            <a:endParaRPr lang="en-GB" dirty="0"/>
          </a:p>
          <a:p>
            <a:r>
              <a:rPr lang="en-GB" dirty="0" smtClean="0"/>
              <a:t>Stakeholders can have significant impact on the success of a Business</a:t>
            </a:r>
            <a:endParaRPr lang="en-GB" dirty="0"/>
          </a:p>
        </p:txBody>
      </p:sp>
      <p:sp>
        <p:nvSpPr>
          <p:cNvPr id="4" name="Footer Placeholder 3"/>
          <p:cNvSpPr>
            <a:spLocks noGrp="1"/>
          </p:cNvSpPr>
          <p:nvPr>
            <p:ph type="ftr" sz="quarter" idx="11"/>
          </p:nvPr>
        </p:nvSpPr>
        <p:spPr/>
        <p:txBody>
          <a:bodyPr/>
          <a:lstStyle/>
          <a:p>
            <a:r>
              <a:rPr lang="en-GB" smtClean="0"/>
              <a:t>Thomas Telford School - Key Stage 5 Business </a:t>
            </a:r>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46816" y="288417"/>
            <a:ext cx="1330833" cy="1330833"/>
          </a:xfrm>
          <a:prstGeom prst="rect">
            <a:avLst/>
          </a:prstGeom>
        </p:spPr>
      </p:pic>
    </p:spTree>
    <p:extLst>
      <p:ext uri="{BB962C8B-B14F-4D97-AF65-F5344CB8AC3E}">
        <p14:creationId xmlns:p14="http://schemas.microsoft.com/office/powerpoint/2010/main" val="3772350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Stakeholders</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3748767395"/>
              </p:ext>
            </p:extLst>
          </p:nvPr>
        </p:nvGraphicFramePr>
        <p:xfrm>
          <a:off x="1400175" y="2093976"/>
          <a:ext cx="10024317" cy="3876040"/>
        </p:xfrm>
        <a:graphic>
          <a:graphicData uri="http://schemas.openxmlformats.org/drawingml/2006/table">
            <a:tbl>
              <a:tblPr firstRow="1" bandRow="1">
                <a:tableStyleId>{5C22544A-7EE6-4342-B048-85BDC9FD1C3A}</a:tableStyleId>
              </a:tblPr>
              <a:tblGrid>
                <a:gridCol w="4752975">
                  <a:extLst>
                    <a:ext uri="{9D8B030D-6E8A-4147-A177-3AD203B41FA5}">
                      <a16:colId xmlns:a16="http://schemas.microsoft.com/office/drawing/2014/main" val="1918174714"/>
                    </a:ext>
                  </a:extLst>
                </a:gridCol>
                <a:gridCol w="5271342">
                  <a:extLst>
                    <a:ext uri="{9D8B030D-6E8A-4147-A177-3AD203B41FA5}">
                      <a16:colId xmlns:a16="http://schemas.microsoft.com/office/drawing/2014/main" val="2101537218"/>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Internal Stakeholders</a:t>
                      </a:r>
                    </a:p>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(Inside the business)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External Stakeholders</a:t>
                      </a:r>
                    </a:p>
                    <a:p>
                      <a:r>
                        <a:rPr lang="en-GB" dirty="0" smtClean="0"/>
                        <a:t>(Outside</a:t>
                      </a:r>
                      <a:r>
                        <a:rPr lang="en-GB" baseline="0" dirty="0" smtClean="0"/>
                        <a:t> of the business)</a:t>
                      </a:r>
                      <a:endParaRPr lang="en-GB" dirty="0"/>
                    </a:p>
                  </a:txBody>
                  <a:tcPr/>
                </a:tc>
                <a:extLst>
                  <a:ext uri="{0D108BD9-81ED-4DB2-BD59-A6C34878D82A}">
                    <a16:rowId xmlns:a16="http://schemas.microsoft.com/office/drawing/2014/main" val="2140107834"/>
                  </a:ext>
                </a:extLst>
              </a:tr>
              <a:tr h="370840">
                <a:tc>
                  <a:txBody>
                    <a:bodyPr/>
                    <a:lstStyle/>
                    <a:p>
                      <a:r>
                        <a:rPr lang="en-GB" sz="1800" dirty="0" smtClean="0"/>
                        <a:t>Managers</a:t>
                      </a:r>
                      <a:endParaRPr lang="en-GB" dirty="0"/>
                    </a:p>
                  </a:txBody>
                  <a:tcPr/>
                </a:tc>
                <a:tc>
                  <a:txBody>
                    <a:bodyPr/>
                    <a:lstStyle/>
                    <a:p>
                      <a:r>
                        <a:rPr lang="en-GB" sz="1800" dirty="0" smtClean="0"/>
                        <a:t>Suppliers</a:t>
                      </a:r>
                      <a:endParaRPr lang="en-GB" dirty="0"/>
                    </a:p>
                  </a:txBody>
                  <a:tcPr/>
                </a:tc>
                <a:extLst>
                  <a:ext uri="{0D108BD9-81ED-4DB2-BD59-A6C34878D82A}">
                    <a16:rowId xmlns:a16="http://schemas.microsoft.com/office/drawing/2014/main" val="3104448667"/>
                  </a:ext>
                </a:extLst>
              </a:tr>
              <a:tr h="370840">
                <a:tc>
                  <a:txBody>
                    <a:bodyPr/>
                    <a:lstStyle/>
                    <a:p>
                      <a:r>
                        <a:rPr lang="en-GB" sz="1800" dirty="0" smtClean="0"/>
                        <a:t>Employees</a:t>
                      </a:r>
                      <a:endParaRPr lang="en-GB" dirty="0"/>
                    </a:p>
                  </a:txBody>
                  <a:tcPr/>
                </a:tc>
                <a:tc>
                  <a:txBody>
                    <a:bodyPr/>
                    <a:lstStyle/>
                    <a:p>
                      <a:r>
                        <a:rPr lang="en-GB" sz="1800" dirty="0" smtClean="0"/>
                        <a:t>Lenders</a:t>
                      </a:r>
                      <a:endParaRPr lang="en-GB" dirty="0"/>
                    </a:p>
                  </a:txBody>
                  <a:tcPr/>
                </a:tc>
                <a:extLst>
                  <a:ext uri="{0D108BD9-81ED-4DB2-BD59-A6C34878D82A}">
                    <a16:rowId xmlns:a16="http://schemas.microsoft.com/office/drawing/2014/main" val="856133820"/>
                  </a:ext>
                </a:extLst>
              </a:tr>
              <a:tr h="370840">
                <a:tc>
                  <a:txBody>
                    <a:bodyPr/>
                    <a:lstStyle/>
                    <a:p>
                      <a:r>
                        <a:rPr lang="en-GB" sz="1800" dirty="0" smtClean="0"/>
                        <a:t>Owners</a:t>
                      </a:r>
                      <a:endParaRPr lang="en-GB" dirty="0"/>
                    </a:p>
                  </a:txBody>
                  <a:tcPr/>
                </a:tc>
                <a:tc>
                  <a:txBody>
                    <a:bodyPr/>
                    <a:lstStyle/>
                    <a:p>
                      <a:r>
                        <a:rPr lang="en-GB" sz="1800" dirty="0" smtClean="0"/>
                        <a:t>Competitors</a:t>
                      </a:r>
                      <a:endParaRPr lang="en-GB" dirty="0"/>
                    </a:p>
                  </a:txBody>
                  <a:tcPr/>
                </a:tc>
                <a:extLst>
                  <a:ext uri="{0D108BD9-81ED-4DB2-BD59-A6C34878D82A}">
                    <a16:rowId xmlns:a16="http://schemas.microsoft.com/office/drawing/2014/main" val="527640558"/>
                  </a:ext>
                </a:extLst>
              </a:tr>
              <a:tr h="370840">
                <a:tc>
                  <a:txBody>
                    <a:bodyPr/>
                    <a:lstStyle/>
                    <a:p>
                      <a:endParaRPr lang="en-GB" dirty="0"/>
                    </a:p>
                  </a:txBody>
                  <a:tcPr/>
                </a:tc>
                <a:tc>
                  <a:txBody>
                    <a:bodyPr/>
                    <a:lstStyle/>
                    <a:p>
                      <a:r>
                        <a:rPr lang="en-GB" sz="1800" dirty="0" smtClean="0"/>
                        <a:t>Debtors/creditors</a:t>
                      </a:r>
                      <a:endParaRPr lang="en-GB" dirty="0"/>
                    </a:p>
                  </a:txBody>
                  <a:tcPr/>
                </a:tc>
                <a:extLst>
                  <a:ext uri="{0D108BD9-81ED-4DB2-BD59-A6C34878D82A}">
                    <a16:rowId xmlns:a16="http://schemas.microsoft.com/office/drawing/2014/main" val="3365367790"/>
                  </a:ext>
                </a:extLst>
              </a:tr>
              <a:tr h="370840">
                <a:tc>
                  <a:txBody>
                    <a:bodyPr/>
                    <a:lstStyle/>
                    <a:p>
                      <a:endParaRPr lang="en-GB" dirty="0"/>
                    </a:p>
                  </a:txBody>
                  <a:tcPr/>
                </a:tc>
                <a:tc>
                  <a:txBody>
                    <a:bodyPr/>
                    <a:lstStyle/>
                    <a:p>
                      <a:r>
                        <a:rPr lang="en-GB" sz="1800" dirty="0" smtClean="0"/>
                        <a:t>Customers</a:t>
                      </a:r>
                      <a:endParaRPr lang="en-GB" dirty="0"/>
                    </a:p>
                  </a:txBody>
                  <a:tcPr/>
                </a:tc>
                <a:extLst>
                  <a:ext uri="{0D108BD9-81ED-4DB2-BD59-A6C34878D82A}">
                    <a16:rowId xmlns:a16="http://schemas.microsoft.com/office/drawing/2014/main" val="882110234"/>
                  </a:ext>
                </a:extLst>
              </a:tr>
              <a:tr h="370840">
                <a:tc>
                  <a:txBody>
                    <a:bodyPr/>
                    <a:lstStyle/>
                    <a:p>
                      <a:endParaRPr lang="en-GB" dirty="0"/>
                    </a:p>
                  </a:txBody>
                  <a:tcPr/>
                </a:tc>
                <a:tc>
                  <a:txBody>
                    <a:bodyPr/>
                    <a:lstStyle/>
                    <a:p>
                      <a:r>
                        <a:rPr lang="en-GB" sz="1800" dirty="0" smtClean="0"/>
                        <a:t>Government agencies and departments (local, national and international), </a:t>
                      </a:r>
                      <a:endParaRPr lang="en-GB" dirty="0"/>
                    </a:p>
                  </a:txBody>
                  <a:tcPr/>
                </a:tc>
                <a:extLst>
                  <a:ext uri="{0D108BD9-81ED-4DB2-BD59-A6C34878D82A}">
                    <a16:rowId xmlns:a16="http://schemas.microsoft.com/office/drawing/2014/main" val="3993627848"/>
                  </a:ext>
                </a:extLst>
              </a:tr>
              <a:tr h="370840">
                <a:tc>
                  <a:txBody>
                    <a:bodyPr/>
                    <a:lstStyle/>
                    <a:p>
                      <a:endParaRPr lang="en-GB" dirty="0"/>
                    </a:p>
                  </a:txBody>
                  <a:tcPr/>
                </a:tc>
                <a:tc>
                  <a:txBody>
                    <a:bodyPr/>
                    <a:lstStyle/>
                    <a:p>
                      <a:r>
                        <a:rPr lang="en-GB" sz="1800" dirty="0" smtClean="0"/>
                        <a:t>Communities (local, national and international)</a:t>
                      </a:r>
                      <a:endParaRPr lang="en-GB" dirty="0"/>
                    </a:p>
                  </a:txBody>
                  <a:tcPr/>
                </a:tc>
                <a:extLst>
                  <a:ext uri="{0D108BD9-81ED-4DB2-BD59-A6C34878D82A}">
                    <a16:rowId xmlns:a16="http://schemas.microsoft.com/office/drawing/2014/main" val="465647022"/>
                  </a:ext>
                </a:extLst>
              </a:tr>
              <a:tr h="370840">
                <a:tc>
                  <a:txBody>
                    <a:bodyPr/>
                    <a:lstStyle/>
                    <a:p>
                      <a:endParaRPr lang="en-GB" dirty="0"/>
                    </a:p>
                  </a:txBody>
                  <a:tcPr/>
                </a:tc>
                <a:tc>
                  <a:txBody>
                    <a:bodyPr/>
                    <a:lstStyle/>
                    <a:p>
                      <a:r>
                        <a:rPr lang="en-GB" sz="1800" dirty="0" smtClean="0"/>
                        <a:t>Pressure groups and interest groups</a:t>
                      </a:r>
                      <a:endParaRPr lang="en-GB" dirty="0"/>
                    </a:p>
                  </a:txBody>
                  <a:tcPr/>
                </a:tc>
                <a:extLst>
                  <a:ext uri="{0D108BD9-81ED-4DB2-BD59-A6C34878D82A}">
                    <a16:rowId xmlns:a16="http://schemas.microsoft.com/office/drawing/2014/main" val="4039862521"/>
                  </a:ext>
                </a:extLst>
              </a:tr>
            </a:tbl>
          </a:graphicData>
        </a:graphic>
      </p:graphicFrame>
      <p:pic>
        <p:nvPicPr>
          <p:cNvPr id="3"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01747" y="294131"/>
            <a:ext cx="1174623" cy="1174623"/>
          </a:xfrm>
          <a:prstGeom prst="rect">
            <a:avLst/>
          </a:prstGeom>
        </p:spPr>
      </p:pic>
    </p:spTree>
    <p:extLst>
      <p:ext uri="{BB962C8B-B14F-4D97-AF65-F5344CB8AC3E}">
        <p14:creationId xmlns:p14="http://schemas.microsoft.com/office/powerpoint/2010/main" val="2805981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136" y="370332"/>
            <a:ext cx="10058400" cy="867918"/>
          </a:xfrm>
        </p:spPr>
        <p:txBody>
          <a:bodyPr/>
          <a:lstStyle/>
          <a:p>
            <a:r>
              <a:rPr lang="en-GB" dirty="0" smtClean="0"/>
              <a:t>Stakeholder influence examples</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12074637"/>
              </p:ext>
            </p:extLst>
          </p:nvPr>
        </p:nvGraphicFramePr>
        <p:xfrm>
          <a:off x="1088136" y="1606550"/>
          <a:ext cx="10058400" cy="4028440"/>
        </p:xfrm>
        <a:graphic>
          <a:graphicData uri="http://schemas.openxmlformats.org/drawingml/2006/table">
            <a:tbl>
              <a:tblPr firstRow="1" bandRow="1">
                <a:tableStyleId>{5C22544A-7EE6-4342-B048-85BDC9FD1C3A}</a:tableStyleId>
              </a:tblPr>
              <a:tblGrid>
                <a:gridCol w="2768600">
                  <a:extLst>
                    <a:ext uri="{9D8B030D-6E8A-4147-A177-3AD203B41FA5}">
                      <a16:colId xmlns:a16="http://schemas.microsoft.com/office/drawing/2014/main" val="1205202841"/>
                    </a:ext>
                  </a:extLst>
                </a:gridCol>
                <a:gridCol w="7289800">
                  <a:extLst>
                    <a:ext uri="{9D8B030D-6E8A-4147-A177-3AD203B41FA5}">
                      <a16:colId xmlns:a16="http://schemas.microsoft.com/office/drawing/2014/main" val="190597618"/>
                    </a:ext>
                  </a:extLst>
                </a:gridCol>
              </a:tblGrid>
              <a:tr h="370840">
                <a:tc>
                  <a:txBody>
                    <a:bodyPr/>
                    <a:lstStyle/>
                    <a:p>
                      <a:r>
                        <a:rPr lang="en-GB" dirty="0" smtClean="0"/>
                        <a:t>Stakeholder</a:t>
                      </a:r>
                      <a:endParaRPr lang="en-GB" dirty="0"/>
                    </a:p>
                  </a:txBody>
                  <a:tcPr/>
                </a:tc>
                <a:tc>
                  <a:txBody>
                    <a:bodyPr/>
                    <a:lstStyle/>
                    <a:p>
                      <a:r>
                        <a:rPr lang="en-GB" dirty="0" smtClean="0"/>
                        <a:t>Examples of the Influence/Demands on the business</a:t>
                      </a:r>
                      <a:endParaRPr lang="en-GB" dirty="0"/>
                    </a:p>
                  </a:txBody>
                  <a:tcPr/>
                </a:tc>
                <a:extLst>
                  <a:ext uri="{0D108BD9-81ED-4DB2-BD59-A6C34878D82A}">
                    <a16:rowId xmlns:a16="http://schemas.microsoft.com/office/drawing/2014/main" val="1132270668"/>
                  </a:ext>
                </a:extLst>
              </a:tr>
              <a:tr h="370840">
                <a:tc>
                  <a:txBody>
                    <a:bodyPr/>
                    <a:lstStyle/>
                    <a:p>
                      <a:r>
                        <a:rPr lang="en-GB" dirty="0" smtClean="0"/>
                        <a:t>Employees</a:t>
                      </a:r>
                      <a:endParaRPr lang="en-GB" dirty="0"/>
                    </a:p>
                  </a:txBody>
                  <a:tcPr/>
                </a:tc>
                <a:tc>
                  <a:txBody>
                    <a:bodyPr/>
                    <a:lstStyle/>
                    <a:p>
                      <a:r>
                        <a:rPr lang="en-GB" dirty="0" smtClean="0"/>
                        <a:t> - Fair working practices</a:t>
                      </a:r>
                    </a:p>
                    <a:p>
                      <a:r>
                        <a:rPr lang="en-GB" dirty="0" smtClean="0"/>
                        <a:t> - Good Wages</a:t>
                      </a:r>
                    </a:p>
                    <a:p>
                      <a:r>
                        <a:rPr lang="en-GB" dirty="0" smtClean="0"/>
                        <a:t> - Clean working environment</a:t>
                      </a:r>
                      <a:endParaRPr lang="en-GB" dirty="0"/>
                    </a:p>
                  </a:txBody>
                  <a:tcPr/>
                </a:tc>
                <a:extLst>
                  <a:ext uri="{0D108BD9-81ED-4DB2-BD59-A6C34878D82A}">
                    <a16:rowId xmlns:a16="http://schemas.microsoft.com/office/drawing/2014/main" val="2806514863"/>
                  </a:ext>
                </a:extLst>
              </a:tr>
              <a:tr h="370840">
                <a:tc>
                  <a:txBody>
                    <a:bodyPr/>
                    <a:lstStyle/>
                    <a:p>
                      <a:r>
                        <a:rPr lang="en-GB" dirty="0" smtClean="0"/>
                        <a:t>Customers</a:t>
                      </a:r>
                      <a:endParaRPr lang="en-GB" dirty="0"/>
                    </a:p>
                  </a:txBody>
                  <a:tcPr/>
                </a:tc>
                <a:tc>
                  <a:txBody>
                    <a:bodyPr/>
                    <a:lstStyle/>
                    <a:p>
                      <a:r>
                        <a:rPr lang="en-GB" dirty="0" smtClean="0"/>
                        <a:t> - Good Prices</a:t>
                      </a:r>
                    </a:p>
                    <a:p>
                      <a:r>
                        <a:rPr lang="en-GB" dirty="0" smtClean="0"/>
                        <a:t> - High quality products</a:t>
                      </a:r>
                    </a:p>
                    <a:p>
                      <a:r>
                        <a:rPr lang="en-GB" dirty="0" smtClean="0"/>
                        <a:t> - Good service</a:t>
                      </a:r>
                      <a:endParaRPr lang="en-GB" dirty="0"/>
                    </a:p>
                  </a:txBody>
                  <a:tcPr/>
                </a:tc>
                <a:extLst>
                  <a:ext uri="{0D108BD9-81ED-4DB2-BD59-A6C34878D82A}">
                    <a16:rowId xmlns:a16="http://schemas.microsoft.com/office/drawing/2014/main" val="328075563"/>
                  </a:ext>
                </a:extLst>
              </a:tr>
              <a:tr h="370840">
                <a:tc>
                  <a:txBody>
                    <a:bodyPr/>
                    <a:lstStyle/>
                    <a:p>
                      <a:r>
                        <a:rPr lang="en-GB" dirty="0" smtClean="0"/>
                        <a:t>Suppliers</a:t>
                      </a:r>
                      <a:endParaRPr lang="en-GB" dirty="0"/>
                    </a:p>
                  </a:txBody>
                  <a:tcPr/>
                </a:tc>
                <a:tc>
                  <a:txBody>
                    <a:bodyPr/>
                    <a:lstStyle/>
                    <a:p>
                      <a:r>
                        <a:rPr lang="en-GB" dirty="0" smtClean="0"/>
                        <a:t> - To be paid on time</a:t>
                      </a:r>
                    </a:p>
                    <a:p>
                      <a:r>
                        <a:rPr lang="en-GB" dirty="0" smtClean="0"/>
                        <a:t> - Good relationship with the business</a:t>
                      </a:r>
                    </a:p>
                    <a:p>
                      <a:r>
                        <a:rPr lang="en-GB" dirty="0" smtClean="0"/>
                        <a:t> - Regular custom</a:t>
                      </a:r>
                      <a:endParaRPr lang="en-GB" dirty="0"/>
                    </a:p>
                  </a:txBody>
                  <a:tcPr/>
                </a:tc>
                <a:extLst>
                  <a:ext uri="{0D108BD9-81ED-4DB2-BD59-A6C34878D82A}">
                    <a16:rowId xmlns:a16="http://schemas.microsoft.com/office/drawing/2014/main" val="1185943235"/>
                  </a:ext>
                </a:extLst>
              </a:tr>
              <a:tr h="370840">
                <a:tc>
                  <a:txBody>
                    <a:bodyPr/>
                    <a:lstStyle/>
                    <a:p>
                      <a:r>
                        <a:rPr lang="en-GB" dirty="0" smtClean="0"/>
                        <a:t>Communities</a:t>
                      </a:r>
                      <a:endParaRPr lang="en-GB" dirty="0"/>
                    </a:p>
                  </a:txBody>
                  <a:tcPr/>
                </a:tc>
                <a:tc>
                  <a:txBody>
                    <a:bodyPr/>
                    <a:lstStyle/>
                    <a:p>
                      <a:r>
                        <a:rPr lang="en-GB" dirty="0" smtClean="0"/>
                        <a:t> - Low pollution (Noise/Air/Waste)</a:t>
                      </a:r>
                    </a:p>
                    <a:p>
                      <a:r>
                        <a:rPr lang="en-GB" dirty="0" smtClean="0"/>
                        <a:t> - Jobs</a:t>
                      </a:r>
                    </a:p>
                    <a:p>
                      <a:r>
                        <a:rPr lang="en-GB" dirty="0" smtClean="0"/>
                        <a:t> - Investment into the community </a:t>
                      </a:r>
                      <a:endParaRPr lang="en-GB" dirty="0"/>
                    </a:p>
                  </a:txBody>
                  <a:tcPr/>
                </a:tc>
                <a:extLst>
                  <a:ext uri="{0D108BD9-81ED-4DB2-BD59-A6C34878D82A}">
                    <a16:rowId xmlns:a16="http://schemas.microsoft.com/office/drawing/2014/main" val="1221253778"/>
                  </a:ext>
                </a:extLst>
              </a:tr>
            </a:tbl>
          </a:graphicData>
        </a:graphic>
      </p:graphicFrame>
      <p:sp>
        <p:nvSpPr>
          <p:cNvPr id="4" name="Footer Placeholder 3"/>
          <p:cNvSpPr>
            <a:spLocks noGrp="1"/>
          </p:cNvSpPr>
          <p:nvPr>
            <p:ph type="ftr" sz="quarter" idx="11"/>
          </p:nvPr>
        </p:nvSpPr>
        <p:spPr/>
        <p:txBody>
          <a:bodyPr/>
          <a:lstStyle/>
          <a:p>
            <a:r>
              <a:rPr lang="en-GB" smtClean="0"/>
              <a:t>Thomas Telford School - Key Stage 5 Business </a:t>
            </a:r>
            <a:endParaRPr lang="en-GB" dirty="0"/>
          </a:p>
        </p:txBody>
      </p:sp>
    </p:spTree>
    <p:extLst>
      <p:ext uri="{BB962C8B-B14F-4D97-AF65-F5344CB8AC3E}">
        <p14:creationId xmlns:p14="http://schemas.microsoft.com/office/powerpoint/2010/main" val="2812523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050" y="264294"/>
            <a:ext cx="10058400" cy="1013662"/>
          </a:xfrm>
        </p:spPr>
        <p:txBody>
          <a:bodyPr/>
          <a:lstStyle/>
          <a:p>
            <a:r>
              <a:rPr lang="en-GB" dirty="0" smtClean="0"/>
              <a:t>Key Terms</a:t>
            </a:r>
            <a:endParaRPr lang="en-GB" dirty="0"/>
          </a:p>
        </p:txBody>
      </p:sp>
      <p:sp>
        <p:nvSpPr>
          <p:cNvPr id="3" name="Content Placeholder 2"/>
          <p:cNvSpPr>
            <a:spLocks noGrp="1"/>
          </p:cNvSpPr>
          <p:nvPr>
            <p:ph idx="1"/>
          </p:nvPr>
        </p:nvSpPr>
        <p:spPr>
          <a:xfrm>
            <a:off x="1069848" y="1277957"/>
            <a:ext cx="10058400" cy="5188944"/>
          </a:xfrm>
        </p:spPr>
        <p:txBody>
          <a:bodyPr>
            <a:normAutofit lnSpcReduction="10000"/>
          </a:bodyPr>
          <a:lstStyle/>
          <a:p>
            <a:r>
              <a:rPr lang="en-GB" sz="2500" dirty="0" smtClean="0">
                <a:solidFill>
                  <a:srgbClr val="7030A0"/>
                </a:solidFill>
              </a:rPr>
              <a:t>What do these mean? Please make a note of these</a:t>
            </a:r>
          </a:p>
          <a:p>
            <a:pPr>
              <a:buNone/>
            </a:pPr>
            <a:endParaRPr lang="en-GB" sz="2500" dirty="0" smtClean="0"/>
          </a:p>
          <a:p>
            <a:r>
              <a:rPr lang="en-GB" sz="2500" dirty="0" smtClean="0"/>
              <a:t>Stakeholder feedback</a:t>
            </a:r>
          </a:p>
          <a:p>
            <a:pPr lvl="1"/>
            <a:r>
              <a:rPr lang="en-GB" sz="2500" dirty="0" smtClean="0"/>
              <a:t>Surveying stakeholders for ideas, compliments, suggestions and complaints</a:t>
            </a:r>
          </a:p>
          <a:p>
            <a:r>
              <a:rPr lang="en-GB" sz="2500" dirty="0" smtClean="0"/>
              <a:t>Regulator</a:t>
            </a:r>
          </a:p>
          <a:p>
            <a:pPr lvl="1"/>
            <a:r>
              <a:rPr lang="en-GB" sz="2500" dirty="0" smtClean="0"/>
              <a:t>External body acting as supervisor to ensure businesses comply with relevant legislations</a:t>
            </a:r>
          </a:p>
          <a:p>
            <a:r>
              <a:rPr lang="en-GB" sz="2500" dirty="0" smtClean="0"/>
              <a:t>Shareholder value</a:t>
            </a:r>
          </a:p>
          <a:p>
            <a:pPr lvl="1"/>
            <a:r>
              <a:rPr lang="en-GB" sz="2500" dirty="0" smtClean="0"/>
              <a:t>The benefits received by shareholders relative to the number of shares they hold in a business</a:t>
            </a:r>
          </a:p>
          <a:p>
            <a:r>
              <a:rPr lang="en-GB" sz="2500" dirty="0" smtClean="0"/>
              <a:t>Customer retention</a:t>
            </a:r>
          </a:p>
          <a:p>
            <a:pPr lvl="1"/>
            <a:r>
              <a:rPr lang="en-GB" sz="2500" dirty="0" smtClean="0"/>
              <a:t>Customers who remain loyal to specific brands and businesses</a:t>
            </a:r>
          </a:p>
          <a:p>
            <a:pPr lvl="1"/>
            <a:endParaRPr lang="en-GB" dirty="0" smtClean="0"/>
          </a:p>
          <a:p>
            <a:pPr lvl="1"/>
            <a:endParaRPr lang="en-GB" dirty="0" smtClean="0"/>
          </a:p>
          <a:p>
            <a:pPr lvl="1">
              <a:buNone/>
            </a:pPr>
            <a:endParaRPr lang="en-GB" dirty="0" smtClean="0"/>
          </a:p>
          <a:p>
            <a:pPr lvl="1"/>
            <a:endParaRPr lang="en-GB" dirty="0" smtClean="0"/>
          </a:p>
          <a:p>
            <a:endParaRPr lang="en-GB" dirty="0" smtClean="0"/>
          </a:p>
          <a:p>
            <a:pPr lvl="1"/>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p:txBody>
      </p:sp>
    </p:spTree>
    <p:extLst>
      <p:ext uri="{BB962C8B-B14F-4D97-AF65-F5344CB8AC3E}">
        <p14:creationId xmlns:p14="http://schemas.microsoft.com/office/powerpoint/2010/main" val="320590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284607"/>
            <a:ext cx="10058400" cy="953643"/>
          </a:xfrm>
        </p:spPr>
        <p:txBody>
          <a:bodyPr/>
          <a:lstStyle/>
          <a:p>
            <a:r>
              <a:rPr lang="en-GB" dirty="0" smtClean="0"/>
              <a:t>Business Communication</a:t>
            </a:r>
            <a:endParaRPr lang="en-GB" dirty="0"/>
          </a:p>
        </p:txBody>
      </p:sp>
      <p:sp>
        <p:nvSpPr>
          <p:cNvPr id="3" name="Content Placeholder 2"/>
          <p:cNvSpPr>
            <a:spLocks noGrp="1"/>
          </p:cNvSpPr>
          <p:nvPr>
            <p:ph idx="1"/>
          </p:nvPr>
        </p:nvSpPr>
        <p:spPr>
          <a:xfrm>
            <a:off x="676275" y="1552575"/>
            <a:ext cx="11325225" cy="4619625"/>
          </a:xfrm>
        </p:spPr>
        <p:txBody>
          <a:bodyPr>
            <a:normAutofit/>
          </a:bodyPr>
          <a:lstStyle/>
          <a:p>
            <a:pPr marL="0" indent="0"/>
            <a:r>
              <a:rPr lang="en-GB" sz="2800" dirty="0" smtClean="0"/>
              <a:t> Businesses should have clear procedures which guide employees how to do their job.</a:t>
            </a:r>
          </a:p>
          <a:p>
            <a:pPr marL="0" indent="0">
              <a:buNone/>
            </a:pPr>
            <a:endParaRPr lang="en-GB" sz="2800" dirty="0" smtClean="0"/>
          </a:p>
          <a:p>
            <a:pPr marL="0" indent="0"/>
            <a:r>
              <a:rPr lang="en-GB" sz="2800" dirty="0" smtClean="0"/>
              <a:t> These procedures can help the way in which colleagues communicate with customers because, where confusion arises, stress levels are also likely to increase.</a:t>
            </a:r>
          </a:p>
          <a:p>
            <a:pPr marL="0" indent="0">
              <a:buNone/>
            </a:pPr>
            <a:endParaRPr lang="en-GB" sz="2800" dirty="0" smtClean="0"/>
          </a:p>
          <a:p>
            <a:pPr marL="0" indent="0"/>
            <a:r>
              <a:rPr lang="en-GB" sz="2800" b="1" dirty="0" smtClean="0"/>
              <a:t>Poor communication </a:t>
            </a:r>
            <a:r>
              <a:rPr lang="en-GB" sz="2800" dirty="0" smtClean="0"/>
              <a:t>may also affect the business leading to under or over ordering, possibly losing potential revenue and damaging their reputation.</a:t>
            </a:r>
          </a:p>
          <a:p>
            <a:pPr marL="0" indent="0"/>
            <a:endParaRPr lang="en-GB" dirty="0" smtClean="0"/>
          </a:p>
          <a:p>
            <a:pPr lvl="1"/>
            <a:endParaRPr lang="en-GB" dirty="0" smtClean="0"/>
          </a:p>
          <a:p>
            <a:endParaRPr lang="en-GB" dirty="0" smtClean="0"/>
          </a:p>
          <a:p>
            <a:pPr>
              <a:buNone/>
            </a:pPr>
            <a:endParaRPr lang="en-GB" dirty="0" smtClean="0"/>
          </a:p>
          <a:p>
            <a:pPr>
              <a:buNone/>
            </a:pPr>
            <a:endParaRPr lang="en-GB" dirty="0" smtClean="0"/>
          </a:p>
        </p:txBody>
      </p:sp>
      <p:pic>
        <p:nvPicPr>
          <p:cNvPr id="4"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36696" y="284607"/>
            <a:ext cx="1212574" cy="1212574"/>
          </a:xfrm>
          <a:prstGeom prst="rect">
            <a:avLst/>
          </a:prstGeom>
        </p:spPr>
      </p:pic>
    </p:spTree>
    <p:extLst>
      <p:ext uri="{BB962C8B-B14F-4D97-AF65-F5344CB8AC3E}">
        <p14:creationId xmlns:p14="http://schemas.microsoft.com/office/powerpoint/2010/main" val="3631187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773" y="227457"/>
            <a:ext cx="10058400" cy="886968"/>
          </a:xfrm>
        </p:spPr>
        <p:txBody>
          <a:bodyPr/>
          <a:lstStyle/>
          <a:p>
            <a:r>
              <a:rPr lang="en-GB" dirty="0" smtClean="0"/>
              <a:t>Effective Communication</a:t>
            </a:r>
            <a:endParaRPr lang="en-GB" dirty="0"/>
          </a:p>
        </p:txBody>
      </p:sp>
      <p:sp>
        <p:nvSpPr>
          <p:cNvPr id="3" name="Content Placeholder 2"/>
          <p:cNvSpPr>
            <a:spLocks noGrp="1"/>
          </p:cNvSpPr>
          <p:nvPr>
            <p:ph idx="1"/>
          </p:nvPr>
        </p:nvSpPr>
        <p:spPr>
          <a:xfrm>
            <a:off x="638175" y="1571625"/>
            <a:ext cx="11039475" cy="4600575"/>
          </a:xfrm>
        </p:spPr>
        <p:txBody>
          <a:bodyPr/>
          <a:lstStyle/>
          <a:p>
            <a:r>
              <a:rPr lang="en-GB" sz="2800" dirty="0"/>
              <a:t>Without effective business communication, a business is unlikely to succeed</a:t>
            </a:r>
            <a:r>
              <a:rPr lang="en-GB" sz="2800" dirty="0" smtClean="0"/>
              <a:t>.</a:t>
            </a:r>
          </a:p>
          <a:p>
            <a:pPr marL="0" indent="0">
              <a:buNone/>
            </a:pPr>
            <a:endParaRPr lang="en-GB" sz="2800" dirty="0"/>
          </a:p>
          <a:p>
            <a:r>
              <a:rPr lang="en-GB" sz="2800" dirty="0"/>
              <a:t>The introduction </a:t>
            </a:r>
            <a:r>
              <a:rPr lang="en-GB" sz="2800" dirty="0" smtClean="0"/>
              <a:t>and </a:t>
            </a:r>
            <a:r>
              <a:rPr lang="en-GB" sz="2800" dirty="0"/>
              <a:t>development of digital communications requires a different approach towards how to communicate with the diverse audiences with which businesses need to engage</a:t>
            </a:r>
            <a:r>
              <a:rPr lang="en-GB" sz="2800" dirty="0" smtClean="0"/>
              <a:t>.</a:t>
            </a:r>
          </a:p>
          <a:p>
            <a:pPr marL="0" indent="0">
              <a:buNone/>
            </a:pPr>
            <a:endParaRPr lang="en-GB" sz="2800" dirty="0"/>
          </a:p>
          <a:p>
            <a:r>
              <a:rPr lang="en-GB" sz="2800" dirty="0"/>
              <a:t>While English is widely spoken around the globe, it is too easy to assume everyone understands exactly what we mean.</a:t>
            </a:r>
          </a:p>
          <a:p>
            <a:endParaRPr lang="en-GB" dirty="0"/>
          </a:p>
        </p:txBody>
      </p:sp>
      <p:sp>
        <p:nvSpPr>
          <p:cNvPr id="4" name="Footer Placeholder 3"/>
          <p:cNvSpPr>
            <a:spLocks noGrp="1"/>
          </p:cNvSpPr>
          <p:nvPr>
            <p:ph type="ftr" sz="quarter" idx="11"/>
          </p:nvPr>
        </p:nvSpPr>
        <p:spPr/>
        <p:txBody>
          <a:bodyPr/>
          <a:lstStyle/>
          <a:p>
            <a:r>
              <a:rPr lang="en-GB" smtClean="0"/>
              <a:t>Thomas Telford School - Key Stage 5 Business </a:t>
            </a:r>
            <a:endParaRPr lang="en-GB" dirty="0"/>
          </a:p>
        </p:txBody>
      </p:sp>
    </p:spTree>
    <p:extLst>
      <p:ext uri="{BB962C8B-B14F-4D97-AF65-F5344CB8AC3E}">
        <p14:creationId xmlns:p14="http://schemas.microsoft.com/office/powerpoint/2010/main" val="1173784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136" y="198193"/>
            <a:ext cx="10058400" cy="1278067"/>
          </a:xfrm>
        </p:spPr>
        <p:txBody>
          <a:bodyPr/>
          <a:lstStyle/>
          <a:p>
            <a:r>
              <a:rPr lang="en-GB" dirty="0" smtClean="0"/>
              <a:t>Task 3</a:t>
            </a:r>
            <a:endParaRPr lang="en-GB" dirty="0"/>
          </a:p>
        </p:txBody>
      </p:sp>
      <p:sp>
        <p:nvSpPr>
          <p:cNvPr id="4" name="Footer Placeholder 3"/>
          <p:cNvSpPr>
            <a:spLocks noGrp="1"/>
          </p:cNvSpPr>
          <p:nvPr>
            <p:ph type="ftr" sz="quarter" idx="11"/>
          </p:nvPr>
        </p:nvSpPr>
        <p:spPr/>
        <p:txBody>
          <a:bodyPr/>
          <a:lstStyle/>
          <a:p>
            <a:r>
              <a:rPr lang="en-GB" smtClean="0"/>
              <a:t>Thomas Telford School - Key Stage 5 Business </a:t>
            </a:r>
            <a:endParaRPr lang="en-GB" dirty="0"/>
          </a:p>
        </p:txBody>
      </p:sp>
      <p:sp>
        <p:nvSpPr>
          <p:cNvPr id="3" name="Content Placeholder 2"/>
          <p:cNvSpPr>
            <a:spLocks noGrp="1"/>
          </p:cNvSpPr>
          <p:nvPr>
            <p:ph idx="1"/>
          </p:nvPr>
        </p:nvSpPr>
        <p:spPr>
          <a:xfrm>
            <a:off x="1069848" y="1476260"/>
            <a:ext cx="10058400" cy="4695940"/>
          </a:xfrm>
        </p:spPr>
        <p:txBody>
          <a:bodyPr>
            <a:normAutofit/>
          </a:bodyPr>
          <a:lstStyle/>
          <a:p>
            <a:pPr marL="0" indent="0" algn="ctr">
              <a:buNone/>
            </a:pPr>
            <a:r>
              <a:rPr lang="en-GB" sz="2500" b="1" dirty="0">
                <a:solidFill>
                  <a:srgbClr val="7030A0"/>
                </a:solidFill>
              </a:rPr>
              <a:t>How do Businesses communicate with Stakeholders</a:t>
            </a:r>
            <a:r>
              <a:rPr lang="en-GB" sz="2500" b="1" dirty="0" smtClean="0">
                <a:solidFill>
                  <a:srgbClr val="7030A0"/>
                </a:solidFill>
              </a:rPr>
              <a:t>?</a:t>
            </a:r>
          </a:p>
          <a:p>
            <a:endParaRPr lang="en-GB" sz="2500" dirty="0"/>
          </a:p>
          <a:p>
            <a:r>
              <a:rPr lang="en-GB" sz="2500" dirty="0" smtClean="0"/>
              <a:t>Choose 3 internal stakeholders and 3 external stakeholders</a:t>
            </a:r>
          </a:p>
          <a:p>
            <a:endParaRPr lang="en-GB" sz="2500" dirty="0"/>
          </a:p>
          <a:p>
            <a:r>
              <a:rPr lang="en-GB" sz="2500" dirty="0" smtClean="0"/>
              <a:t>What methods of communication do Businesses use to communicate with each stakeholder and why?</a:t>
            </a:r>
          </a:p>
          <a:p>
            <a:r>
              <a:rPr lang="en-GB" sz="2500" dirty="0" smtClean="0"/>
              <a:t>How does this impact on the success of the business?</a:t>
            </a:r>
            <a:endParaRPr lang="en-GB" sz="2500" dirty="0"/>
          </a:p>
        </p:txBody>
      </p:sp>
    </p:spTree>
    <p:extLst>
      <p:ext uri="{BB962C8B-B14F-4D97-AF65-F5344CB8AC3E}">
        <p14:creationId xmlns:p14="http://schemas.microsoft.com/office/powerpoint/2010/main" val="191236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 introduction to the course</a:t>
            </a:r>
          </a:p>
        </p:txBody>
      </p:sp>
      <p:sp>
        <p:nvSpPr>
          <p:cNvPr id="7" name="Content Placeholder 6"/>
          <p:cNvSpPr>
            <a:spLocks noGrp="1"/>
          </p:cNvSpPr>
          <p:nvPr>
            <p:ph idx="1"/>
          </p:nvPr>
        </p:nvSpPr>
        <p:spPr/>
        <p:txBody>
          <a:bodyPr>
            <a:normAutofit/>
          </a:bodyPr>
          <a:lstStyle/>
          <a:p>
            <a:pPr marL="0" indent="0">
              <a:buNone/>
            </a:pPr>
            <a:r>
              <a:rPr lang="en-GB" sz="3200" dirty="0"/>
              <a:t>All Business courses </a:t>
            </a:r>
            <a:r>
              <a:rPr lang="en-GB" sz="3200" dirty="0" smtClean="0"/>
              <a:t>offer </a:t>
            </a:r>
            <a:r>
              <a:rPr lang="en-GB" sz="3200" dirty="0"/>
              <a:t>students the opportunity to study a WIDE range of Business related topics.</a:t>
            </a:r>
          </a:p>
          <a:p>
            <a:pPr marL="0" indent="0">
              <a:buNone/>
            </a:pPr>
            <a:endParaRPr lang="en-GB" sz="3200" dirty="0"/>
          </a:p>
          <a:p>
            <a:pPr marL="0" indent="0">
              <a:buNone/>
            </a:pPr>
            <a:r>
              <a:rPr lang="en-GB" sz="3200" dirty="0"/>
              <a:t>Business is a course that teaches you a wide range of skills not just academic, but those skills valuable for employment and higher education, including Teamwork, Leadership and Communication.</a:t>
            </a:r>
          </a:p>
        </p:txBody>
      </p:sp>
      <p:sp>
        <p:nvSpPr>
          <p:cNvPr id="3" name="Footer Placeholder 2"/>
          <p:cNvSpPr>
            <a:spLocks noGrp="1"/>
          </p:cNvSpPr>
          <p:nvPr>
            <p:ph type="ftr" sz="quarter" idx="11"/>
          </p:nvPr>
        </p:nvSpPr>
        <p:spPr/>
        <p:txBody>
          <a:bodyPr/>
          <a:lstStyle/>
          <a:p>
            <a:r>
              <a:rPr lang="en-GB"/>
              <a:t>Thomas Telford School - Key Stage 5 Business </a:t>
            </a: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799" y="484631"/>
            <a:ext cx="1124035" cy="1124035"/>
          </a:xfrm>
          <a:prstGeom prst="rect">
            <a:avLst/>
          </a:prstGeom>
        </p:spPr>
      </p:pic>
    </p:spTree>
    <p:extLst>
      <p:ext uri="{BB962C8B-B14F-4D97-AF65-F5344CB8AC3E}">
        <p14:creationId xmlns:p14="http://schemas.microsoft.com/office/powerpoint/2010/main" val="1671677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70799" y="1887919"/>
            <a:ext cx="10058400" cy="16093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GB" b="1" dirty="0"/>
              <a:t>Level 3 BTEC Business</a:t>
            </a:r>
          </a:p>
          <a:p>
            <a:pPr algn="ctr"/>
            <a:r>
              <a:rPr lang="en-GB" dirty="0"/>
              <a:t> </a:t>
            </a:r>
          </a:p>
          <a:p>
            <a:pPr marL="571500" indent="-571500">
              <a:buFont typeface="Arial" panose="020B0604020202020204" pitchFamily="34" charset="0"/>
              <a:buChar char="•"/>
            </a:pPr>
            <a:r>
              <a:rPr lang="en-GB" sz="4000" cap="none" dirty="0">
                <a:latin typeface="Calabri light"/>
              </a:rPr>
              <a:t>Extended certificate (1)</a:t>
            </a:r>
          </a:p>
          <a:p>
            <a:pPr marL="571500" indent="-571500">
              <a:buFont typeface="Arial" panose="020B0604020202020204" pitchFamily="34" charset="0"/>
              <a:buChar char="•"/>
            </a:pPr>
            <a:r>
              <a:rPr lang="en-GB" sz="4000" cap="none" dirty="0">
                <a:latin typeface="Calabri light"/>
              </a:rPr>
              <a:t>Foundation diploma (1.5)</a:t>
            </a:r>
          </a:p>
          <a:p>
            <a:pPr marL="571500" indent="-571500">
              <a:buFont typeface="Arial" panose="020B0604020202020204" pitchFamily="34" charset="0"/>
              <a:buChar char="•"/>
            </a:pPr>
            <a:r>
              <a:rPr lang="en-GB" sz="4000" cap="none" dirty="0">
                <a:latin typeface="Calabri light"/>
              </a:rPr>
              <a:t>Diploma (2)</a:t>
            </a:r>
          </a:p>
          <a:p>
            <a:pPr marL="571500" indent="-571500">
              <a:buFont typeface="Arial" panose="020B0604020202020204" pitchFamily="34" charset="0"/>
              <a:buChar char="•"/>
            </a:pPr>
            <a:r>
              <a:rPr lang="en-GB" sz="4000" cap="none" dirty="0">
                <a:latin typeface="Calabri light"/>
              </a:rPr>
              <a:t>Extended diploma (3)</a:t>
            </a:r>
          </a:p>
        </p:txBody>
      </p:sp>
      <p:pic>
        <p:nvPicPr>
          <p:cNvPr id="2"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73733" y="618067"/>
            <a:ext cx="1260266" cy="1260266"/>
          </a:xfrm>
          <a:prstGeom prst="rect">
            <a:avLst/>
          </a:prstGeom>
        </p:spPr>
      </p:pic>
    </p:spTree>
    <p:extLst>
      <p:ext uri="{BB962C8B-B14F-4D97-AF65-F5344CB8AC3E}">
        <p14:creationId xmlns:p14="http://schemas.microsoft.com/office/powerpoint/2010/main" val="2542836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047863761"/>
              </p:ext>
            </p:extLst>
          </p:nvPr>
        </p:nvGraphicFramePr>
        <p:xfrm>
          <a:off x="384130" y="294640"/>
          <a:ext cx="10312625" cy="6268720"/>
        </p:xfrm>
        <a:graphic>
          <a:graphicData uri="http://schemas.openxmlformats.org/drawingml/2006/table">
            <a:tbl>
              <a:tblPr firstRow="1" bandRow="1">
                <a:tableStyleId>{5C22544A-7EE6-4342-B048-85BDC9FD1C3A}</a:tableStyleId>
              </a:tblPr>
              <a:tblGrid>
                <a:gridCol w="1695442">
                  <a:extLst>
                    <a:ext uri="{9D8B030D-6E8A-4147-A177-3AD203B41FA5}">
                      <a16:colId xmlns:a16="http://schemas.microsoft.com/office/drawing/2014/main" val="120990453"/>
                    </a:ext>
                  </a:extLst>
                </a:gridCol>
                <a:gridCol w="4334971">
                  <a:extLst>
                    <a:ext uri="{9D8B030D-6E8A-4147-A177-3AD203B41FA5}">
                      <a16:colId xmlns:a16="http://schemas.microsoft.com/office/drawing/2014/main" val="2999456544"/>
                    </a:ext>
                  </a:extLst>
                </a:gridCol>
                <a:gridCol w="4282212">
                  <a:extLst>
                    <a:ext uri="{9D8B030D-6E8A-4147-A177-3AD203B41FA5}">
                      <a16:colId xmlns:a16="http://schemas.microsoft.com/office/drawing/2014/main" val="3486995368"/>
                    </a:ext>
                  </a:extLst>
                </a:gridCol>
              </a:tblGrid>
              <a:tr h="370840">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413657190"/>
                  </a:ext>
                </a:extLst>
              </a:tr>
              <a:tr h="370840">
                <a:tc rowSpan="4">
                  <a:txBody>
                    <a:bodyPr/>
                    <a:lstStyle/>
                    <a:p>
                      <a:r>
                        <a:rPr lang="en-GB" dirty="0"/>
                        <a:t>Extended Certificate (1)</a:t>
                      </a:r>
                    </a:p>
                  </a:txBody>
                  <a:tcPr/>
                </a:tc>
                <a:tc>
                  <a:txBody>
                    <a:bodyPr/>
                    <a:lstStyle/>
                    <a:p>
                      <a:r>
                        <a:rPr lang="en-GB" dirty="0"/>
                        <a:t>Unit 1 – Exploring Business</a:t>
                      </a:r>
                    </a:p>
                  </a:txBody>
                  <a:tcPr/>
                </a:tc>
                <a:tc>
                  <a:txBody>
                    <a:bodyPr/>
                    <a:lstStyle/>
                    <a:p>
                      <a:r>
                        <a:rPr lang="en-GB" dirty="0"/>
                        <a:t>Internally Assessed Coursework</a:t>
                      </a:r>
                    </a:p>
                  </a:txBody>
                  <a:tcPr/>
                </a:tc>
                <a:extLst>
                  <a:ext uri="{0D108BD9-81ED-4DB2-BD59-A6C34878D82A}">
                    <a16:rowId xmlns:a16="http://schemas.microsoft.com/office/drawing/2014/main" val="1323234509"/>
                  </a:ext>
                </a:extLst>
              </a:tr>
              <a:tr h="370840">
                <a:tc vMerge="1">
                  <a:txBody>
                    <a:bodyPr/>
                    <a:lstStyle/>
                    <a:p>
                      <a:endParaRPr lang="en-GB" dirty="0"/>
                    </a:p>
                  </a:txBody>
                  <a:tcPr/>
                </a:tc>
                <a:tc>
                  <a:txBody>
                    <a:bodyPr/>
                    <a:lstStyle/>
                    <a:p>
                      <a:r>
                        <a:rPr lang="en-GB" dirty="0"/>
                        <a:t>Unit 2 – Developing a Marketing Campaign</a:t>
                      </a:r>
                    </a:p>
                  </a:txBody>
                  <a:tcPr/>
                </a:tc>
                <a:tc>
                  <a:txBody>
                    <a:bodyPr/>
                    <a:lstStyle/>
                    <a:p>
                      <a:r>
                        <a:rPr lang="en-GB" dirty="0"/>
                        <a:t>Externally Assessed Examination</a:t>
                      </a:r>
                    </a:p>
                    <a:p>
                      <a:r>
                        <a:rPr lang="en-GB" dirty="0"/>
                        <a:t>(January 2022)</a:t>
                      </a:r>
                    </a:p>
                  </a:txBody>
                  <a:tcPr/>
                </a:tc>
                <a:extLst>
                  <a:ext uri="{0D108BD9-81ED-4DB2-BD59-A6C34878D82A}">
                    <a16:rowId xmlns:a16="http://schemas.microsoft.com/office/drawing/2014/main" val="322794266"/>
                  </a:ext>
                </a:extLst>
              </a:tr>
              <a:tr h="370840">
                <a:tc vMerge="1">
                  <a:txBody>
                    <a:bodyPr/>
                    <a:lstStyle/>
                    <a:p>
                      <a:endParaRPr lang="en-GB" dirty="0"/>
                    </a:p>
                  </a:txBody>
                  <a:tcPr/>
                </a:tc>
                <a:tc>
                  <a:txBody>
                    <a:bodyPr/>
                    <a:lstStyle/>
                    <a:p>
                      <a:r>
                        <a:rPr lang="en-GB" dirty="0"/>
                        <a:t>Unit 3 – Personal and Business Finance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Externally Assessed Examination</a:t>
                      </a:r>
                    </a:p>
                    <a:p>
                      <a:r>
                        <a:rPr lang="en-GB" dirty="0"/>
                        <a:t>(May 2022)</a:t>
                      </a:r>
                    </a:p>
                  </a:txBody>
                  <a:tcPr/>
                </a:tc>
                <a:extLst>
                  <a:ext uri="{0D108BD9-81ED-4DB2-BD59-A6C34878D82A}">
                    <a16:rowId xmlns:a16="http://schemas.microsoft.com/office/drawing/2014/main" val="1387858322"/>
                  </a:ext>
                </a:extLst>
              </a:tr>
              <a:tr h="370840">
                <a:tc vMerge="1">
                  <a:txBody>
                    <a:bodyPr/>
                    <a:lstStyle/>
                    <a:p>
                      <a:endParaRPr lang="en-GB" dirty="0"/>
                    </a:p>
                  </a:txBody>
                  <a:tcPr/>
                </a:tc>
                <a:tc>
                  <a:txBody>
                    <a:bodyPr/>
                    <a:lstStyle/>
                    <a:p>
                      <a:r>
                        <a:rPr lang="en-GB" dirty="0"/>
                        <a:t>Unit 22</a:t>
                      </a:r>
                      <a:r>
                        <a:rPr lang="en-GB" baseline="0" dirty="0"/>
                        <a:t> – Market Research</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Internally Assessed Coursework</a:t>
                      </a:r>
                    </a:p>
                  </a:txBody>
                  <a:tcPr/>
                </a:tc>
                <a:extLst>
                  <a:ext uri="{0D108BD9-81ED-4DB2-BD59-A6C34878D82A}">
                    <a16:rowId xmlns:a16="http://schemas.microsoft.com/office/drawing/2014/main" val="2398545716"/>
                  </a:ext>
                </a:extLst>
              </a:tr>
              <a:tr h="370840">
                <a:tc rowSpan="2">
                  <a:txBody>
                    <a:bodyPr/>
                    <a:lstStyle/>
                    <a:p>
                      <a:r>
                        <a:rPr lang="en-GB" dirty="0"/>
                        <a:t>Foundation Diploma (1.5)</a:t>
                      </a:r>
                    </a:p>
                  </a:txBody>
                  <a:tcPr/>
                </a:tc>
                <a:tc>
                  <a:txBody>
                    <a:bodyPr/>
                    <a:lstStyle/>
                    <a:p>
                      <a:r>
                        <a:rPr lang="en-GB" dirty="0"/>
                        <a:t>Unit 4</a:t>
                      </a:r>
                      <a:r>
                        <a:rPr lang="en-GB" baseline="0" dirty="0"/>
                        <a:t> – Managing an Event</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Internally Assessed Coursework</a:t>
                      </a:r>
                    </a:p>
                  </a:txBody>
                  <a:tcPr/>
                </a:tc>
                <a:extLst>
                  <a:ext uri="{0D108BD9-81ED-4DB2-BD59-A6C34878D82A}">
                    <a16:rowId xmlns:a16="http://schemas.microsoft.com/office/drawing/2014/main" val="3718945431"/>
                  </a:ext>
                </a:extLst>
              </a:tr>
              <a:tr h="370840">
                <a:tc vMerge="1">
                  <a:txBody>
                    <a:bodyPr/>
                    <a:lstStyle/>
                    <a:p>
                      <a:endParaRPr lang="en-GB" dirty="0"/>
                    </a:p>
                  </a:txBody>
                  <a:tcPr/>
                </a:tc>
                <a:tc>
                  <a:txBody>
                    <a:bodyPr/>
                    <a:lstStyle/>
                    <a:p>
                      <a:r>
                        <a:rPr lang="en-GB" dirty="0"/>
                        <a:t>Unit 8 – Recruitment &amp; Selection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Internally Assessed Coursework</a:t>
                      </a:r>
                    </a:p>
                  </a:txBody>
                  <a:tcPr/>
                </a:tc>
                <a:extLst>
                  <a:ext uri="{0D108BD9-81ED-4DB2-BD59-A6C34878D82A}">
                    <a16:rowId xmlns:a16="http://schemas.microsoft.com/office/drawing/2014/main" val="3076573836"/>
                  </a:ext>
                </a:extLst>
              </a:tr>
              <a:tr h="370840">
                <a:tc rowSpan="2">
                  <a:txBody>
                    <a:bodyPr/>
                    <a:lstStyle/>
                    <a:p>
                      <a:r>
                        <a:rPr lang="en-GB" dirty="0"/>
                        <a:t>Diploma (2)</a:t>
                      </a:r>
                    </a:p>
                  </a:txBody>
                  <a:tcPr/>
                </a:tc>
                <a:tc>
                  <a:txBody>
                    <a:bodyPr/>
                    <a:lstStyle/>
                    <a:p>
                      <a:r>
                        <a:rPr lang="en-GB" dirty="0"/>
                        <a:t>Unit 5 – International Business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Internally Assessed Coursework</a:t>
                      </a:r>
                    </a:p>
                  </a:txBody>
                  <a:tcPr/>
                </a:tc>
                <a:extLst>
                  <a:ext uri="{0D108BD9-81ED-4DB2-BD59-A6C34878D82A}">
                    <a16:rowId xmlns:a16="http://schemas.microsoft.com/office/drawing/2014/main" val="2645232518"/>
                  </a:ext>
                </a:extLst>
              </a:tr>
              <a:tr h="370840">
                <a:tc vMerge="1">
                  <a:txBody>
                    <a:bodyPr/>
                    <a:lstStyle/>
                    <a:p>
                      <a:endParaRPr lang="en-GB" dirty="0"/>
                    </a:p>
                  </a:txBody>
                  <a:tcPr/>
                </a:tc>
                <a:tc>
                  <a:txBody>
                    <a:bodyPr/>
                    <a:lstStyle/>
                    <a:p>
                      <a:r>
                        <a:rPr lang="en-GB" dirty="0"/>
                        <a:t>Unit 6 - Principles of Management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Externally Assessed Examination</a:t>
                      </a:r>
                    </a:p>
                    <a:p>
                      <a:r>
                        <a:rPr lang="en-GB" dirty="0"/>
                        <a:t>(January 2023)</a:t>
                      </a:r>
                    </a:p>
                  </a:txBody>
                  <a:tcPr/>
                </a:tc>
                <a:extLst>
                  <a:ext uri="{0D108BD9-81ED-4DB2-BD59-A6C34878D82A}">
                    <a16:rowId xmlns:a16="http://schemas.microsoft.com/office/drawing/2014/main" val="3915614071"/>
                  </a:ext>
                </a:extLst>
              </a:tr>
              <a:tr h="370840">
                <a:tc rowSpan="5">
                  <a:txBody>
                    <a:bodyPr/>
                    <a:lstStyle/>
                    <a:p>
                      <a:r>
                        <a:rPr lang="en-GB" dirty="0"/>
                        <a:t>Extended Diploma (3)</a:t>
                      </a:r>
                    </a:p>
                  </a:txBody>
                  <a:tcPr/>
                </a:tc>
                <a:tc>
                  <a:txBody>
                    <a:bodyPr/>
                    <a:lstStyle/>
                    <a:p>
                      <a:r>
                        <a:rPr lang="en-GB" dirty="0"/>
                        <a:t>Unit 7 - Business Decision Making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Externally Assessed Examination</a:t>
                      </a:r>
                    </a:p>
                    <a:p>
                      <a:r>
                        <a:rPr lang="en-GB" dirty="0"/>
                        <a:t>(January 2023)</a:t>
                      </a:r>
                    </a:p>
                  </a:txBody>
                  <a:tcPr/>
                </a:tc>
                <a:extLst>
                  <a:ext uri="{0D108BD9-81ED-4DB2-BD59-A6C34878D82A}">
                    <a16:rowId xmlns:a16="http://schemas.microsoft.com/office/drawing/2014/main" val="1426123449"/>
                  </a:ext>
                </a:extLst>
              </a:tr>
              <a:tr h="370840">
                <a:tc vMerge="1">
                  <a:txBody>
                    <a:bodyPr/>
                    <a:lstStyle/>
                    <a:p>
                      <a:endParaRPr lang="en-GB" dirty="0"/>
                    </a:p>
                  </a:txBody>
                  <a:tcPr/>
                </a:tc>
                <a:tc>
                  <a:txBody>
                    <a:bodyPr/>
                    <a:lstStyle/>
                    <a:p>
                      <a:r>
                        <a:rPr lang="en-GB" dirty="0"/>
                        <a:t>Unit 9 - Team Building in Business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660000"/>
                          </a:solidFill>
                          <a:effectLst/>
                          <a:uLnTx/>
                          <a:uFillTx/>
                          <a:latin typeface="Calibri" panose="020F0502020204030204"/>
                          <a:ea typeface="+mn-ea"/>
                          <a:cs typeface="+mn-cs"/>
                        </a:rPr>
                        <a:t>Internally Assessed Coursework</a:t>
                      </a:r>
                      <a:endParaRPr kumimoji="0" lang="en-GB" sz="1800" b="0" i="0" u="none" strike="noStrike" kern="1200" cap="none" spc="0" normalizeH="0" baseline="0" noProof="0" dirty="0">
                        <a:ln>
                          <a:noFill/>
                        </a:ln>
                        <a:solidFill>
                          <a:srgbClr val="660000"/>
                        </a:solidFill>
                        <a:effectLst/>
                        <a:uLnTx/>
                        <a:uFillTx/>
                        <a:latin typeface="Calibri" panose="020F0502020204030204"/>
                        <a:ea typeface="+mn-ea"/>
                        <a:cs typeface="+mn-cs"/>
                      </a:endParaRPr>
                    </a:p>
                  </a:txBody>
                  <a:tcPr/>
                </a:tc>
                <a:extLst>
                  <a:ext uri="{0D108BD9-81ED-4DB2-BD59-A6C34878D82A}">
                    <a16:rowId xmlns:a16="http://schemas.microsoft.com/office/drawing/2014/main" val="266113752"/>
                  </a:ext>
                </a:extLst>
              </a:tr>
              <a:tr h="370840">
                <a:tc vMerge="1">
                  <a:txBody>
                    <a:bodyPr/>
                    <a:lstStyle/>
                    <a:p>
                      <a:endParaRPr lang="en-GB" dirty="0"/>
                    </a:p>
                  </a:txBody>
                  <a:tcPr/>
                </a:tc>
                <a:tc>
                  <a:txBody>
                    <a:bodyPr/>
                    <a:lstStyle/>
                    <a:p>
                      <a:r>
                        <a:rPr lang="en-GB" dirty="0"/>
                        <a:t>Unit 14 – Investigating Customer Service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660000"/>
                          </a:solidFill>
                          <a:effectLst/>
                          <a:uLnTx/>
                          <a:uFillTx/>
                          <a:latin typeface="Calibri" panose="020F0502020204030204"/>
                          <a:ea typeface="+mn-ea"/>
                          <a:cs typeface="+mn-cs"/>
                        </a:rPr>
                        <a:t>Internally Assessed Coursework</a:t>
                      </a:r>
                      <a:endParaRPr kumimoji="0" lang="en-GB" sz="1800" b="0" i="0" u="none" strike="noStrike" kern="1200" cap="none" spc="0" normalizeH="0" baseline="0" noProof="0" dirty="0">
                        <a:ln>
                          <a:noFill/>
                        </a:ln>
                        <a:solidFill>
                          <a:srgbClr val="660000"/>
                        </a:solidFill>
                        <a:effectLst/>
                        <a:uLnTx/>
                        <a:uFillTx/>
                        <a:latin typeface="Calibri" panose="020F0502020204030204"/>
                        <a:ea typeface="+mn-ea"/>
                        <a:cs typeface="+mn-cs"/>
                      </a:endParaRPr>
                    </a:p>
                  </a:txBody>
                  <a:tcPr/>
                </a:tc>
                <a:extLst>
                  <a:ext uri="{0D108BD9-81ED-4DB2-BD59-A6C34878D82A}">
                    <a16:rowId xmlns:a16="http://schemas.microsoft.com/office/drawing/2014/main" val="608692788"/>
                  </a:ext>
                </a:extLst>
              </a:tr>
              <a:tr h="370840">
                <a:tc vMerge="1">
                  <a:txBody>
                    <a:bodyPr/>
                    <a:lstStyle/>
                    <a:p>
                      <a:endParaRPr lang="en-GB" dirty="0"/>
                    </a:p>
                  </a:txBody>
                  <a:tcPr/>
                </a:tc>
                <a:tc>
                  <a:txBody>
                    <a:bodyPr/>
                    <a:lstStyle/>
                    <a:p>
                      <a:r>
                        <a:rPr lang="en-US" dirty="0"/>
                        <a:t>Unit 19 - Pitching for a New Business</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660000"/>
                          </a:solidFill>
                          <a:effectLst/>
                          <a:uLnTx/>
                          <a:uFillTx/>
                          <a:latin typeface="Calibri" panose="020F0502020204030204"/>
                          <a:ea typeface="+mn-ea"/>
                          <a:cs typeface="+mn-cs"/>
                        </a:rPr>
                        <a:t>Internally Assessed Coursework</a:t>
                      </a:r>
                      <a:endParaRPr kumimoji="0" lang="en-GB" sz="1800" b="0" i="0" u="none" strike="noStrike" kern="1200" cap="none" spc="0" normalizeH="0" baseline="0" noProof="0" dirty="0">
                        <a:ln>
                          <a:noFill/>
                        </a:ln>
                        <a:solidFill>
                          <a:srgbClr val="660000"/>
                        </a:solidFill>
                        <a:effectLst/>
                        <a:uLnTx/>
                        <a:uFillTx/>
                        <a:latin typeface="Calibri" panose="020F0502020204030204"/>
                        <a:ea typeface="+mn-ea"/>
                        <a:cs typeface="+mn-cs"/>
                      </a:endParaRPr>
                    </a:p>
                  </a:txBody>
                  <a:tcPr/>
                </a:tc>
                <a:extLst>
                  <a:ext uri="{0D108BD9-81ED-4DB2-BD59-A6C34878D82A}">
                    <a16:rowId xmlns:a16="http://schemas.microsoft.com/office/drawing/2014/main" val="768536934"/>
                  </a:ext>
                </a:extLst>
              </a:tr>
              <a:tr h="370840">
                <a:tc vMerge="1">
                  <a:txBody>
                    <a:bodyPr/>
                    <a:lstStyle/>
                    <a:p>
                      <a:endParaRPr lang="en-GB" dirty="0"/>
                    </a:p>
                  </a:txBody>
                  <a:tcPr/>
                </a:tc>
                <a:tc>
                  <a:txBody>
                    <a:bodyPr/>
                    <a:lstStyle/>
                    <a:p>
                      <a:r>
                        <a:rPr lang="en-GB" dirty="0"/>
                        <a:t>Unit 21 -</a:t>
                      </a:r>
                      <a:r>
                        <a:rPr lang="en-GB" baseline="0" dirty="0"/>
                        <a:t> </a:t>
                      </a:r>
                      <a:r>
                        <a:rPr lang="en-GB" dirty="0"/>
                        <a:t>Training and Development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60000"/>
                          </a:solidFill>
                          <a:effectLst/>
                          <a:uLnTx/>
                          <a:uFillTx/>
                          <a:latin typeface="Calibri" panose="020F0502020204030204"/>
                          <a:ea typeface="+mn-ea"/>
                          <a:cs typeface="+mn-cs"/>
                        </a:rPr>
                        <a:t>Internally Assessed Coursework</a:t>
                      </a:r>
                    </a:p>
                  </a:txBody>
                  <a:tcPr/>
                </a:tc>
                <a:extLst>
                  <a:ext uri="{0D108BD9-81ED-4DB2-BD59-A6C34878D82A}">
                    <a16:rowId xmlns:a16="http://schemas.microsoft.com/office/drawing/2014/main" val="3223766809"/>
                  </a:ext>
                </a:extLst>
              </a:tr>
            </a:tbl>
          </a:graphicData>
        </a:graphic>
      </p:graphicFrame>
      <p:pic>
        <p:nvPicPr>
          <p:cNvPr id="2"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3600" y="499533"/>
            <a:ext cx="956734" cy="956734"/>
          </a:xfrm>
          <a:prstGeom prst="rect">
            <a:avLst/>
          </a:prstGeom>
        </p:spPr>
      </p:pic>
    </p:spTree>
    <p:extLst>
      <p:ext uri="{BB962C8B-B14F-4D97-AF65-F5344CB8AC3E}">
        <p14:creationId xmlns:p14="http://schemas.microsoft.com/office/powerpoint/2010/main" val="2545541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 1	</a:t>
            </a:r>
            <a:endParaRPr lang="en-GB" dirty="0"/>
          </a:p>
        </p:txBody>
      </p:sp>
      <p:sp>
        <p:nvSpPr>
          <p:cNvPr id="3" name="Content Placeholder 2"/>
          <p:cNvSpPr>
            <a:spLocks noGrp="1"/>
          </p:cNvSpPr>
          <p:nvPr>
            <p:ph idx="1"/>
          </p:nvPr>
        </p:nvSpPr>
        <p:spPr/>
        <p:txBody>
          <a:bodyPr/>
          <a:lstStyle/>
          <a:p>
            <a:r>
              <a:rPr lang="en-GB" dirty="0" smtClean="0"/>
              <a:t>Please complete the “Initial Numeracy Assessment” from the Session 1 folder.</a:t>
            </a:r>
          </a:p>
          <a:p>
            <a:endParaRPr lang="en-GB" dirty="0"/>
          </a:p>
          <a:p>
            <a:r>
              <a:rPr lang="en-GB" dirty="0" smtClean="0"/>
              <a:t>This needs to be submitted in your first lesson</a:t>
            </a:r>
            <a:endParaRPr lang="en-GB" dirty="0"/>
          </a:p>
        </p:txBody>
      </p:sp>
      <p:sp>
        <p:nvSpPr>
          <p:cNvPr id="4" name="Footer Placeholder 3"/>
          <p:cNvSpPr>
            <a:spLocks noGrp="1"/>
          </p:cNvSpPr>
          <p:nvPr>
            <p:ph type="ftr" sz="quarter" idx="11"/>
          </p:nvPr>
        </p:nvSpPr>
        <p:spPr/>
        <p:txBody>
          <a:bodyPr/>
          <a:lstStyle/>
          <a:p>
            <a:r>
              <a:rPr lang="en-GB" smtClean="0"/>
              <a:t>Thomas Telford School - Key Stage 5 Business </a:t>
            </a:r>
            <a:endParaRPr lang="en-GB" dirty="0"/>
          </a:p>
        </p:txBody>
      </p:sp>
    </p:spTree>
    <p:extLst>
      <p:ext uri="{BB962C8B-B14F-4D97-AF65-F5344CB8AC3E}">
        <p14:creationId xmlns:p14="http://schemas.microsoft.com/office/powerpoint/2010/main" val="1891454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136" y="256032"/>
            <a:ext cx="10058400" cy="817394"/>
          </a:xfrm>
        </p:spPr>
        <p:txBody>
          <a:bodyPr>
            <a:normAutofit fontScale="90000"/>
          </a:bodyPr>
          <a:lstStyle/>
          <a:p>
            <a:r>
              <a:rPr lang="en-GB" dirty="0" smtClean="0"/>
              <a:t>Session 1</a:t>
            </a:r>
            <a:endParaRPr lang="en-GB" dirty="0"/>
          </a:p>
        </p:txBody>
      </p:sp>
      <p:sp>
        <p:nvSpPr>
          <p:cNvPr id="4" name="Footer Placeholder 3"/>
          <p:cNvSpPr>
            <a:spLocks noGrp="1"/>
          </p:cNvSpPr>
          <p:nvPr>
            <p:ph type="ftr" sz="quarter" idx="11"/>
          </p:nvPr>
        </p:nvSpPr>
        <p:spPr/>
        <p:txBody>
          <a:bodyPr/>
          <a:lstStyle/>
          <a:p>
            <a:r>
              <a:rPr lang="en-GB" smtClean="0"/>
              <a:t>Thomas Telford School - Key Stage 5 Business </a:t>
            </a:r>
            <a:endParaRPr lang="en-GB" dirty="0"/>
          </a:p>
        </p:txBody>
      </p:sp>
      <p:sp>
        <p:nvSpPr>
          <p:cNvPr id="3" name="Content Placeholder 2"/>
          <p:cNvSpPr>
            <a:spLocks noGrp="1"/>
          </p:cNvSpPr>
          <p:nvPr>
            <p:ph idx="1"/>
          </p:nvPr>
        </p:nvSpPr>
        <p:spPr>
          <a:xfrm>
            <a:off x="1088136" y="1647709"/>
            <a:ext cx="10058400" cy="4050792"/>
          </a:xfrm>
        </p:spPr>
        <p:txBody>
          <a:bodyPr/>
          <a:lstStyle/>
          <a:p>
            <a:pPr marL="0" indent="0" algn="ctr">
              <a:buNone/>
            </a:pPr>
            <a:r>
              <a:rPr lang="en-GB" sz="6600" i="1" dirty="0">
                <a:solidFill>
                  <a:srgbClr val="00B050"/>
                </a:solidFill>
              </a:rPr>
              <a:t>Explore the features of different businesses and analyse what makes them successful</a:t>
            </a:r>
          </a:p>
          <a:p>
            <a:endParaRPr lang="en-GB" dirty="0"/>
          </a:p>
        </p:txBody>
      </p:sp>
    </p:spTree>
    <p:extLst>
      <p:ext uri="{BB962C8B-B14F-4D97-AF65-F5344CB8AC3E}">
        <p14:creationId xmlns:p14="http://schemas.microsoft.com/office/powerpoint/2010/main" val="1742141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5F8C6-BB8F-4066-AC3F-328878AE4B58}"/>
              </a:ext>
            </a:extLst>
          </p:cNvPr>
          <p:cNvSpPr>
            <a:spLocks noGrp="1"/>
          </p:cNvSpPr>
          <p:nvPr>
            <p:ph type="title"/>
          </p:nvPr>
        </p:nvSpPr>
        <p:spPr>
          <a:xfrm>
            <a:off x="1088136" y="220091"/>
            <a:ext cx="10058400" cy="1220520"/>
          </a:xfrm>
        </p:spPr>
        <p:txBody>
          <a:bodyPr/>
          <a:lstStyle/>
          <a:p>
            <a:r>
              <a:rPr lang="en-GB" dirty="0"/>
              <a:t>Business</a:t>
            </a:r>
          </a:p>
        </p:txBody>
      </p:sp>
      <p:sp>
        <p:nvSpPr>
          <p:cNvPr id="3" name="Content Placeholder 2">
            <a:extLst>
              <a:ext uri="{FF2B5EF4-FFF2-40B4-BE49-F238E27FC236}">
                <a16:creationId xmlns:a16="http://schemas.microsoft.com/office/drawing/2014/main" id="{8D0F6070-E186-464E-9860-6F19418AC7CB}"/>
              </a:ext>
            </a:extLst>
          </p:cNvPr>
          <p:cNvSpPr>
            <a:spLocks noGrp="1"/>
          </p:cNvSpPr>
          <p:nvPr>
            <p:ph idx="1"/>
          </p:nvPr>
        </p:nvSpPr>
        <p:spPr>
          <a:xfrm>
            <a:off x="1069848" y="1595887"/>
            <a:ext cx="10058400" cy="4576313"/>
          </a:xfrm>
        </p:spPr>
        <p:txBody>
          <a:bodyPr/>
          <a:lstStyle/>
          <a:p>
            <a:pPr marL="0" indent="0">
              <a:buNone/>
            </a:pPr>
            <a:r>
              <a:rPr lang="en-GB" dirty="0"/>
              <a:t>To understand how business works, we need to know the basics:</a:t>
            </a:r>
          </a:p>
          <a:p>
            <a:endParaRPr lang="en-GB" dirty="0"/>
          </a:p>
          <a:p>
            <a:r>
              <a:rPr lang="en-GB" dirty="0"/>
              <a:t>Business Ownership &amp; Sectors</a:t>
            </a:r>
          </a:p>
          <a:p>
            <a:r>
              <a:rPr lang="en-GB" dirty="0"/>
              <a:t>Business Functions &amp; Purpose</a:t>
            </a:r>
          </a:p>
          <a:p>
            <a:pPr marL="0" indent="0">
              <a:buNone/>
            </a:pPr>
            <a:endParaRPr lang="en-GB" dirty="0"/>
          </a:p>
          <a:p>
            <a:pPr marL="0" indent="0">
              <a:buNone/>
            </a:pPr>
            <a:r>
              <a:rPr lang="en-GB" dirty="0"/>
              <a:t> </a:t>
            </a:r>
          </a:p>
        </p:txBody>
      </p:sp>
      <p:sp>
        <p:nvSpPr>
          <p:cNvPr id="4" name="Footer Placeholder 3">
            <a:extLst>
              <a:ext uri="{FF2B5EF4-FFF2-40B4-BE49-F238E27FC236}">
                <a16:creationId xmlns:a16="http://schemas.microsoft.com/office/drawing/2014/main" id="{14654D43-DD68-412A-9FF8-302E9610506B}"/>
              </a:ext>
            </a:extLst>
          </p:cNvPr>
          <p:cNvSpPr>
            <a:spLocks noGrp="1"/>
          </p:cNvSpPr>
          <p:nvPr>
            <p:ph type="ftr" sz="quarter" idx="11"/>
          </p:nvPr>
        </p:nvSpPr>
        <p:spPr/>
        <p:txBody>
          <a:bodyPr/>
          <a:lstStyle/>
          <a:p>
            <a:r>
              <a:rPr lang="en-GB"/>
              <a:t>Thomas Telford School - Key Stage 5 Business </a:t>
            </a:r>
            <a:endParaRPr lang="en-GB" dirty="0"/>
          </a:p>
        </p:txBody>
      </p:sp>
      <p:pic>
        <p:nvPicPr>
          <p:cNvPr id="6"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9236" y="547255"/>
            <a:ext cx="1357745" cy="1357745"/>
          </a:xfrm>
          <a:prstGeom prst="rect">
            <a:avLst/>
          </a:prstGeom>
        </p:spPr>
      </p:pic>
    </p:spTree>
    <p:extLst>
      <p:ext uri="{BB962C8B-B14F-4D97-AF65-F5344CB8AC3E}">
        <p14:creationId xmlns:p14="http://schemas.microsoft.com/office/powerpoint/2010/main" val="471458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8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937C2-84AF-4A61-9802-1986FDEDD78F}"/>
              </a:ext>
            </a:extLst>
          </p:cNvPr>
          <p:cNvSpPr>
            <a:spLocks noGrp="1"/>
          </p:cNvSpPr>
          <p:nvPr>
            <p:ph type="title"/>
          </p:nvPr>
        </p:nvSpPr>
        <p:spPr>
          <a:xfrm>
            <a:off x="1069848" y="484632"/>
            <a:ext cx="9501170" cy="1609344"/>
          </a:xfrm>
        </p:spPr>
        <p:txBody>
          <a:bodyPr>
            <a:normAutofit/>
          </a:bodyPr>
          <a:lstStyle/>
          <a:p>
            <a:r>
              <a:rPr lang="en-GB" dirty="0"/>
              <a:t>What is their ownership and liability?</a:t>
            </a:r>
          </a:p>
        </p:txBody>
      </p:sp>
      <p:graphicFrame>
        <p:nvGraphicFramePr>
          <p:cNvPr id="5" name="Content Placeholder 4">
            <a:extLst>
              <a:ext uri="{FF2B5EF4-FFF2-40B4-BE49-F238E27FC236}">
                <a16:creationId xmlns:a16="http://schemas.microsoft.com/office/drawing/2014/main" id="{98061A9D-F085-4569-8A78-ECFBB65EE4B7}"/>
              </a:ext>
            </a:extLst>
          </p:cNvPr>
          <p:cNvGraphicFramePr>
            <a:graphicFrameLocks noGrp="1"/>
          </p:cNvGraphicFramePr>
          <p:nvPr>
            <p:ph idx="1"/>
            <p:extLst>
              <p:ext uri="{D42A27DB-BD31-4B8C-83A1-F6EECF244321}">
                <p14:modId xmlns:p14="http://schemas.microsoft.com/office/powerpoint/2010/main" val="660183622"/>
              </p:ext>
            </p:extLst>
          </p:nvPr>
        </p:nvGraphicFramePr>
        <p:xfrm>
          <a:off x="794083" y="2184533"/>
          <a:ext cx="10960769" cy="3688080"/>
        </p:xfrm>
        <a:graphic>
          <a:graphicData uri="http://schemas.openxmlformats.org/drawingml/2006/table">
            <a:tbl>
              <a:tblPr firstRow="1" bandRow="1">
                <a:tableStyleId>{5C22544A-7EE6-4342-B048-85BDC9FD1C3A}</a:tableStyleId>
              </a:tblPr>
              <a:tblGrid>
                <a:gridCol w="1503949">
                  <a:extLst>
                    <a:ext uri="{9D8B030D-6E8A-4147-A177-3AD203B41FA5}">
                      <a16:colId xmlns:a16="http://schemas.microsoft.com/office/drawing/2014/main" val="4203013984"/>
                    </a:ext>
                  </a:extLst>
                </a:gridCol>
                <a:gridCol w="3416968">
                  <a:extLst>
                    <a:ext uri="{9D8B030D-6E8A-4147-A177-3AD203B41FA5}">
                      <a16:colId xmlns:a16="http://schemas.microsoft.com/office/drawing/2014/main" val="2357467839"/>
                    </a:ext>
                  </a:extLst>
                </a:gridCol>
                <a:gridCol w="3562445">
                  <a:extLst>
                    <a:ext uri="{9D8B030D-6E8A-4147-A177-3AD203B41FA5}">
                      <a16:colId xmlns:a16="http://schemas.microsoft.com/office/drawing/2014/main" val="783691103"/>
                    </a:ext>
                  </a:extLst>
                </a:gridCol>
                <a:gridCol w="2477407">
                  <a:extLst>
                    <a:ext uri="{9D8B030D-6E8A-4147-A177-3AD203B41FA5}">
                      <a16:colId xmlns:a16="http://schemas.microsoft.com/office/drawing/2014/main" val="4242462822"/>
                    </a:ext>
                  </a:extLst>
                </a:gridCol>
              </a:tblGrid>
              <a:tr h="370840">
                <a:tc>
                  <a:txBody>
                    <a:bodyPr/>
                    <a:lstStyle/>
                    <a:p>
                      <a:endParaRPr lang="en-GB" dirty="0"/>
                    </a:p>
                  </a:txBody>
                  <a:tcPr/>
                </a:tc>
                <a:tc>
                  <a:txBody>
                    <a:bodyPr/>
                    <a:lstStyle/>
                    <a:p>
                      <a:pPr algn="ctr"/>
                      <a:r>
                        <a:rPr lang="en-GB" sz="2200" dirty="0"/>
                        <a:t>Private </a:t>
                      </a:r>
                      <a:r>
                        <a:rPr lang="en-GB" sz="2200" dirty="0" smtClean="0"/>
                        <a:t>Organisation</a:t>
                      </a:r>
                      <a:endParaRPr lang="en-GB" sz="2200" dirty="0"/>
                    </a:p>
                  </a:txBody>
                  <a:tcPr/>
                </a:tc>
                <a:tc>
                  <a:txBody>
                    <a:bodyPr/>
                    <a:lstStyle/>
                    <a:p>
                      <a:pPr algn="ctr"/>
                      <a:r>
                        <a:rPr lang="en-GB" sz="2200" dirty="0"/>
                        <a:t>Public </a:t>
                      </a:r>
                      <a:r>
                        <a:rPr lang="en-GB" sz="2200" dirty="0" smtClean="0"/>
                        <a:t>Organisation</a:t>
                      </a:r>
                      <a:endParaRPr lang="en-GB" sz="2200" dirty="0"/>
                    </a:p>
                  </a:txBody>
                  <a:tcPr/>
                </a:tc>
                <a:tc>
                  <a:txBody>
                    <a:bodyPr/>
                    <a:lstStyle/>
                    <a:p>
                      <a:pPr algn="ctr"/>
                      <a:r>
                        <a:rPr lang="en-GB" sz="2200" dirty="0"/>
                        <a:t>Not for Profit  Organisation</a:t>
                      </a:r>
                    </a:p>
                  </a:txBody>
                  <a:tcPr/>
                </a:tc>
                <a:extLst>
                  <a:ext uri="{0D108BD9-81ED-4DB2-BD59-A6C34878D82A}">
                    <a16:rowId xmlns:a16="http://schemas.microsoft.com/office/drawing/2014/main" val="2688335908"/>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Unlimited Liability</a:t>
                      </a:r>
                    </a:p>
                    <a:p>
                      <a:pPr algn="ctr"/>
                      <a:endParaRPr lang="en-GB" dirty="0"/>
                    </a:p>
                  </a:txBody>
                  <a:tcPr/>
                </a:tc>
                <a:tc>
                  <a:txBody>
                    <a:bodyPr/>
                    <a:lstStyle/>
                    <a:p>
                      <a:r>
                        <a:rPr lang="en-GB" dirty="0"/>
                        <a:t>Sole Trader</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166969557"/>
                  </a:ext>
                </a:extLst>
              </a:tr>
              <a:tr h="370840">
                <a:tc vMerge="1">
                  <a:txBody>
                    <a:bodyPr/>
                    <a:lstStyle/>
                    <a:p>
                      <a:endParaRPr lang="en-GB" dirty="0"/>
                    </a:p>
                  </a:txBody>
                  <a:tcPr/>
                </a:tc>
                <a:tc>
                  <a:txBody>
                    <a:bodyPr/>
                    <a:lstStyle/>
                    <a:p>
                      <a:r>
                        <a:rPr lang="en-GB" dirty="0"/>
                        <a:t>Partnership</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380826551"/>
                  </a:ext>
                </a:extLst>
              </a:tr>
              <a:tr h="370840">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Limited Liability</a:t>
                      </a:r>
                    </a:p>
                    <a:p>
                      <a:pPr algn="ctr"/>
                      <a:endParaRPr lang="en-GB" dirty="0"/>
                    </a:p>
                  </a:txBody>
                  <a:tcPr/>
                </a:tc>
                <a:tc>
                  <a:txBody>
                    <a:bodyPr/>
                    <a:lstStyle/>
                    <a:p>
                      <a:r>
                        <a:rPr lang="en-GB" dirty="0"/>
                        <a:t>Private Limited Company (LTD)</a:t>
                      </a:r>
                    </a:p>
                  </a:txBody>
                  <a:tcPr/>
                </a:tc>
                <a:tc rowSpan="3">
                  <a:txBody>
                    <a:bodyPr/>
                    <a:lstStyle/>
                    <a:p>
                      <a:r>
                        <a:rPr lang="en-GB" dirty="0"/>
                        <a:t>Any Government owned Organisation including:</a:t>
                      </a:r>
                    </a:p>
                    <a:p>
                      <a:pPr marL="285750" indent="-285750">
                        <a:buFont typeface="Arial" panose="020B0604020202020204" pitchFamily="34" charset="0"/>
                        <a:buChar char="•"/>
                      </a:pPr>
                      <a:r>
                        <a:rPr lang="en-GB" dirty="0"/>
                        <a:t>School</a:t>
                      </a:r>
                    </a:p>
                    <a:p>
                      <a:pPr marL="285750" indent="-285750">
                        <a:buFont typeface="Arial" panose="020B0604020202020204" pitchFamily="34" charset="0"/>
                        <a:buChar char="•"/>
                      </a:pPr>
                      <a:r>
                        <a:rPr lang="en-GB" dirty="0"/>
                        <a:t>Armed Forces</a:t>
                      </a:r>
                    </a:p>
                    <a:p>
                      <a:pPr marL="285750" indent="-285750">
                        <a:buFont typeface="Arial" panose="020B0604020202020204" pitchFamily="34" charset="0"/>
                        <a:buChar char="•"/>
                      </a:pPr>
                      <a:r>
                        <a:rPr lang="en-GB" dirty="0"/>
                        <a:t>Blue Light services (Police, Fire, Ambulance, Coast Guard)</a:t>
                      </a:r>
                    </a:p>
                    <a:p>
                      <a:pPr marL="285750" indent="-285750">
                        <a:buFont typeface="Arial" panose="020B0604020202020204" pitchFamily="34" charset="0"/>
                        <a:buChar char="•"/>
                      </a:pPr>
                      <a:r>
                        <a:rPr lang="en-GB" dirty="0"/>
                        <a:t>NHS</a:t>
                      </a:r>
                    </a:p>
                  </a:txBody>
                  <a:tcPr/>
                </a:tc>
                <a:tc>
                  <a:txBody>
                    <a:bodyPr/>
                    <a:lstStyle/>
                    <a:p>
                      <a:r>
                        <a:rPr lang="en-GB" dirty="0"/>
                        <a:t>Charitable Trust</a:t>
                      </a:r>
                    </a:p>
                  </a:txBody>
                  <a:tcPr/>
                </a:tc>
                <a:extLst>
                  <a:ext uri="{0D108BD9-81ED-4DB2-BD59-A6C34878D82A}">
                    <a16:rowId xmlns:a16="http://schemas.microsoft.com/office/drawing/2014/main" val="4169988941"/>
                  </a:ext>
                </a:extLst>
              </a:tr>
              <a:tr h="370840">
                <a:tc vMerge="1">
                  <a:txBody>
                    <a:bodyPr/>
                    <a:lstStyle/>
                    <a:p>
                      <a:endParaRPr lang="en-GB" dirty="0"/>
                    </a:p>
                  </a:txBody>
                  <a:tcPr/>
                </a:tc>
                <a:tc>
                  <a:txBody>
                    <a:bodyPr/>
                    <a:lstStyle/>
                    <a:p>
                      <a:r>
                        <a:rPr lang="en-GB" dirty="0"/>
                        <a:t>Public Limited Company (PLC)</a:t>
                      </a:r>
                    </a:p>
                  </a:txBody>
                  <a:tcPr/>
                </a:tc>
                <a:tc vMerge="1">
                  <a:txBody>
                    <a:bodyPr/>
                    <a:lstStyle/>
                    <a:p>
                      <a:endParaRPr lang="en-GB" dirty="0"/>
                    </a:p>
                  </a:txBody>
                  <a:tcPr/>
                </a:tc>
                <a:tc>
                  <a:txBody>
                    <a:bodyPr/>
                    <a:lstStyle/>
                    <a:p>
                      <a:r>
                        <a:rPr lang="en-GB" dirty="0"/>
                        <a:t>Voluntary Organisation</a:t>
                      </a:r>
                    </a:p>
                  </a:txBody>
                  <a:tcPr/>
                </a:tc>
                <a:extLst>
                  <a:ext uri="{0D108BD9-81ED-4DB2-BD59-A6C34878D82A}">
                    <a16:rowId xmlns:a16="http://schemas.microsoft.com/office/drawing/2014/main" val="4270032686"/>
                  </a:ext>
                </a:extLst>
              </a:tr>
              <a:tr h="370840">
                <a:tc vMerge="1">
                  <a:txBody>
                    <a:bodyPr/>
                    <a:lstStyle/>
                    <a:p>
                      <a:endParaRPr lang="en-GB" dirty="0"/>
                    </a:p>
                  </a:txBody>
                  <a:tcPr/>
                </a:tc>
                <a:tc>
                  <a:txBody>
                    <a:bodyPr/>
                    <a:lstStyle/>
                    <a:p>
                      <a:r>
                        <a:rPr lang="en-GB" dirty="0"/>
                        <a:t>Franchise</a:t>
                      </a:r>
                    </a:p>
                  </a:txBody>
                  <a:tcPr/>
                </a:tc>
                <a:tc vMerge="1">
                  <a:txBody>
                    <a:bodyPr/>
                    <a:lstStyle/>
                    <a:p>
                      <a:endParaRPr lang="en-GB" dirty="0"/>
                    </a:p>
                  </a:txBody>
                  <a:tcPr/>
                </a:tc>
                <a:tc>
                  <a:txBody>
                    <a:bodyPr/>
                    <a:lstStyle/>
                    <a:p>
                      <a:endParaRPr lang="en-GB" dirty="0"/>
                    </a:p>
                  </a:txBody>
                  <a:tcPr/>
                </a:tc>
                <a:extLst>
                  <a:ext uri="{0D108BD9-81ED-4DB2-BD59-A6C34878D82A}">
                    <a16:rowId xmlns:a16="http://schemas.microsoft.com/office/drawing/2014/main" val="238636903"/>
                  </a:ext>
                </a:extLst>
              </a:tr>
            </a:tbl>
          </a:graphicData>
        </a:graphic>
      </p:graphicFrame>
      <p:sp>
        <p:nvSpPr>
          <p:cNvPr id="4" name="Footer Placeholder 3">
            <a:extLst>
              <a:ext uri="{FF2B5EF4-FFF2-40B4-BE49-F238E27FC236}">
                <a16:creationId xmlns:a16="http://schemas.microsoft.com/office/drawing/2014/main" id="{E9DC9DF3-A6BD-458B-9EA0-4595A93B6ECE}"/>
              </a:ext>
            </a:extLst>
          </p:cNvPr>
          <p:cNvSpPr>
            <a:spLocks noGrp="1"/>
          </p:cNvSpPr>
          <p:nvPr>
            <p:ph type="ftr" sz="quarter" idx="11"/>
          </p:nvPr>
        </p:nvSpPr>
        <p:spPr/>
        <p:txBody>
          <a:bodyPr/>
          <a:lstStyle/>
          <a:p>
            <a:r>
              <a:rPr lang="en-GB"/>
              <a:t>Thomas Telford School - Key Stage 5 Business </a:t>
            </a:r>
            <a:endParaRPr lang="en-GB" dirty="0"/>
          </a:p>
        </p:txBody>
      </p:sp>
      <p:pic>
        <p:nvPicPr>
          <p:cNvPr id="3"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13979" y="84461"/>
            <a:ext cx="1440873" cy="1440873"/>
          </a:xfrm>
          <a:prstGeom prst="rect">
            <a:avLst/>
          </a:prstGeom>
        </p:spPr>
      </p:pic>
    </p:spTree>
    <p:extLst>
      <p:ext uri="{BB962C8B-B14F-4D97-AF65-F5344CB8AC3E}">
        <p14:creationId xmlns:p14="http://schemas.microsoft.com/office/powerpoint/2010/main" val="1460368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Purpose, Size, Sector &amp; Scope</a:t>
            </a:r>
            <a:endParaRPr lang="en-GB" dirty="0"/>
          </a:p>
        </p:txBody>
      </p:sp>
      <p:sp>
        <p:nvSpPr>
          <p:cNvPr id="3" name="Content Placeholder 2"/>
          <p:cNvSpPr>
            <a:spLocks noGrp="1"/>
          </p:cNvSpPr>
          <p:nvPr>
            <p:ph idx="1"/>
          </p:nvPr>
        </p:nvSpPr>
        <p:spPr>
          <a:xfrm>
            <a:off x="889000" y="2121408"/>
            <a:ext cx="10693400" cy="4050792"/>
          </a:xfrm>
        </p:spPr>
        <p:txBody>
          <a:bodyPr>
            <a:normAutofit lnSpcReduction="10000"/>
          </a:bodyPr>
          <a:lstStyle/>
          <a:p>
            <a:r>
              <a:rPr lang="en-US" b="1" dirty="0" smtClean="0"/>
              <a:t>Purposes</a:t>
            </a:r>
            <a:r>
              <a:rPr lang="en-US" dirty="0"/>
              <a:t>, e.g. supply of products or services, difference between for-profit and not-for-profit businesses. </a:t>
            </a:r>
            <a:endParaRPr lang="en-US" dirty="0" smtClean="0"/>
          </a:p>
          <a:p>
            <a:pPr marL="0" indent="0">
              <a:buNone/>
            </a:pPr>
            <a:endParaRPr lang="en-US" dirty="0"/>
          </a:p>
          <a:p>
            <a:r>
              <a:rPr lang="en-US" b="1" dirty="0" smtClean="0"/>
              <a:t>Sectors</a:t>
            </a:r>
            <a:r>
              <a:rPr lang="en-US" dirty="0"/>
              <a:t>: primary, secondary, tertiary, quaternary. </a:t>
            </a:r>
            <a:endParaRPr lang="en-US" dirty="0" smtClean="0"/>
          </a:p>
          <a:p>
            <a:pPr marL="0" indent="0">
              <a:buNone/>
            </a:pPr>
            <a:endParaRPr lang="en-US" dirty="0"/>
          </a:p>
          <a:p>
            <a:r>
              <a:rPr lang="en-US" b="1" dirty="0" smtClean="0"/>
              <a:t>Scope</a:t>
            </a:r>
            <a:r>
              <a:rPr lang="en-US" dirty="0" smtClean="0"/>
              <a:t> </a:t>
            </a:r>
            <a:r>
              <a:rPr lang="en-US" dirty="0"/>
              <a:t>of business activities: local, national, international. </a:t>
            </a:r>
            <a:endParaRPr lang="en-US" dirty="0" smtClean="0"/>
          </a:p>
          <a:p>
            <a:pPr marL="0" indent="0">
              <a:buNone/>
            </a:pPr>
            <a:endParaRPr lang="en-US" dirty="0"/>
          </a:p>
          <a:p>
            <a:r>
              <a:rPr lang="en-US" b="1" dirty="0" smtClean="0"/>
              <a:t>Size</a:t>
            </a:r>
            <a:r>
              <a:rPr lang="en-US" dirty="0"/>
              <a:t>: </a:t>
            </a:r>
            <a:endParaRPr lang="en-US" dirty="0" smtClean="0"/>
          </a:p>
          <a:p>
            <a:pPr lvl="1"/>
            <a:r>
              <a:rPr lang="en-US" dirty="0" smtClean="0"/>
              <a:t>micro </a:t>
            </a:r>
            <a:r>
              <a:rPr lang="en-US" dirty="0"/>
              <a:t>– up to nine </a:t>
            </a:r>
            <a:r>
              <a:rPr lang="en-US" dirty="0" smtClean="0"/>
              <a:t>staff</a:t>
            </a:r>
          </a:p>
          <a:p>
            <a:pPr lvl="1"/>
            <a:r>
              <a:rPr lang="en-US" dirty="0" smtClean="0"/>
              <a:t>Small </a:t>
            </a:r>
            <a:r>
              <a:rPr lang="en-US" dirty="0"/>
              <a:t>and Medium Enterprises (SMEs): </a:t>
            </a:r>
            <a:r>
              <a:rPr lang="en-US" b="1" i="1" dirty="0"/>
              <a:t>small</a:t>
            </a:r>
            <a:r>
              <a:rPr lang="en-US" dirty="0"/>
              <a:t> – between 10 and 49 staff, </a:t>
            </a:r>
            <a:r>
              <a:rPr lang="en-US" b="1" i="1" dirty="0"/>
              <a:t>medium</a:t>
            </a:r>
            <a:r>
              <a:rPr lang="en-US" dirty="0"/>
              <a:t> – between 50 and 249 staff; </a:t>
            </a:r>
            <a:endParaRPr lang="en-US" dirty="0" smtClean="0"/>
          </a:p>
          <a:p>
            <a:pPr lvl="1"/>
            <a:r>
              <a:rPr lang="en-US" dirty="0" smtClean="0"/>
              <a:t>large</a:t>
            </a:r>
            <a:r>
              <a:rPr lang="en-US" dirty="0"/>
              <a:t>: more than 250 staff.</a:t>
            </a:r>
            <a:endParaRPr lang="en-GB" dirty="0"/>
          </a:p>
        </p:txBody>
      </p:sp>
      <p:sp>
        <p:nvSpPr>
          <p:cNvPr id="4" name="Footer Placeholder 3"/>
          <p:cNvSpPr>
            <a:spLocks noGrp="1"/>
          </p:cNvSpPr>
          <p:nvPr>
            <p:ph type="ftr" sz="quarter" idx="11"/>
          </p:nvPr>
        </p:nvSpPr>
        <p:spPr/>
        <p:txBody>
          <a:bodyPr/>
          <a:lstStyle/>
          <a:p>
            <a:r>
              <a:rPr lang="en-GB" smtClean="0"/>
              <a:t>Thomas Telford School - Key Stage 5 Business </a:t>
            </a:r>
            <a:endParaRPr lang="en-GB" dirty="0"/>
          </a:p>
        </p:txBody>
      </p:sp>
      <p:pic>
        <p:nvPicPr>
          <p:cNvPr id="5"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0548" y="384048"/>
            <a:ext cx="1101852" cy="1101852"/>
          </a:xfrm>
          <a:prstGeom prst="rect">
            <a:avLst/>
          </a:prstGeom>
        </p:spPr>
      </p:pic>
    </p:spTree>
    <p:extLst>
      <p:ext uri="{BB962C8B-B14F-4D97-AF65-F5344CB8AC3E}">
        <p14:creationId xmlns:p14="http://schemas.microsoft.com/office/powerpoint/2010/main" val="23945037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Custom 2">
      <a:dk1>
        <a:srgbClr val="66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Presentation5" id="{6380CD2F-CAAD-4908-8E14-29738E54D4FE}" vid="{922D89A3-3CD3-428D-91C6-5751AFCACF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KS5 Template</Template>
  <TotalTime>348</TotalTime>
  <Words>1272</Words>
  <Application>Microsoft Office PowerPoint</Application>
  <PresentationFormat>Widescreen</PresentationFormat>
  <Paragraphs>223</Paragraphs>
  <Slides>17</Slides>
  <Notes>4</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Calabri light</vt:lpstr>
      <vt:lpstr>Calibri</vt:lpstr>
      <vt:lpstr>Calibri Light</vt:lpstr>
      <vt:lpstr>Times New Roman</vt:lpstr>
      <vt:lpstr>Wingdings</vt:lpstr>
      <vt:lpstr>Wood Type</vt:lpstr>
      <vt:lpstr>Business – Session 1</vt:lpstr>
      <vt:lpstr>An introduction to the course</vt:lpstr>
      <vt:lpstr>PowerPoint Presentation</vt:lpstr>
      <vt:lpstr>PowerPoint Presentation</vt:lpstr>
      <vt:lpstr>Task 1 </vt:lpstr>
      <vt:lpstr>Session 1</vt:lpstr>
      <vt:lpstr>Business</vt:lpstr>
      <vt:lpstr>What is their ownership and liability?</vt:lpstr>
      <vt:lpstr>Purpose, Size, Sector &amp; Scope</vt:lpstr>
      <vt:lpstr>Task 2</vt:lpstr>
      <vt:lpstr>Stakeholders</vt:lpstr>
      <vt:lpstr>Stakeholders</vt:lpstr>
      <vt:lpstr>Stakeholder influence examples</vt:lpstr>
      <vt:lpstr>Key Terms</vt:lpstr>
      <vt:lpstr>Business Communication</vt:lpstr>
      <vt:lpstr>Effective Communication</vt:lpstr>
      <vt:lpstr>Task 3</vt:lpstr>
    </vt:vector>
  </TitlesOfParts>
  <Company>Thomas Telford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Jones</dc:creator>
  <cp:lastModifiedBy>AJones</cp:lastModifiedBy>
  <cp:revision>32</cp:revision>
  <cp:lastPrinted>2020-06-21T16:20:59Z</cp:lastPrinted>
  <dcterms:created xsi:type="dcterms:W3CDTF">2021-05-19T10:04:15Z</dcterms:created>
  <dcterms:modified xsi:type="dcterms:W3CDTF">2021-05-25T13:53:10Z</dcterms:modified>
</cp:coreProperties>
</file>