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96" r:id="rId6"/>
    <p:sldId id="302" r:id="rId7"/>
    <p:sldId id="299" r:id="rId8"/>
    <p:sldId id="303" r:id="rId9"/>
    <p:sldId id="304" r:id="rId10"/>
    <p:sldId id="263" r:id="rId11"/>
    <p:sldId id="305" r:id="rId12"/>
    <p:sldId id="318" r:id="rId13"/>
    <p:sldId id="319"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33494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43948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1997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31458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18C2B-F415-44AA-AA53-AD97B6F9FD38}" type="datetimeFigureOut">
              <a:rPr lang="en-GB" smtClean="0"/>
              <a:t>22/06/2022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4594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18C2B-F415-44AA-AA53-AD97B6F9FD38}" type="datetimeFigureOut">
              <a:rPr lang="en-GB" smtClean="0"/>
              <a:t>22/06/2022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6028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18C2B-F415-44AA-AA53-AD97B6F9FD38}" type="datetimeFigureOut">
              <a:rPr lang="en-GB" smtClean="0"/>
              <a:t>22/06/2022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96235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18C2B-F415-44AA-AA53-AD97B6F9FD38}" type="datetimeFigureOut">
              <a:rPr lang="en-GB" smtClean="0"/>
              <a:t>22/06/2022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297066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8C2B-F415-44AA-AA53-AD97B6F9FD38}" type="datetimeFigureOut">
              <a:rPr lang="en-GB" smtClean="0"/>
              <a:t>22/06/2022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0700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22/06/2022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8298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22/06/2022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04796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18C2B-F415-44AA-AA53-AD97B6F9FD38}" type="datetimeFigureOut">
              <a:rPr lang="en-GB" smtClean="0"/>
              <a:t>22/06/2022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EC18E-DDB3-47B8-B7F4-149867A48EDC}" type="slidenum">
              <a:rPr lang="en-GB" smtClean="0"/>
              <a:t>‹#›</a:t>
            </a:fld>
            <a:endParaRPr lang="en-GB"/>
          </a:p>
        </p:txBody>
      </p:sp>
    </p:spTree>
    <p:extLst>
      <p:ext uri="{BB962C8B-B14F-4D97-AF65-F5344CB8AC3E}">
        <p14:creationId xmlns:p14="http://schemas.microsoft.com/office/powerpoint/2010/main" val="403085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ocr.org.uk/Images/171750-specification-accredited-as-level-gce-chemistry-a-h03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48" y="2062521"/>
            <a:ext cx="9144000" cy="2387600"/>
          </a:xfrm>
        </p:spPr>
        <p:txBody>
          <a:bodyPr/>
          <a:lstStyle/>
          <a:p>
            <a:r>
              <a:rPr lang="en-GB" dirty="0"/>
              <a:t>Bridge the Gap </a:t>
            </a:r>
          </a:p>
        </p:txBody>
      </p:sp>
      <p:sp>
        <p:nvSpPr>
          <p:cNvPr id="3" name="Subtitle 2"/>
          <p:cNvSpPr>
            <a:spLocks noGrp="1"/>
          </p:cNvSpPr>
          <p:nvPr>
            <p:ph type="subTitle" idx="1"/>
          </p:nvPr>
        </p:nvSpPr>
        <p:spPr>
          <a:xfrm>
            <a:off x="1433848" y="4542196"/>
            <a:ext cx="9144000" cy="1655762"/>
          </a:xfrm>
        </p:spPr>
        <p:txBody>
          <a:bodyPr>
            <a:normAutofit/>
          </a:bodyPr>
          <a:lstStyle/>
          <a:p>
            <a:r>
              <a:rPr lang="en-GB" sz="3600" dirty="0"/>
              <a:t>TASKS</a:t>
            </a:r>
          </a:p>
        </p:txBody>
      </p:sp>
      <p:pic>
        <p:nvPicPr>
          <p:cNvPr id="4" name="Picture 3"/>
          <p:cNvPicPr>
            <a:picLocks noChangeAspect="1"/>
          </p:cNvPicPr>
          <p:nvPr/>
        </p:nvPicPr>
        <p:blipFill>
          <a:blip r:embed="rId2"/>
          <a:stretch>
            <a:fillRect/>
          </a:stretch>
        </p:blipFill>
        <p:spPr>
          <a:xfrm>
            <a:off x="2399763" y="1236372"/>
            <a:ext cx="7212169" cy="2498502"/>
          </a:xfrm>
          <a:prstGeom prst="rect">
            <a:avLst/>
          </a:prstGeom>
        </p:spPr>
      </p:pic>
    </p:spTree>
    <p:extLst>
      <p:ext uri="{BB962C8B-B14F-4D97-AF65-F5344CB8AC3E}">
        <p14:creationId xmlns:p14="http://schemas.microsoft.com/office/powerpoint/2010/main" val="227075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7 - Reactivity of Group 1, 7 &amp; 0 Elements </a:t>
            </a:r>
          </a:p>
        </p:txBody>
      </p:sp>
      <p:sp>
        <p:nvSpPr>
          <p:cNvPr id="3" name="Content Placeholder 2"/>
          <p:cNvSpPr>
            <a:spLocks noGrp="1"/>
          </p:cNvSpPr>
          <p:nvPr>
            <p:ph idx="1"/>
          </p:nvPr>
        </p:nvSpPr>
        <p:spPr/>
        <p:txBody>
          <a:bodyPr/>
          <a:lstStyle/>
          <a:p>
            <a:pPr marL="0" indent="0">
              <a:buNone/>
            </a:pPr>
            <a:r>
              <a:rPr lang="en-GB" dirty="0"/>
              <a:t>Describe how the reactivity of the elements in groups 1, 7 and 0 changes with atomic number.  </a:t>
            </a:r>
            <a:br>
              <a:rPr lang="en-GB" dirty="0"/>
            </a:br>
            <a:r>
              <a:rPr lang="en-GB" dirty="0"/>
              <a:t>Use electronic structure/shielding and distance from the nucleus to help explain your answers.</a:t>
            </a:r>
          </a:p>
          <a:p>
            <a:endParaRPr lang="en-GB" dirty="0"/>
          </a:p>
          <a:p>
            <a:endParaRPr lang="en-GB" dirty="0"/>
          </a:p>
          <a:p>
            <a:r>
              <a:rPr lang="en-GB" b="1" dirty="0">
                <a:solidFill>
                  <a:srgbClr val="FF0000"/>
                </a:solidFill>
              </a:rPr>
              <a:t>RESOURCES</a:t>
            </a:r>
          </a:p>
          <a:p>
            <a:r>
              <a:rPr lang="en-GB" dirty="0">
                <a:hlinkClick r:id="rId2"/>
              </a:rPr>
              <a:t>https://www.chemguide.co.uk/</a:t>
            </a:r>
            <a:endParaRPr lang="en-GB" dirty="0"/>
          </a:p>
          <a:p>
            <a:endParaRPr lang="en-GB" dirty="0"/>
          </a:p>
        </p:txBody>
      </p:sp>
    </p:spTree>
    <p:extLst>
      <p:ext uri="{BB962C8B-B14F-4D97-AF65-F5344CB8AC3E}">
        <p14:creationId xmlns:p14="http://schemas.microsoft.com/office/powerpoint/2010/main" val="353586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6DC0-CE62-4BB6-A6C3-090A8D5CD56E}"/>
              </a:ext>
            </a:extLst>
          </p:cNvPr>
          <p:cNvSpPr>
            <a:spLocks noGrp="1"/>
          </p:cNvSpPr>
          <p:nvPr>
            <p:ph type="title"/>
          </p:nvPr>
        </p:nvSpPr>
        <p:spPr/>
        <p:txBody>
          <a:bodyPr/>
          <a:lstStyle/>
          <a:p>
            <a:r>
              <a:rPr lang="en-GB" dirty="0"/>
              <a:t>Redox reactions</a:t>
            </a:r>
          </a:p>
        </p:txBody>
      </p:sp>
      <p:pic>
        <p:nvPicPr>
          <p:cNvPr id="4" name="Picture 3">
            <a:extLst>
              <a:ext uri="{FF2B5EF4-FFF2-40B4-BE49-F238E27FC236}">
                <a16:creationId xmlns:a16="http://schemas.microsoft.com/office/drawing/2014/main" id="{893C1E6E-5E4E-4DB1-ABE3-F451FA00E4E6}"/>
              </a:ext>
            </a:extLst>
          </p:cNvPr>
          <p:cNvPicPr>
            <a:picLocks noChangeAspect="1"/>
          </p:cNvPicPr>
          <p:nvPr/>
        </p:nvPicPr>
        <p:blipFill rotWithShape="1">
          <a:blip r:embed="rId2"/>
          <a:srcRect t="20194"/>
          <a:stretch/>
        </p:blipFill>
        <p:spPr>
          <a:xfrm>
            <a:off x="1778827" y="1690689"/>
            <a:ext cx="8363463" cy="5005928"/>
          </a:xfrm>
          <a:prstGeom prst="rect">
            <a:avLst/>
          </a:prstGeom>
        </p:spPr>
      </p:pic>
    </p:spTree>
    <p:extLst>
      <p:ext uri="{BB962C8B-B14F-4D97-AF65-F5344CB8AC3E}">
        <p14:creationId xmlns:p14="http://schemas.microsoft.com/office/powerpoint/2010/main" val="8884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C6293F-3467-4321-9BDC-F2A4C28559F4}"/>
              </a:ext>
            </a:extLst>
          </p:cNvPr>
          <p:cNvPicPr>
            <a:picLocks noChangeAspect="1"/>
          </p:cNvPicPr>
          <p:nvPr/>
        </p:nvPicPr>
        <p:blipFill>
          <a:blip r:embed="rId2"/>
          <a:stretch>
            <a:fillRect/>
          </a:stretch>
        </p:blipFill>
        <p:spPr>
          <a:xfrm>
            <a:off x="2067370" y="1939385"/>
            <a:ext cx="7570697" cy="2313833"/>
          </a:xfrm>
          <a:prstGeom prst="rect">
            <a:avLst/>
          </a:prstGeom>
        </p:spPr>
      </p:pic>
    </p:spTree>
    <p:extLst>
      <p:ext uri="{BB962C8B-B14F-4D97-AF65-F5344CB8AC3E}">
        <p14:creationId xmlns:p14="http://schemas.microsoft.com/office/powerpoint/2010/main" val="333925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2ECE7-7C17-4011-981F-9B38AE6AF0CA}"/>
              </a:ext>
            </a:extLst>
          </p:cNvPr>
          <p:cNvPicPr>
            <a:picLocks noChangeAspect="1"/>
          </p:cNvPicPr>
          <p:nvPr/>
        </p:nvPicPr>
        <p:blipFill>
          <a:blip r:embed="rId2"/>
          <a:stretch>
            <a:fillRect/>
          </a:stretch>
        </p:blipFill>
        <p:spPr>
          <a:xfrm>
            <a:off x="1443948" y="536601"/>
            <a:ext cx="8994834" cy="5276969"/>
          </a:xfrm>
          <a:prstGeom prst="rect">
            <a:avLst/>
          </a:prstGeom>
        </p:spPr>
      </p:pic>
    </p:spTree>
    <p:extLst>
      <p:ext uri="{BB962C8B-B14F-4D97-AF65-F5344CB8AC3E}">
        <p14:creationId xmlns:p14="http://schemas.microsoft.com/office/powerpoint/2010/main" val="3785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Task 8 - Oxidation &amp; Reduction</a:t>
            </a:r>
            <a:br>
              <a:rPr lang="en-GB" dirty="0"/>
            </a:br>
            <a:endParaRPr lang="en-GB" dirty="0"/>
          </a:p>
        </p:txBody>
      </p:sp>
      <p:sp>
        <p:nvSpPr>
          <p:cNvPr id="3" name="Content Placeholder 2"/>
          <p:cNvSpPr>
            <a:spLocks noGrp="1"/>
          </p:cNvSpPr>
          <p:nvPr>
            <p:ph idx="1"/>
          </p:nvPr>
        </p:nvSpPr>
        <p:spPr>
          <a:xfrm>
            <a:off x="838200" y="1120462"/>
            <a:ext cx="10515600" cy="5473521"/>
          </a:xfrm>
        </p:spPr>
        <p:txBody>
          <a:bodyPr>
            <a:normAutofit fontScale="70000" lnSpcReduction="20000"/>
          </a:bodyPr>
          <a:lstStyle/>
          <a:p>
            <a:pPr marL="514350" indent="-514350">
              <a:buFont typeface="+mj-lt"/>
              <a:buAutoNum type="arabicPeriod"/>
            </a:pPr>
            <a:r>
              <a:rPr lang="en-GB" dirty="0"/>
              <a:t>Write a definition for the terms </a:t>
            </a:r>
            <a:r>
              <a:rPr lang="en-GB" b="1" dirty="0"/>
              <a:t>oxidation </a:t>
            </a:r>
            <a:r>
              <a:rPr lang="en-GB" dirty="0"/>
              <a:t>and</a:t>
            </a:r>
            <a:r>
              <a:rPr lang="en-GB" b="1" dirty="0"/>
              <a:t> reduction</a:t>
            </a:r>
            <a:r>
              <a:rPr lang="en-GB" dirty="0"/>
              <a:t>. </a:t>
            </a:r>
          </a:p>
          <a:p>
            <a:pPr marL="514350" indent="-514350">
              <a:buFont typeface="+mj-lt"/>
              <a:buAutoNum type="arabicPeriod"/>
            </a:pPr>
            <a:r>
              <a:rPr lang="en-GB" dirty="0"/>
              <a:t>Complete the exercise to identify oxidising and reducing agents. </a:t>
            </a:r>
          </a:p>
          <a:p>
            <a:pPr marL="0" indent="0">
              <a:buNone/>
            </a:pPr>
            <a:r>
              <a:rPr lang="en-GB" dirty="0"/>
              <a:t>For each example below state;</a:t>
            </a:r>
          </a:p>
          <a:p>
            <a:pPr lvl="0"/>
            <a:r>
              <a:rPr lang="en-GB" dirty="0"/>
              <a:t>the </a:t>
            </a:r>
            <a:r>
              <a:rPr lang="en-GB" b="1" dirty="0"/>
              <a:t>oxidising agent</a:t>
            </a:r>
            <a:r>
              <a:rPr lang="en-GB" dirty="0"/>
              <a:t> </a:t>
            </a:r>
          </a:p>
          <a:p>
            <a:pPr lvl="0"/>
            <a:r>
              <a:rPr lang="en-GB" dirty="0"/>
              <a:t>the </a:t>
            </a:r>
            <a:r>
              <a:rPr lang="en-GB" b="1" dirty="0"/>
              <a:t>reducing agent</a:t>
            </a:r>
            <a:endParaRPr lang="en-GB" dirty="0"/>
          </a:p>
          <a:p>
            <a:pPr lvl="0"/>
            <a:r>
              <a:rPr lang="en-GB" dirty="0"/>
              <a:t>what has been </a:t>
            </a:r>
            <a:r>
              <a:rPr lang="en-GB" b="1" dirty="0"/>
              <a:t>reduced</a:t>
            </a:r>
            <a:r>
              <a:rPr lang="en-GB" dirty="0"/>
              <a:t> </a:t>
            </a:r>
          </a:p>
          <a:p>
            <a:pPr lvl="0"/>
            <a:r>
              <a:rPr lang="en-GB" dirty="0"/>
              <a:t>what has been </a:t>
            </a:r>
            <a:r>
              <a:rPr lang="en-GB" b="1" dirty="0"/>
              <a:t>oxidised</a:t>
            </a:r>
            <a:r>
              <a:rPr lang="en-GB" dirty="0"/>
              <a:t> </a:t>
            </a:r>
          </a:p>
          <a:p>
            <a:pPr lvl="0"/>
            <a:endParaRPr lang="en-GB" dirty="0"/>
          </a:p>
          <a:p>
            <a:pPr marL="0" indent="0">
              <a:buNone/>
            </a:pPr>
            <a:r>
              <a:rPr lang="en-GB" b="1" dirty="0"/>
              <a:t>a) the thermite reaction</a:t>
            </a:r>
            <a:endParaRPr lang="en-GB" dirty="0"/>
          </a:p>
          <a:p>
            <a:pPr marL="0" indent="0">
              <a:buNone/>
            </a:pPr>
            <a:r>
              <a:rPr lang="en-GB" dirty="0"/>
              <a:t>aluminium + iron oxide </a:t>
            </a:r>
            <a:r>
              <a:rPr lang="en-GB" dirty="0">
                <a:sym typeface="Wingdings" panose="05000000000000000000" pitchFamily="2" charset="2"/>
              </a:rPr>
              <a:t> </a:t>
            </a:r>
            <a:r>
              <a:rPr lang="en-GB" dirty="0"/>
              <a:t>iron + aluminium oxide</a:t>
            </a:r>
          </a:p>
          <a:p>
            <a:pPr marL="0" indent="0">
              <a:buNone/>
            </a:pPr>
            <a:r>
              <a:rPr lang="en-GB" b="1" dirty="0"/>
              <a:t>b) roasting the ore tin sulphide in air</a:t>
            </a:r>
            <a:endParaRPr lang="en-GB" dirty="0"/>
          </a:p>
          <a:p>
            <a:pPr marL="0" indent="0">
              <a:buNone/>
            </a:pPr>
            <a:r>
              <a:rPr lang="en-GB" dirty="0"/>
              <a:t>tin sulphide + oxygen </a:t>
            </a:r>
            <a:r>
              <a:rPr lang="en-GB" dirty="0">
                <a:sym typeface="Wingdings" panose="05000000000000000000" pitchFamily="2" charset="2"/>
              </a:rPr>
              <a:t> </a:t>
            </a:r>
            <a:r>
              <a:rPr lang="en-GB" dirty="0"/>
              <a:t>tin oxide + sulphur dioxide</a:t>
            </a:r>
          </a:p>
          <a:p>
            <a:pPr marL="0" indent="0">
              <a:buNone/>
            </a:pPr>
            <a:r>
              <a:rPr lang="en-GB" b="1" dirty="0"/>
              <a:t>c) smelting tin oxide with coke</a:t>
            </a:r>
            <a:endParaRPr lang="en-GB" dirty="0"/>
          </a:p>
          <a:p>
            <a:pPr marL="0" indent="0">
              <a:buNone/>
            </a:pPr>
            <a:r>
              <a:rPr lang="en-GB" dirty="0"/>
              <a:t>tin oxide + carbon </a:t>
            </a:r>
            <a:r>
              <a:rPr lang="en-GB" dirty="0">
                <a:sym typeface="Wingdings" panose="05000000000000000000" pitchFamily="2" charset="2"/>
              </a:rPr>
              <a:t> </a:t>
            </a:r>
            <a:r>
              <a:rPr lang="en-GB" dirty="0"/>
              <a:t>tin + carbon monoxide</a:t>
            </a:r>
          </a:p>
          <a:p>
            <a:pPr marL="0" indent="0">
              <a:buNone/>
            </a:pPr>
            <a:r>
              <a:rPr lang="en-GB" b="1" dirty="0"/>
              <a:t>d) roasting the ore copper sulphide in air</a:t>
            </a:r>
            <a:endParaRPr lang="en-GB" dirty="0"/>
          </a:p>
          <a:p>
            <a:pPr marL="0" indent="0">
              <a:buNone/>
            </a:pPr>
            <a:r>
              <a:rPr lang="en-GB" dirty="0"/>
              <a:t>2CuS(s) + 3O</a:t>
            </a:r>
            <a:r>
              <a:rPr lang="en-GB" baseline="-25000" dirty="0"/>
              <a:t>2</a:t>
            </a:r>
            <a:r>
              <a:rPr lang="en-GB" dirty="0"/>
              <a:t> </a:t>
            </a:r>
            <a:r>
              <a:rPr lang="en-GB" dirty="0">
                <a:sym typeface="Wingdings" panose="05000000000000000000" pitchFamily="2" charset="2"/>
              </a:rPr>
              <a:t> </a:t>
            </a:r>
            <a:r>
              <a:rPr lang="en-GB" dirty="0"/>
              <a:t>2CuO(s) + 2SO</a:t>
            </a:r>
            <a:r>
              <a:rPr lang="en-GB" baseline="-25000" dirty="0"/>
              <a:t>2</a:t>
            </a:r>
            <a:r>
              <a:rPr lang="en-GB" dirty="0"/>
              <a:t>(g)</a:t>
            </a:r>
          </a:p>
          <a:p>
            <a:pPr marL="514350" indent="-514350">
              <a:buFont typeface="+mj-lt"/>
              <a:buAutoNum type="arabicPeriod"/>
            </a:pPr>
            <a:endParaRPr lang="en-GB" dirty="0"/>
          </a:p>
        </p:txBody>
      </p:sp>
      <p:sp>
        <p:nvSpPr>
          <p:cNvPr id="4" name="TextBox 3"/>
          <p:cNvSpPr txBox="1"/>
          <p:nvPr/>
        </p:nvSpPr>
        <p:spPr>
          <a:xfrm>
            <a:off x="8100811" y="2859110"/>
            <a:ext cx="3451538" cy="923330"/>
          </a:xfrm>
          <a:prstGeom prst="rect">
            <a:avLst/>
          </a:prstGeom>
          <a:noFill/>
        </p:spPr>
        <p:txBody>
          <a:bodyPr wrap="square" rtlCol="0">
            <a:spAutoFit/>
          </a:bodyPr>
          <a:lstStyle/>
          <a:p>
            <a:r>
              <a:rPr lang="en-GB" b="1" dirty="0">
                <a:solidFill>
                  <a:srgbClr val="FF0000"/>
                </a:solidFill>
              </a:rPr>
              <a:t>RESOURCES</a:t>
            </a:r>
          </a:p>
          <a:p>
            <a:r>
              <a:rPr lang="en-GB" dirty="0">
                <a:hlinkClick r:id="rId2"/>
              </a:rPr>
              <a:t>https://www.chemguide.co.uk/</a:t>
            </a:r>
            <a:endParaRPr lang="en-GB" dirty="0"/>
          </a:p>
          <a:p>
            <a:endParaRPr lang="en-GB" dirty="0"/>
          </a:p>
        </p:txBody>
      </p:sp>
    </p:spTree>
    <p:extLst>
      <p:ext uri="{BB962C8B-B14F-4D97-AF65-F5344CB8AC3E}">
        <p14:creationId xmlns:p14="http://schemas.microsoft.com/office/powerpoint/2010/main" val="387895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0"/>
            <a:ext cx="10515600" cy="5610293"/>
          </a:xfrm>
        </p:spPr>
        <p:txBody>
          <a:bodyPr>
            <a:normAutofit fontScale="92500" lnSpcReduction="10000"/>
          </a:bodyPr>
          <a:lstStyle/>
          <a:p>
            <a:pPr marL="0" indent="0">
              <a:buNone/>
            </a:pPr>
            <a:r>
              <a:rPr lang="en-GB" b="1" dirty="0"/>
              <a:t>Dear Y11 student,</a:t>
            </a:r>
            <a:endParaRPr lang="en-GB" dirty="0"/>
          </a:p>
          <a:p>
            <a:pPr marL="0" indent="0">
              <a:buNone/>
            </a:pPr>
            <a:endParaRPr lang="en-GB" dirty="0"/>
          </a:p>
          <a:p>
            <a:pPr marL="0" indent="0">
              <a:buNone/>
            </a:pPr>
            <a:r>
              <a:rPr lang="en-GB" b="1" dirty="0"/>
              <a:t>The 4 units you will study in the first year of A level Chemistry are:</a:t>
            </a:r>
            <a:endParaRPr lang="en-GB" dirty="0"/>
          </a:p>
          <a:p>
            <a:r>
              <a:rPr lang="en-GB" dirty="0"/>
              <a:t>Module 1 – Development of practical skills in chemistry </a:t>
            </a:r>
          </a:p>
          <a:p>
            <a:r>
              <a:rPr lang="en-GB" dirty="0"/>
              <a:t>Module 2 – Foundations in chemistry </a:t>
            </a:r>
          </a:p>
          <a:p>
            <a:r>
              <a:rPr lang="en-GB" dirty="0"/>
              <a:t>Module 3 – Periodic table and energy </a:t>
            </a:r>
          </a:p>
          <a:p>
            <a:r>
              <a:rPr lang="en-GB" dirty="0"/>
              <a:t>Module 4 – Core organic chemistry</a:t>
            </a:r>
          </a:p>
          <a:p>
            <a:endParaRPr lang="en-GB" dirty="0"/>
          </a:p>
          <a:p>
            <a:pPr marL="0" indent="0">
              <a:buNone/>
            </a:pPr>
            <a:r>
              <a:rPr lang="en-GB" dirty="0"/>
              <a:t>You can find out more about the A level specification using the link below:</a:t>
            </a:r>
          </a:p>
          <a:p>
            <a:endParaRPr lang="en-GB" dirty="0"/>
          </a:p>
          <a:p>
            <a:pPr marL="0" indent="0">
              <a:buNone/>
            </a:pPr>
            <a:r>
              <a:rPr lang="en-GB" u="sng" dirty="0">
                <a:hlinkClick r:id="rId2"/>
              </a:rPr>
              <a:t>https://www.ocr.org.uk/Images/171750-specification-accredited-as-level-gce-chemistry-a-h032.pdf</a:t>
            </a:r>
            <a:endParaRPr lang="en-GB" dirty="0"/>
          </a:p>
          <a:p>
            <a:endParaRPr lang="en-GB" dirty="0"/>
          </a:p>
        </p:txBody>
      </p:sp>
    </p:spTree>
    <p:extLst>
      <p:ext uri="{BB962C8B-B14F-4D97-AF65-F5344CB8AC3E}">
        <p14:creationId xmlns:p14="http://schemas.microsoft.com/office/powerpoint/2010/main" val="401703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Between now and the start of Sixth Form in September, you should aim to complete the pack of tasks below.  After completing this pack you will have refreshed your knowledge and understanding of the basic concepts of Chemistry that you covered during your GCSE programme so you will be more confident tackling the Advanced course.</a:t>
            </a:r>
          </a:p>
          <a:p>
            <a:pPr marL="0" indent="0">
              <a:buNone/>
            </a:pPr>
            <a:endParaRPr lang="en-GB" dirty="0"/>
          </a:p>
        </p:txBody>
      </p:sp>
    </p:spTree>
    <p:extLst>
      <p:ext uri="{BB962C8B-B14F-4D97-AF65-F5344CB8AC3E}">
        <p14:creationId xmlns:p14="http://schemas.microsoft.com/office/powerpoint/2010/main" val="95103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2580"/>
            <a:ext cx="10515600" cy="5494383"/>
          </a:xfrm>
        </p:spPr>
        <p:txBody>
          <a:bodyPr>
            <a:normAutofit fontScale="92500" lnSpcReduction="20000"/>
          </a:bodyPr>
          <a:lstStyle/>
          <a:p>
            <a:pPr marL="0" indent="0">
              <a:buNone/>
            </a:pPr>
            <a:r>
              <a:rPr lang="en-GB" b="1" dirty="0"/>
              <a:t>Assessment Objectives</a:t>
            </a:r>
            <a:endParaRPr lang="en-GB" dirty="0"/>
          </a:p>
          <a:p>
            <a:r>
              <a:rPr lang="en-GB" dirty="0"/>
              <a:t>You should be able to:</a:t>
            </a:r>
          </a:p>
          <a:p>
            <a:pPr lvl="0"/>
            <a:r>
              <a:rPr lang="en-GB" dirty="0"/>
              <a:t>write balanced chemical equations for reactions</a:t>
            </a:r>
          </a:p>
          <a:p>
            <a:pPr lvl="0"/>
            <a:r>
              <a:rPr lang="en-GB" dirty="0"/>
              <a:t>carry out mole calculations to work out relative atomic mass, molar volumes, concentrations</a:t>
            </a:r>
          </a:p>
          <a:p>
            <a:pPr lvl="0"/>
            <a:r>
              <a:rPr lang="en-GB" dirty="0"/>
              <a:t>describe the arrangement of particles in the atom</a:t>
            </a:r>
          </a:p>
          <a:p>
            <a:pPr lvl="0"/>
            <a:r>
              <a:rPr lang="en-GB" dirty="0"/>
              <a:t>describe the trends of reactions of groups in the periodic table</a:t>
            </a:r>
          </a:p>
          <a:p>
            <a:pPr lvl="0"/>
            <a:r>
              <a:rPr lang="en-GB" dirty="0"/>
              <a:t>identify oxidation and reduction reactions</a:t>
            </a:r>
          </a:p>
          <a:p>
            <a:pPr lvl="0"/>
            <a:r>
              <a:rPr lang="en-GB" dirty="0"/>
              <a:t>recognise simple organic molecules and be able to draw structures of alkanes and alkenes</a:t>
            </a:r>
          </a:p>
          <a:p>
            <a:pPr lvl="0"/>
            <a:r>
              <a:rPr lang="en-GB" dirty="0"/>
              <a:t>describe chemical reactions as endothermic or exothermic and draw energy level diagrams</a:t>
            </a:r>
          </a:p>
          <a:p>
            <a:pPr lvl="0"/>
            <a:r>
              <a:rPr lang="en-GB" dirty="0"/>
              <a:t>explain the difference between ionic and covalent bonding and draw dot and cross diagrams</a:t>
            </a:r>
          </a:p>
          <a:p>
            <a:endParaRPr lang="en-GB" dirty="0"/>
          </a:p>
        </p:txBody>
      </p:sp>
    </p:spTree>
    <p:extLst>
      <p:ext uri="{BB962C8B-B14F-4D97-AF65-F5344CB8AC3E}">
        <p14:creationId xmlns:p14="http://schemas.microsoft.com/office/powerpoint/2010/main" val="82922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7940F3D-4558-4DFD-ABAF-69A0A01B1AD2}"/>
              </a:ext>
            </a:extLst>
          </p:cNvPr>
          <p:cNvSpPr>
            <a:spLocks noGrp="1" noChangeArrowheads="1"/>
          </p:cNvSpPr>
          <p:nvPr>
            <p:ph type="title"/>
          </p:nvPr>
        </p:nvSpPr>
        <p:spPr/>
        <p:txBody>
          <a:bodyPr/>
          <a:lstStyle/>
          <a:p>
            <a:r>
              <a:rPr lang="en-US" altLang="en-US" dirty="0">
                <a:latin typeface="Comic Sans MS" panose="030F0702030302020204" pitchFamily="66" charset="0"/>
              </a:rPr>
              <a:t>Group 1</a:t>
            </a:r>
            <a:endParaRPr lang="en-GB" altLang="en-US" dirty="0">
              <a:latin typeface="Comic Sans MS" panose="030F0702030302020204" pitchFamily="66" charset="0"/>
            </a:endParaRPr>
          </a:p>
        </p:txBody>
      </p:sp>
      <p:sp>
        <p:nvSpPr>
          <p:cNvPr id="17411" name="Content Placeholder 2">
            <a:extLst>
              <a:ext uri="{FF2B5EF4-FFF2-40B4-BE49-F238E27FC236}">
                <a16:creationId xmlns:a16="http://schemas.microsoft.com/office/drawing/2014/main" id="{669B3CB1-F4AF-4A97-9CB5-3F6F5F93CC1E}"/>
              </a:ext>
            </a:extLst>
          </p:cNvPr>
          <p:cNvSpPr>
            <a:spLocks noGrp="1" noChangeArrowheads="1"/>
          </p:cNvSpPr>
          <p:nvPr>
            <p:ph idx="1"/>
          </p:nvPr>
        </p:nvSpPr>
        <p:spPr/>
        <p:txBody>
          <a:bodyPr/>
          <a:lstStyle/>
          <a:p>
            <a:pPr marL="0" indent="0">
              <a:buNone/>
            </a:pPr>
            <a:r>
              <a:rPr lang="en-US" altLang="en-US" dirty="0"/>
              <a:t>Increase </a:t>
            </a:r>
            <a:r>
              <a:rPr lang="en-GB" altLang="en-US" dirty="0"/>
              <a:t>in reactivity</a:t>
            </a:r>
          </a:p>
          <a:p>
            <a:pPr marL="0" indent="0">
              <a:buNone/>
            </a:pPr>
            <a:endParaRPr lang="en-GB" altLang="en-US" dirty="0"/>
          </a:p>
          <a:p>
            <a:pPr marL="0" indent="0">
              <a:buNone/>
            </a:pPr>
            <a:endParaRPr lang="en-GB" altLang="en-US" dirty="0"/>
          </a:p>
          <a:p>
            <a:pPr marL="0" indent="0">
              <a:buNone/>
            </a:pPr>
            <a:endParaRPr lang="en-GB" altLang="en-US" dirty="0"/>
          </a:p>
          <a:p>
            <a:pPr marL="0" indent="0">
              <a:buNone/>
            </a:pPr>
            <a:endParaRPr lang="en-GB" altLang="en-US" dirty="0"/>
          </a:p>
          <a:p>
            <a:pPr marL="0" indent="0">
              <a:buNone/>
            </a:pPr>
            <a:endParaRPr lang="en-GB" altLang="en-US" dirty="0"/>
          </a:p>
          <a:p>
            <a:pPr marL="0" indent="0">
              <a:buNone/>
            </a:pPr>
            <a:endParaRPr lang="en-GB" altLang="en-US" dirty="0"/>
          </a:p>
          <a:p>
            <a:pPr marL="0" indent="0">
              <a:buNone/>
            </a:pPr>
            <a:r>
              <a:rPr lang="en-GB" altLang="en-US" dirty="0"/>
              <a:t>Why do they increase in reactivity?</a:t>
            </a:r>
            <a:endParaRPr lang="en-US" altLang="en-US" dirty="0"/>
          </a:p>
        </p:txBody>
      </p:sp>
      <p:pic>
        <p:nvPicPr>
          <p:cNvPr id="17412" name="Picture 3">
            <a:extLst>
              <a:ext uri="{FF2B5EF4-FFF2-40B4-BE49-F238E27FC236}">
                <a16:creationId xmlns:a16="http://schemas.microsoft.com/office/drawing/2014/main" id="{7F9F4E6F-11FD-43AB-A51D-C68E95428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8294"/>
          <a:stretch>
            <a:fillRect/>
          </a:stretch>
        </p:blipFill>
        <p:spPr bwMode="auto">
          <a:xfrm>
            <a:off x="6291526" y="949530"/>
            <a:ext cx="4824412"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DB341228-2452-4B9A-960C-E00A62E3D772}"/>
              </a:ext>
            </a:extLst>
          </p:cNvPr>
          <p:cNvCxnSpPr/>
          <p:nvPr/>
        </p:nvCxnSpPr>
        <p:spPr>
          <a:xfrm>
            <a:off x="1846292" y="3160918"/>
            <a:ext cx="0" cy="180022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4C8C5E14-491F-412B-BB82-51A856BA865C}"/>
              </a:ext>
            </a:extLst>
          </p:cNvPr>
          <p:cNvSpPr>
            <a:spLocks noGrp="1" noChangeArrowheads="1"/>
          </p:cNvSpPr>
          <p:nvPr>
            <p:ph idx="1"/>
          </p:nvPr>
        </p:nvSpPr>
        <p:spPr>
          <a:xfrm>
            <a:off x="83890" y="562572"/>
            <a:ext cx="2902591" cy="5732856"/>
          </a:xfrm>
        </p:spPr>
        <p:txBody>
          <a:bodyPr>
            <a:normAutofit fontScale="92500" lnSpcReduction="10000"/>
          </a:bodyPr>
          <a:lstStyle/>
          <a:p>
            <a:r>
              <a:rPr lang="en-US" altLang="en-US" dirty="0"/>
              <a:t>The larger the atom is the further the outer electron is from the nucleus</a:t>
            </a:r>
          </a:p>
          <a:p>
            <a:endParaRPr lang="en-US" altLang="en-US" dirty="0"/>
          </a:p>
          <a:p>
            <a:endParaRPr lang="en-US" altLang="en-US" dirty="0"/>
          </a:p>
          <a:p>
            <a:r>
              <a:rPr lang="en-US" altLang="en-US" dirty="0"/>
              <a:t>It is easier to lose the outer electron as the attraction between the positive nucleus and the outer electron is weaker (more shielding)</a:t>
            </a:r>
          </a:p>
        </p:txBody>
      </p:sp>
      <p:pic>
        <p:nvPicPr>
          <p:cNvPr id="18436" name="Picture 3">
            <a:extLst>
              <a:ext uri="{FF2B5EF4-FFF2-40B4-BE49-F238E27FC236}">
                <a16:creationId xmlns:a16="http://schemas.microsoft.com/office/drawing/2014/main" id="{A587DC5E-462E-429C-8F93-64C9CF0A9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6CADBB2-8DFA-40FB-A591-8EEC148C9385}"/>
              </a:ext>
            </a:extLst>
          </p:cNvPr>
          <p:cNvSpPr>
            <a:spLocks noGrp="1" noChangeArrowheads="1"/>
          </p:cNvSpPr>
          <p:nvPr>
            <p:ph type="title"/>
          </p:nvPr>
        </p:nvSpPr>
        <p:spPr/>
        <p:txBody>
          <a:bodyPr/>
          <a:lstStyle/>
          <a:p>
            <a:r>
              <a:rPr lang="en-US" altLang="en-US" dirty="0">
                <a:latin typeface="Comic Sans MS" panose="030F0702030302020204" pitchFamily="66" charset="0"/>
              </a:rPr>
              <a:t>Group 7</a:t>
            </a:r>
            <a:endParaRPr lang="en-GB" altLang="en-US" dirty="0">
              <a:latin typeface="Comic Sans MS" panose="030F0702030302020204" pitchFamily="66" charset="0"/>
            </a:endParaRPr>
          </a:p>
        </p:txBody>
      </p:sp>
      <p:sp>
        <p:nvSpPr>
          <p:cNvPr id="21507" name="Content Placeholder 2">
            <a:extLst>
              <a:ext uri="{FF2B5EF4-FFF2-40B4-BE49-F238E27FC236}">
                <a16:creationId xmlns:a16="http://schemas.microsoft.com/office/drawing/2014/main" id="{B64A9734-F97E-47BC-B0CF-71806553B623}"/>
              </a:ext>
            </a:extLst>
          </p:cNvPr>
          <p:cNvSpPr>
            <a:spLocks noGrp="1" noChangeArrowheads="1"/>
          </p:cNvSpPr>
          <p:nvPr>
            <p:ph idx="1"/>
          </p:nvPr>
        </p:nvSpPr>
        <p:spPr>
          <a:xfrm>
            <a:off x="6291743" y="3604359"/>
            <a:ext cx="5330505" cy="2641382"/>
          </a:xfrm>
        </p:spPr>
        <p:txBody>
          <a:bodyPr/>
          <a:lstStyle/>
          <a:p>
            <a:r>
              <a:rPr lang="en-US" altLang="en-US" dirty="0">
                <a:latin typeface="Comic Sans MS" panose="030F0702030302020204" pitchFamily="66" charset="0"/>
              </a:rPr>
              <a:t>7 electrons in their outer shell</a:t>
            </a:r>
          </a:p>
          <a:p>
            <a:endParaRPr lang="en-US" altLang="en-US" dirty="0">
              <a:latin typeface="Comic Sans MS" panose="030F0702030302020204" pitchFamily="66" charset="0"/>
            </a:endParaRPr>
          </a:p>
          <a:p>
            <a:r>
              <a:rPr lang="en-US" altLang="en-US" dirty="0">
                <a:latin typeface="Comic Sans MS" panose="030F0702030302020204" pitchFamily="66" charset="0"/>
              </a:rPr>
              <a:t>Highly reactive non-metals</a:t>
            </a:r>
            <a:endParaRPr lang="en-GB" altLang="en-US" dirty="0">
              <a:latin typeface="Comic Sans MS" panose="030F0702030302020204" pitchFamily="66" charset="0"/>
            </a:endParaRPr>
          </a:p>
        </p:txBody>
      </p:sp>
      <p:pic>
        <p:nvPicPr>
          <p:cNvPr id="21508" name="Picture 3">
            <a:extLst>
              <a:ext uri="{FF2B5EF4-FFF2-40B4-BE49-F238E27FC236}">
                <a16:creationId xmlns:a16="http://schemas.microsoft.com/office/drawing/2014/main" id="{52465FEF-7717-44C9-B1DC-82DF2F685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335" y="275336"/>
            <a:ext cx="5573465" cy="312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a:extLst>
              <a:ext uri="{FF2B5EF4-FFF2-40B4-BE49-F238E27FC236}">
                <a16:creationId xmlns:a16="http://schemas.microsoft.com/office/drawing/2014/main" id="{55A84FC6-84F4-4859-B4E9-1D9E56EBC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892" y="3521965"/>
            <a:ext cx="231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5">
            <a:extLst>
              <a:ext uri="{FF2B5EF4-FFF2-40B4-BE49-F238E27FC236}">
                <a16:creationId xmlns:a16="http://schemas.microsoft.com/office/drawing/2014/main" id="{117A7448-91FC-4177-8641-C3CA9345E97D}"/>
              </a:ext>
            </a:extLst>
          </p:cNvPr>
          <p:cNvSpPr txBox="1">
            <a:spLocks noChangeArrowheads="1"/>
          </p:cNvSpPr>
          <p:nvPr/>
        </p:nvSpPr>
        <p:spPr bwMode="auto">
          <a:xfrm>
            <a:off x="385487" y="2460089"/>
            <a:ext cx="590625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FontTx/>
              <a:buNone/>
            </a:pPr>
            <a:r>
              <a:rPr lang="en-US" altLang="en-US" sz="2400" dirty="0"/>
              <a:t>Decrease in reactivity</a:t>
            </a:r>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r>
              <a:rPr lang="en-US" altLang="en-US" sz="2400" dirty="0"/>
              <a:t>Why do they decrease in reactivity</a:t>
            </a:r>
            <a:endParaRPr lang="en-GB"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E795B45C-B2AA-4E53-ADE1-28787778C5A5}"/>
              </a:ext>
            </a:extLst>
          </p:cNvPr>
          <p:cNvSpPr>
            <a:spLocks noGrp="1" noChangeArrowheads="1"/>
          </p:cNvSpPr>
          <p:nvPr>
            <p:ph idx="1"/>
          </p:nvPr>
        </p:nvSpPr>
        <p:spPr>
          <a:xfrm>
            <a:off x="151002" y="617610"/>
            <a:ext cx="2810312" cy="5867080"/>
          </a:xfrm>
        </p:spPr>
        <p:txBody>
          <a:bodyPr>
            <a:normAutofit/>
          </a:bodyPr>
          <a:lstStyle/>
          <a:p>
            <a:r>
              <a:rPr lang="en-US" altLang="en-US" dirty="0"/>
              <a:t>As the atoms get bigger the outer shell is further away from the nucleus</a:t>
            </a:r>
          </a:p>
          <a:p>
            <a:endParaRPr lang="en-US" altLang="en-US" dirty="0"/>
          </a:p>
          <a:p>
            <a:r>
              <a:rPr lang="en-US" altLang="en-US" dirty="0"/>
              <a:t>It is harder to pull in another electron as there is less pull from the positive nucleus</a:t>
            </a:r>
          </a:p>
        </p:txBody>
      </p:sp>
      <p:pic>
        <p:nvPicPr>
          <p:cNvPr id="22532" name="Picture 4">
            <a:extLst>
              <a:ext uri="{FF2B5EF4-FFF2-40B4-BE49-F238E27FC236}">
                <a16:creationId xmlns:a16="http://schemas.microsoft.com/office/drawing/2014/main" id="{2853DD8A-35F5-4D4B-BBD6-54E39386A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FEE059D-16D5-49C1-911D-659F7AD29D4A}"/>
              </a:ext>
            </a:extLst>
          </p:cNvPr>
          <p:cNvSpPr>
            <a:spLocks noGrp="1" noChangeArrowheads="1"/>
          </p:cNvSpPr>
          <p:nvPr>
            <p:ph type="title"/>
          </p:nvPr>
        </p:nvSpPr>
        <p:spPr/>
        <p:txBody>
          <a:bodyPr/>
          <a:lstStyle/>
          <a:p>
            <a:endParaRPr lang="en-US" altLang="en-US"/>
          </a:p>
        </p:txBody>
      </p:sp>
      <p:sp>
        <p:nvSpPr>
          <p:cNvPr id="24579" name="Content Placeholder 2">
            <a:extLst>
              <a:ext uri="{FF2B5EF4-FFF2-40B4-BE49-F238E27FC236}">
                <a16:creationId xmlns:a16="http://schemas.microsoft.com/office/drawing/2014/main" id="{0DEA0E69-A2E6-4A8A-9B5C-3D3942250A77}"/>
              </a:ext>
            </a:extLst>
          </p:cNvPr>
          <p:cNvSpPr>
            <a:spLocks noGrp="1" noChangeArrowheads="1"/>
          </p:cNvSpPr>
          <p:nvPr>
            <p:ph idx="1"/>
          </p:nvPr>
        </p:nvSpPr>
        <p:spPr/>
        <p:txBody>
          <a:bodyPr/>
          <a:lstStyle/>
          <a:p>
            <a:endParaRPr lang="en-US" altLang="en-US"/>
          </a:p>
        </p:txBody>
      </p:sp>
      <p:pic>
        <p:nvPicPr>
          <p:cNvPr id="24580" name="Picture 3">
            <a:extLst>
              <a:ext uri="{FF2B5EF4-FFF2-40B4-BE49-F238E27FC236}">
                <a16:creationId xmlns:a16="http://schemas.microsoft.com/office/drawing/2014/main" id="{B84FCE61-41B7-4C87-A4CF-6F3B2749B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528</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Comic Sans MS</vt:lpstr>
      <vt:lpstr>Office Theme</vt:lpstr>
      <vt:lpstr>Bridge the Gap </vt:lpstr>
      <vt:lpstr>PowerPoint Presentation</vt:lpstr>
      <vt:lpstr>PowerPoint Presentation</vt:lpstr>
      <vt:lpstr>PowerPoint Presentation</vt:lpstr>
      <vt:lpstr>Group 1</vt:lpstr>
      <vt:lpstr>PowerPoint Presentation</vt:lpstr>
      <vt:lpstr>Group 7</vt:lpstr>
      <vt:lpstr>PowerPoint Presentation</vt:lpstr>
      <vt:lpstr>PowerPoint Presentation</vt:lpstr>
      <vt:lpstr>Task 7 - Reactivity of Group 1, 7 &amp; 0 Elements </vt:lpstr>
      <vt:lpstr>Redox reactions</vt:lpstr>
      <vt:lpstr>PowerPoint Presentation</vt:lpstr>
      <vt:lpstr>PowerPoint Presentation</vt:lpstr>
      <vt:lpstr>Task 8 - Oxidation &amp; Reduction </vt:lpstr>
    </vt:vector>
  </TitlesOfParts>
  <Company>Thomas Telford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the Gap</dc:title>
  <dc:creator>lisa</dc:creator>
  <cp:lastModifiedBy>Sam Buxton</cp:lastModifiedBy>
  <cp:revision>23</cp:revision>
  <dcterms:created xsi:type="dcterms:W3CDTF">2020-04-20T13:06:13Z</dcterms:created>
  <dcterms:modified xsi:type="dcterms:W3CDTF">2022-06-22T10:24:49Z</dcterms:modified>
</cp:coreProperties>
</file>