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69" r:id="rId4"/>
    <p:sldId id="270" r:id="rId5"/>
    <p:sldId id="434" r:id="rId6"/>
    <p:sldId id="360" r:id="rId7"/>
    <p:sldId id="366" r:id="rId8"/>
    <p:sldId id="370" r:id="rId9"/>
    <p:sldId id="429" r:id="rId10"/>
    <p:sldId id="431" r:id="rId11"/>
    <p:sldId id="391" r:id="rId12"/>
    <p:sldId id="435" r:id="rId13"/>
    <p:sldId id="436" r:id="rId14"/>
    <p:sldId id="265" r:id="rId15"/>
    <p:sldId id="377" r:id="rId16"/>
    <p:sldId id="392" r:id="rId17"/>
    <p:sldId id="395" r:id="rId18"/>
    <p:sldId id="432" r:id="rId19"/>
    <p:sldId id="398" r:id="rId20"/>
    <p:sldId id="433" r:id="rId21"/>
    <p:sldId id="266"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CE71D-AE11-4371-A327-E0D0CA6B46A4}" type="datetimeFigureOut">
              <a:rPr lang="en-GB" smtClean="0"/>
              <a:t>22/06/2022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29F0B-831A-4435-851C-E2446022286E}" type="slidenum">
              <a:rPr lang="en-GB" smtClean="0"/>
              <a:t>‹#›</a:t>
            </a:fld>
            <a:endParaRPr lang="en-GB"/>
          </a:p>
        </p:txBody>
      </p:sp>
    </p:spTree>
    <p:extLst>
      <p:ext uri="{BB962C8B-B14F-4D97-AF65-F5344CB8AC3E}">
        <p14:creationId xmlns:p14="http://schemas.microsoft.com/office/powerpoint/2010/main" val="93867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063ADD3-D793-4431-B44A-50649CE52BA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4C942E6E-8C82-4374-83C9-4E01D662F5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a:extLst>
              <a:ext uri="{FF2B5EF4-FFF2-40B4-BE49-F238E27FC236}">
                <a16:creationId xmlns:a16="http://schemas.microsoft.com/office/drawing/2014/main" id="{9A2061AD-06D7-4BBC-BD4F-1DBDD59699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66B0A-E12B-40E0-81E0-775261BDEAC4}" type="slidenum">
              <a:rPr lang="en-GB" altLang="en-US"/>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22/06/2022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22/06/2022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22/06/2022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22/06/2022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bc.co.uk/schools/gcsebitesize/science/triple_aqa/calculating_energy_changes/energy_from_reactions/revision/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bc.co.uk/schools/gcsebitesize/science/aqa_pre_2011/oils/polymersrev2.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E16645-C086-4752-BD89-B08A0AE011B2}"/>
              </a:ext>
            </a:extLst>
          </p:cNvPr>
          <p:cNvSpPr>
            <a:spLocks noGrp="1" noChangeArrowheads="1"/>
          </p:cNvSpPr>
          <p:nvPr>
            <p:ph type="title"/>
          </p:nvPr>
        </p:nvSpPr>
        <p:spPr/>
        <p:txBody>
          <a:bodyPr/>
          <a:lstStyle/>
          <a:p>
            <a:r>
              <a:rPr lang="en-GB" altLang="en-US" u="sng"/>
              <a:t>The first 4 alkenes</a:t>
            </a:r>
          </a:p>
        </p:txBody>
      </p:sp>
      <p:pic>
        <p:nvPicPr>
          <p:cNvPr id="9219" name="Content Placeholder 5">
            <a:extLst>
              <a:ext uri="{FF2B5EF4-FFF2-40B4-BE49-F238E27FC236}">
                <a16:creationId xmlns:a16="http://schemas.microsoft.com/office/drawing/2014/main" id="{4808FF65-664A-49A3-9008-36778214F9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28138" y="1949450"/>
            <a:ext cx="2595562" cy="1541463"/>
          </a:xfrm>
        </p:spPr>
      </p:pic>
      <p:pic>
        <p:nvPicPr>
          <p:cNvPr id="9220" name="Picture 3">
            <a:extLst>
              <a:ext uri="{FF2B5EF4-FFF2-40B4-BE49-F238E27FC236}">
                <a16:creationId xmlns:a16="http://schemas.microsoft.com/office/drawing/2014/main" id="{0B080739-FA6F-4B82-9861-C5319D900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935163"/>
            <a:ext cx="1924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459FB0E3-F04C-4A2F-8E07-F391553E58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1965325"/>
            <a:ext cx="21574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F8787708-934C-4F10-A087-2D26EA4CF7BB}"/>
              </a:ext>
            </a:extLst>
          </p:cNvPr>
          <p:cNvPicPr>
            <a:picLocks noChangeAspect="1"/>
          </p:cNvPicPr>
          <p:nvPr/>
        </p:nvPicPr>
        <p:blipFill>
          <a:blip r:embed="rId5">
            <a:extLst>
              <a:ext uri="{28A0092B-C50C-407E-A947-70E740481C1C}">
                <a14:useLocalDpi xmlns:a14="http://schemas.microsoft.com/office/drawing/2010/main" val="0"/>
              </a:ext>
            </a:extLst>
          </a:blip>
          <a:srcRect l="16798" t="21201" r="11803" b="20000"/>
          <a:stretch>
            <a:fillRect/>
          </a:stretch>
        </p:blipFill>
        <p:spPr bwMode="auto">
          <a:xfrm>
            <a:off x="4430713" y="1965325"/>
            <a:ext cx="18716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8788A30-C2DB-4126-9348-9A6B124D7D1C}"/>
              </a:ext>
            </a:extLst>
          </p:cNvPr>
          <p:cNvSpPr txBox="1"/>
          <p:nvPr/>
        </p:nvSpPr>
        <p:spPr>
          <a:xfrm>
            <a:off x="992421" y="5217602"/>
            <a:ext cx="9769475" cy="1200329"/>
          </a:xfrm>
          <a:prstGeom prst="rect">
            <a:avLst/>
          </a:prstGeom>
          <a:solidFill>
            <a:srgbClr val="92D050"/>
          </a:solidFill>
        </p:spPr>
        <p:txBody>
          <a:bodyPr>
            <a:spAutoFit/>
          </a:bodyPr>
          <a:lstStyle/>
          <a:p>
            <a:pPr marL="342900" indent="-342900">
              <a:buFontTx/>
              <a:buAutoNum type="arabicPeriod"/>
              <a:defRPr/>
            </a:pPr>
            <a:r>
              <a:rPr lang="en-GB" sz="2400" dirty="0"/>
              <a:t>Name the second alkene</a:t>
            </a:r>
          </a:p>
          <a:p>
            <a:pPr marL="342900" indent="-342900">
              <a:buFontTx/>
              <a:buAutoNum type="arabicPeriod"/>
              <a:defRPr/>
            </a:pPr>
            <a:r>
              <a:rPr lang="en-GB" sz="2400" dirty="0"/>
              <a:t>Write the chemical formula for each alkene</a:t>
            </a:r>
          </a:p>
          <a:p>
            <a:pPr marL="342900" indent="-342900">
              <a:buFontTx/>
              <a:buAutoNum type="arabicPeriod"/>
              <a:defRPr/>
            </a:pPr>
            <a:r>
              <a:rPr lang="en-GB" sz="2400" dirty="0"/>
              <a:t>Draw the structure of C</a:t>
            </a:r>
            <a:r>
              <a:rPr lang="en-GB" sz="1400" dirty="0"/>
              <a:t>6</a:t>
            </a:r>
            <a:r>
              <a:rPr lang="en-GB" sz="2400" dirty="0"/>
              <a:t>H</a:t>
            </a:r>
            <a:r>
              <a:rPr lang="en-GB" sz="1400" dirty="0"/>
              <a:t>12</a:t>
            </a:r>
            <a:r>
              <a:rPr lang="en-GB" sz="2400" dirty="0"/>
              <a:t> (hexene)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08AFC64-6D98-4F27-9C53-A74BED2CFC3F}"/>
              </a:ext>
            </a:extLst>
          </p:cNvPr>
          <p:cNvSpPr>
            <a:spLocks noGrp="1"/>
          </p:cNvSpPr>
          <p:nvPr>
            <p:ph type="title" idx="4294967295"/>
          </p:nvPr>
        </p:nvSpPr>
        <p:spPr>
          <a:xfrm>
            <a:off x="0" y="0"/>
            <a:ext cx="10272713" cy="1143000"/>
          </a:xfrm>
        </p:spPr>
        <p:txBody>
          <a:bodyPr/>
          <a:lstStyle/>
          <a:p>
            <a:pPr eaLnBrk="1" hangingPunct="1"/>
            <a:r>
              <a:rPr lang="en-US" altLang="en-US" u="sng"/>
              <a:t>Complete combustion</a:t>
            </a:r>
          </a:p>
        </p:txBody>
      </p:sp>
      <p:sp>
        <p:nvSpPr>
          <p:cNvPr id="11267" name="Content Placeholder 2">
            <a:extLst>
              <a:ext uri="{FF2B5EF4-FFF2-40B4-BE49-F238E27FC236}">
                <a16:creationId xmlns:a16="http://schemas.microsoft.com/office/drawing/2014/main" id="{9981C932-4E60-49E4-B5C7-9B2B7A97AD68}"/>
              </a:ext>
            </a:extLst>
          </p:cNvPr>
          <p:cNvSpPr>
            <a:spLocks noGrp="1"/>
          </p:cNvSpPr>
          <p:nvPr>
            <p:ph idx="4294967295"/>
          </p:nvPr>
        </p:nvSpPr>
        <p:spPr>
          <a:xfrm>
            <a:off x="238125" y="2286000"/>
            <a:ext cx="11953875" cy="4572000"/>
          </a:xfrm>
        </p:spPr>
        <p:txBody>
          <a:bodyPr/>
          <a:lstStyle/>
          <a:p>
            <a:pPr eaLnBrk="1" hangingPunct="1">
              <a:lnSpc>
                <a:spcPct val="90000"/>
              </a:lnSpc>
            </a:pPr>
            <a:r>
              <a:rPr lang="en-US" altLang="en-US" sz="2700" dirty="0"/>
              <a:t>Complete combustion occurs when there is plenty of oxygen – for example when the hole is open on a Bunsen burner.</a:t>
            </a:r>
          </a:p>
          <a:p>
            <a:pPr eaLnBrk="1" hangingPunct="1">
              <a:lnSpc>
                <a:spcPct val="90000"/>
              </a:lnSpc>
            </a:pPr>
            <a:endParaRPr lang="en-US" altLang="en-US" sz="2700" dirty="0"/>
          </a:p>
          <a:p>
            <a:pPr eaLnBrk="1" hangingPunct="1">
              <a:lnSpc>
                <a:spcPct val="90000"/>
              </a:lnSpc>
            </a:pPr>
            <a:r>
              <a:rPr lang="en-US" altLang="en-US" sz="2700" dirty="0"/>
              <a:t>The products of complete combustion are carbon dioxide and water.</a:t>
            </a:r>
          </a:p>
          <a:p>
            <a:pPr eaLnBrk="1" hangingPunct="1">
              <a:lnSpc>
                <a:spcPct val="90000"/>
              </a:lnSpc>
            </a:pPr>
            <a:endParaRPr lang="en-US" altLang="en-US" sz="2700" dirty="0"/>
          </a:p>
          <a:p>
            <a:pPr eaLnBrk="1" hangingPunct="1">
              <a:lnSpc>
                <a:spcPct val="90000"/>
              </a:lnSpc>
              <a:buFontTx/>
              <a:buNone/>
            </a:pPr>
            <a:r>
              <a:rPr lang="en-US" altLang="en-US" sz="2700" dirty="0"/>
              <a:t>    methane + oxygen                  carbon dioxide + water</a:t>
            </a:r>
          </a:p>
          <a:p>
            <a:pPr eaLnBrk="1" hangingPunct="1">
              <a:lnSpc>
                <a:spcPct val="90000"/>
              </a:lnSpc>
              <a:buFontTx/>
              <a:buNone/>
            </a:pPr>
            <a:r>
              <a:rPr lang="en-US" altLang="en-US" sz="2700" dirty="0"/>
              <a:t>   </a:t>
            </a:r>
          </a:p>
          <a:p>
            <a:pPr eaLnBrk="1" hangingPunct="1">
              <a:lnSpc>
                <a:spcPct val="90000"/>
              </a:lnSpc>
              <a:buFontTx/>
              <a:buNone/>
            </a:pPr>
            <a:endParaRPr lang="en-US" altLang="en-US" sz="2700" dirty="0"/>
          </a:p>
          <a:p>
            <a:pPr eaLnBrk="1" hangingPunct="1">
              <a:lnSpc>
                <a:spcPct val="90000"/>
              </a:lnSpc>
              <a:buFontTx/>
              <a:buNone/>
            </a:pPr>
            <a:endParaRPr lang="en-US" altLang="en-US" sz="2700" b="1" dirty="0">
              <a:solidFill>
                <a:srgbClr val="FF0000"/>
              </a:solidFill>
            </a:endParaRPr>
          </a:p>
        </p:txBody>
      </p:sp>
      <p:pic>
        <p:nvPicPr>
          <p:cNvPr id="11268" name="Picture 3">
            <a:extLst>
              <a:ext uri="{FF2B5EF4-FFF2-40B4-BE49-F238E27FC236}">
                <a16:creationId xmlns:a16="http://schemas.microsoft.com/office/drawing/2014/main" id="{ED225BA4-BA86-452A-B00D-D8FFE0FE7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88913"/>
            <a:ext cx="34417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F13D8D10-A165-45F4-A252-58E9E0FBF916}"/>
              </a:ext>
            </a:extLst>
          </p:cNvPr>
          <p:cNvCxnSpPr/>
          <p:nvPr/>
        </p:nvCxnSpPr>
        <p:spPr>
          <a:xfrm>
            <a:off x="3333619" y="4900569"/>
            <a:ext cx="10810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AB165-069D-417F-9E64-11BAB7B1ED8D}"/>
              </a:ext>
            </a:extLst>
          </p:cNvPr>
          <p:cNvSpPr/>
          <p:nvPr/>
        </p:nvSpPr>
        <p:spPr>
          <a:xfrm>
            <a:off x="766195" y="1322770"/>
            <a:ext cx="8864366" cy="3416320"/>
          </a:xfrm>
          <a:prstGeom prst="rect">
            <a:avLst/>
          </a:prstGeom>
        </p:spPr>
        <p:txBody>
          <a:bodyPr wrap="square">
            <a:spAutoFit/>
          </a:bodyPr>
          <a:lstStyle/>
          <a:p>
            <a:pPr marL="457200" indent="-457200">
              <a:buAutoNum type="arabicPeriod"/>
              <a:defRPr/>
            </a:pPr>
            <a:r>
              <a:rPr lang="en-GB" sz="2400" dirty="0">
                <a:solidFill>
                  <a:srgbClr val="000000"/>
                </a:solidFill>
              </a:rPr>
              <a:t>ethane (C</a:t>
            </a:r>
            <a:r>
              <a:rPr lang="en-GB" sz="2400" baseline="-25000" dirty="0">
                <a:solidFill>
                  <a:srgbClr val="000000"/>
                </a:solidFill>
              </a:rPr>
              <a:t>2</a:t>
            </a:r>
            <a:r>
              <a:rPr lang="en-GB" sz="2400" dirty="0">
                <a:solidFill>
                  <a:srgbClr val="000000"/>
                </a:solidFill>
              </a:rPr>
              <a:t>H</a:t>
            </a:r>
            <a:r>
              <a:rPr lang="en-GB" sz="2400" baseline="-25000" dirty="0">
                <a:solidFill>
                  <a:srgbClr val="000000"/>
                </a:solidFill>
              </a:rPr>
              <a:t>6</a:t>
            </a:r>
            <a:r>
              <a:rPr lang="en-GB" sz="2400" dirty="0">
                <a:solidFill>
                  <a:srgbClr val="000000"/>
                </a:solidFill>
              </a:rPr>
              <a:t>) + oxygen</a:t>
            </a:r>
          </a:p>
          <a:p>
            <a:pPr marL="457200" indent="-457200">
              <a:buAutoNum type="arabicPeriod"/>
              <a:defRPr/>
            </a:pPr>
            <a:endParaRPr lang="en-GB" sz="2400" dirty="0">
              <a:solidFill>
                <a:srgbClr val="000000"/>
              </a:solidFill>
            </a:endParaRPr>
          </a:p>
          <a:p>
            <a:pPr>
              <a:defRPr/>
            </a:pPr>
            <a:r>
              <a:rPr lang="en-GB" sz="2400" dirty="0">
                <a:solidFill>
                  <a:srgbClr val="000000"/>
                </a:solidFill>
              </a:rPr>
              <a:t> </a:t>
            </a:r>
          </a:p>
          <a:p>
            <a:pPr>
              <a:defRPr/>
            </a:pPr>
            <a:r>
              <a:rPr lang="en-GB" sz="2400" dirty="0">
                <a:solidFill>
                  <a:srgbClr val="000000"/>
                </a:solidFill>
              </a:rPr>
              <a:t> </a:t>
            </a:r>
          </a:p>
          <a:p>
            <a:pPr>
              <a:defRPr/>
            </a:pPr>
            <a:r>
              <a:rPr lang="pt-BR" sz="2400" dirty="0">
                <a:solidFill>
                  <a:srgbClr val="000000"/>
                </a:solidFill>
              </a:rPr>
              <a:t>2. propane (C</a:t>
            </a:r>
            <a:r>
              <a:rPr lang="pt-BR" sz="2400" baseline="-25000" dirty="0">
                <a:solidFill>
                  <a:srgbClr val="000000"/>
                </a:solidFill>
              </a:rPr>
              <a:t>3</a:t>
            </a:r>
            <a:r>
              <a:rPr lang="pt-BR" sz="2400" dirty="0">
                <a:solidFill>
                  <a:srgbClr val="000000"/>
                </a:solidFill>
              </a:rPr>
              <a:t>H</a:t>
            </a:r>
            <a:r>
              <a:rPr lang="pt-BR" sz="2400" baseline="-25000" dirty="0">
                <a:solidFill>
                  <a:srgbClr val="000000"/>
                </a:solidFill>
              </a:rPr>
              <a:t>8</a:t>
            </a:r>
            <a:r>
              <a:rPr lang="pt-BR" sz="2400" dirty="0">
                <a:solidFill>
                  <a:srgbClr val="000000"/>
                </a:solidFill>
              </a:rPr>
              <a:t>) + oxygen</a:t>
            </a:r>
          </a:p>
          <a:p>
            <a:pPr>
              <a:defRPr/>
            </a:pPr>
            <a:endParaRPr lang="pt-BR" sz="2400" dirty="0">
              <a:solidFill>
                <a:srgbClr val="000000"/>
              </a:solidFill>
            </a:endParaRPr>
          </a:p>
          <a:p>
            <a:pPr>
              <a:defRPr/>
            </a:pPr>
            <a:endParaRPr lang="pt-BR" sz="2400" dirty="0">
              <a:solidFill>
                <a:srgbClr val="000000"/>
              </a:solidFill>
            </a:endParaRPr>
          </a:p>
          <a:p>
            <a:pPr>
              <a:defRPr/>
            </a:pPr>
            <a:r>
              <a:rPr lang="pt-BR" sz="2400" dirty="0">
                <a:solidFill>
                  <a:srgbClr val="000000"/>
                </a:solidFill>
              </a:rPr>
              <a:t>  </a:t>
            </a:r>
          </a:p>
          <a:p>
            <a:pPr>
              <a:defRPr/>
            </a:pPr>
            <a:r>
              <a:rPr lang="en-GB" sz="2400" dirty="0">
                <a:solidFill>
                  <a:srgbClr val="000000"/>
                </a:solidFill>
              </a:rPr>
              <a:t>3. butane (C</a:t>
            </a:r>
            <a:r>
              <a:rPr lang="en-GB" sz="2400" baseline="-25000" dirty="0">
                <a:solidFill>
                  <a:srgbClr val="000000"/>
                </a:solidFill>
              </a:rPr>
              <a:t>4</a:t>
            </a:r>
            <a:r>
              <a:rPr lang="en-GB" sz="2400" dirty="0">
                <a:solidFill>
                  <a:srgbClr val="000000"/>
                </a:solidFill>
              </a:rPr>
              <a:t>H</a:t>
            </a:r>
            <a:r>
              <a:rPr lang="en-GB" sz="2400" baseline="-25000" dirty="0">
                <a:solidFill>
                  <a:srgbClr val="000000"/>
                </a:solidFill>
              </a:rPr>
              <a:t>10</a:t>
            </a:r>
            <a:r>
              <a:rPr lang="en-GB" sz="2400" dirty="0">
                <a:solidFill>
                  <a:srgbClr val="000000"/>
                </a:solidFill>
              </a:rPr>
              <a:t>) + oxygen  </a:t>
            </a:r>
          </a:p>
        </p:txBody>
      </p:sp>
    </p:spTree>
    <p:extLst>
      <p:ext uri="{BB962C8B-B14F-4D97-AF65-F5344CB8AC3E}">
        <p14:creationId xmlns:p14="http://schemas.microsoft.com/office/powerpoint/2010/main" val="401809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294B57C-2A93-426D-A923-9CA40C4815B8}"/>
              </a:ext>
            </a:extLst>
          </p:cNvPr>
          <p:cNvSpPr>
            <a:spLocks noGrp="1"/>
          </p:cNvSpPr>
          <p:nvPr>
            <p:ph type="title" idx="4294967295"/>
          </p:nvPr>
        </p:nvSpPr>
        <p:spPr>
          <a:xfrm>
            <a:off x="0" y="404813"/>
            <a:ext cx="10272713" cy="1143000"/>
          </a:xfrm>
        </p:spPr>
        <p:txBody>
          <a:bodyPr/>
          <a:lstStyle/>
          <a:p>
            <a:pPr eaLnBrk="1" hangingPunct="1"/>
            <a:r>
              <a:rPr lang="en-US" altLang="en-US" sz="4000" u="sng"/>
              <a:t>Incomplete combustion</a:t>
            </a:r>
          </a:p>
        </p:txBody>
      </p:sp>
      <p:sp>
        <p:nvSpPr>
          <p:cNvPr id="13315" name="Content Placeholder 2">
            <a:extLst>
              <a:ext uri="{FF2B5EF4-FFF2-40B4-BE49-F238E27FC236}">
                <a16:creationId xmlns:a16="http://schemas.microsoft.com/office/drawing/2014/main" id="{F4978FA8-10CF-491D-BA5F-E8FC2740EAAB}"/>
              </a:ext>
            </a:extLst>
          </p:cNvPr>
          <p:cNvSpPr>
            <a:spLocks noGrp="1"/>
          </p:cNvSpPr>
          <p:nvPr>
            <p:ph idx="4294967295"/>
          </p:nvPr>
        </p:nvSpPr>
        <p:spPr>
          <a:xfrm>
            <a:off x="523875" y="2393950"/>
            <a:ext cx="11463993" cy="4464050"/>
          </a:xfrm>
        </p:spPr>
        <p:txBody>
          <a:bodyPr/>
          <a:lstStyle/>
          <a:p>
            <a:pPr eaLnBrk="1" hangingPunct="1">
              <a:lnSpc>
                <a:spcPct val="80000"/>
              </a:lnSpc>
            </a:pPr>
            <a:r>
              <a:rPr lang="en-US" altLang="en-US" sz="2500" dirty="0"/>
              <a:t>Incomplete combustion occurs when there is not enough oxygen for complete combustion – for example when the hole is closed on a Bunsen burner.</a:t>
            </a:r>
          </a:p>
          <a:p>
            <a:pPr eaLnBrk="1" hangingPunct="1">
              <a:lnSpc>
                <a:spcPct val="80000"/>
              </a:lnSpc>
            </a:pPr>
            <a:endParaRPr lang="en-US" altLang="en-US" sz="2500" dirty="0"/>
          </a:p>
          <a:p>
            <a:pPr eaLnBrk="1" hangingPunct="1">
              <a:lnSpc>
                <a:spcPct val="80000"/>
              </a:lnSpc>
            </a:pPr>
            <a:r>
              <a:rPr lang="en-US" altLang="en-US" sz="2500" dirty="0"/>
              <a:t>The products of incomplete combustion include carbon monoxide and carbon (soot). It is often called a sooty flame.</a:t>
            </a:r>
          </a:p>
          <a:p>
            <a:pPr eaLnBrk="1" hangingPunct="1">
              <a:lnSpc>
                <a:spcPct val="80000"/>
              </a:lnSpc>
            </a:pPr>
            <a:endParaRPr lang="en-US" altLang="en-US" sz="2500" dirty="0"/>
          </a:p>
          <a:p>
            <a:pPr marL="0" indent="0" eaLnBrk="1" hangingPunct="1">
              <a:lnSpc>
                <a:spcPct val="80000"/>
              </a:lnSpc>
              <a:buNone/>
            </a:pPr>
            <a:r>
              <a:rPr lang="en-US" altLang="en-US" sz="2500" dirty="0"/>
              <a:t>Methane + oxygen                      carbon dioxide  + carbon  monoxide + carbon  + water </a:t>
            </a:r>
          </a:p>
          <a:p>
            <a:pPr eaLnBrk="1" hangingPunct="1">
              <a:lnSpc>
                <a:spcPct val="80000"/>
              </a:lnSpc>
              <a:buFontTx/>
              <a:buNone/>
            </a:pPr>
            <a:endParaRPr lang="en-US" altLang="en-US" sz="2500" dirty="0"/>
          </a:p>
          <a:p>
            <a:pPr marL="0" indent="0" eaLnBrk="1" hangingPunct="1">
              <a:lnSpc>
                <a:spcPct val="80000"/>
              </a:lnSpc>
              <a:buNone/>
            </a:pPr>
            <a:endParaRPr lang="en-US" altLang="en-US" sz="2500" dirty="0"/>
          </a:p>
        </p:txBody>
      </p:sp>
      <p:pic>
        <p:nvPicPr>
          <p:cNvPr id="13316" name="Picture 4">
            <a:extLst>
              <a:ext uri="{FF2B5EF4-FFF2-40B4-BE49-F238E27FC236}">
                <a16:creationId xmlns:a16="http://schemas.microsoft.com/office/drawing/2014/main" id="{42837AA4-635E-462C-8407-75DDE1B10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6700" y="0"/>
            <a:ext cx="30353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37A8A7E4-6FC9-49ED-8383-EF283582754D}"/>
              </a:ext>
            </a:extLst>
          </p:cNvPr>
          <p:cNvCxnSpPr/>
          <p:nvPr/>
        </p:nvCxnSpPr>
        <p:spPr>
          <a:xfrm>
            <a:off x="3122103" y="4932989"/>
            <a:ext cx="12239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5 - Hydrocarbons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GB" dirty="0"/>
              <a:t>What is a hydrocarbon? Explain this in one sentence</a:t>
            </a:r>
          </a:p>
          <a:p>
            <a:pPr marL="514350" indent="-514350">
              <a:buFont typeface="+mj-lt"/>
              <a:buAutoNum type="arabicPeriod"/>
            </a:pPr>
            <a:r>
              <a:rPr lang="en-GB" dirty="0"/>
              <a:t>Draw the structures of methane, ethane, </a:t>
            </a:r>
            <a:r>
              <a:rPr lang="en-GB" dirty="0" err="1"/>
              <a:t>ethene</a:t>
            </a:r>
            <a:r>
              <a:rPr lang="en-GB" dirty="0"/>
              <a:t>.  </a:t>
            </a:r>
          </a:p>
          <a:p>
            <a:pPr marL="514350" indent="-514350">
              <a:buFont typeface="+mj-lt"/>
              <a:buAutoNum type="arabicPeriod"/>
            </a:pPr>
            <a:r>
              <a:rPr lang="en-GB" dirty="0"/>
              <a:t>Explain which are </a:t>
            </a:r>
            <a:r>
              <a:rPr lang="en-GB" b="1" dirty="0"/>
              <a:t>saturated</a:t>
            </a:r>
            <a:r>
              <a:rPr lang="en-GB" dirty="0"/>
              <a:t> and which are </a:t>
            </a:r>
            <a:r>
              <a:rPr lang="en-GB" b="1" dirty="0"/>
              <a:t>unsaturated</a:t>
            </a:r>
            <a:r>
              <a:rPr lang="en-GB" dirty="0"/>
              <a:t>.</a:t>
            </a:r>
          </a:p>
          <a:p>
            <a:pPr marL="514350" indent="-514350">
              <a:buFont typeface="+mj-lt"/>
              <a:buAutoNum type="arabicPeriod"/>
            </a:pPr>
            <a:r>
              <a:rPr lang="en-GB" dirty="0"/>
              <a:t>Describe the difference between complete and incomplete combustion</a:t>
            </a:r>
          </a:p>
          <a:p>
            <a:pPr marL="514350" indent="-514350">
              <a:buFont typeface="+mj-lt"/>
              <a:buAutoNum type="arabicPeriod"/>
            </a:pPr>
            <a:r>
              <a:rPr lang="en-GB" dirty="0"/>
              <a:t>Write word and balanced symbol equations for the complete and incomplete combustion of methane and ethane</a:t>
            </a:r>
          </a:p>
          <a:p>
            <a:pPr marL="514350" indent="-514350">
              <a:buFont typeface="+mj-lt"/>
              <a:buAutoNum type="arabicPeriod"/>
            </a:pPr>
            <a:endParaRPr lang="en-GB" dirty="0"/>
          </a:p>
          <a:p>
            <a:pPr marL="0" indent="0">
              <a:buNone/>
            </a:pPr>
            <a:r>
              <a:rPr lang="en-GB" dirty="0">
                <a:solidFill>
                  <a:srgbClr val="FF0000"/>
                </a:solidFill>
              </a:rPr>
              <a:t>RESOURCES</a:t>
            </a:r>
          </a:p>
          <a:p>
            <a:pPr marL="0" indent="0">
              <a:buNone/>
            </a:pPr>
            <a:r>
              <a:rPr lang="en-GB" dirty="0">
                <a:hlinkClick r:id="rId2"/>
              </a:rPr>
              <a:t>https://www.chemguide.co.uk/</a:t>
            </a:r>
            <a:endParaRPr lang="en-GB" dirty="0"/>
          </a:p>
        </p:txBody>
      </p:sp>
    </p:spTree>
    <p:extLst>
      <p:ext uri="{BB962C8B-B14F-4D97-AF65-F5344CB8AC3E}">
        <p14:creationId xmlns:p14="http://schemas.microsoft.com/office/powerpoint/2010/main" val="226940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12822-C114-4DB7-9B90-E6517910979F}"/>
              </a:ext>
            </a:extLst>
          </p:cNvPr>
          <p:cNvSpPr>
            <a:spLocks noGrp="1" noChangeArrowheads="1"/>
          </p:cNvSpPr>
          <p:nvPr>
            <p:ph type="title"/>
          </p:nvPr>
        </p:nvSpPr>
        <p:spPr>
          <a:xfrm>
            <a:off x="1487488" y="188913"/>
            <a:ext cx="10272712" cy="576262"/>
          </a:xfrm>
        </p:spPr>
        <p:txBody>
          <a:bodyPr>
            <a:normAutofit fontScale="90000"/>
          </a:bodyPr>
          <a:lstStyle/>
          <a:p>
            <a:r>
              <a:rPr lang="en-GB" altLang="en-US" u="sng"/>
              <a:t>Energy change reactions</a:t>
            </a:r>
          </a:p>
        </p:txBody>
      </p:sp>
      <p:sp>
        <p:nvSpPr>
          <p:cNvPr id="4" name="Content Placeholder 3">
            <a:extLst>
              <a:ext uri="{FF2B5EF4-FFF2-40B4-BE49-F238E27FC236}">
                <a16:creationId xmlns:a16="http://schemas.microsoft.com/office/drawing/2014/main" id="{748308E3-155A-49B0-9C96-E17747E6E4BE}"/>
              </a:ext>
            </a:extLst>
          </p:cNvPr>
          <p:cNvSpPr>
            <a:spLocks noGrp="1"/>
          </p:cNvSpPr>
          <p:nvPr>
            <p:ph idx="1"/>
          </p:nvPr>
        </p:nvSpPr>
        <p:spPr>
          <a:xfrm>
            <a:off x="1487488" y="1341438"/>
            <a:ext cx="10272712" cy="5472112"/>
          </a:xfrm>
        </p:spPr>
        <p:txBody>
          <a:bodyPr>
            <a:normAutofit/>
          </a:bodyPr>
          <a:lstStyle/>
          <a:p>
            <a:pPr marL="0" indent="0">
              <a:buFontTx/>
              <a:buNone/>
              <a:defRPr/>
            </a:pPr>
            <a:r>
              <a:rPr lang="en-GB" altLang="en-US" sz="2800" dirty="0"/>
              <a:t>An </a:t>
            </a:r>
            <a:r>
              <a:rPr lang="en-GB" altLang="en-US" sz="2800" b="1" u="sng" dirty="0"/>
              <a:t>Exothermic reaction </a:t>
            </a:r>
            <a:r>
              <a:rPr lang="en-GB" altLang="en-US" sz="2800" dirty="0"/>
              <a:t>- </a:t>
            </a:r>
            <a:r>
              <a:rPr lang="en-GB" altLang="en-US" sz="2800" b="1" dirty="0"/>
              <a:t>energy</a:t>
            </a:r>
            <a:r>
              <a:rPr lang="en-GB" altLang="en-US" sz="2800" dirty="0"/>
              <a:t> is given out to the surroundings, usually in the form of heat, light or sound. </a:t>
            </a:r>
          </a:p>
          <a:p>
            <a:pPr marL="0" indent="0">
              <a:buFontTx/>
              <a:buNone/>
              <a:defRPr/>
            </a:pPr>
            <a:r>
              <a:rPr lang="en-GB" altLang="en-US" sz="2800" dirty="0">
                <a:solidFill>
                  <a:srgbClr val="FF0000"/>
                </a:solidFill>
              </a:rPr>
              <a:t>The temperature usually increases.</a:t>
            </a:r>
          </a:p>
          <a:p>
            <a:pPr marL="0" indent="0">
              <a:buFontTx/>
              <a:buNone/>
              <a:defRPr/>
            </a:pPr>
            <a:r>
              <a:rPr lang="en-GB" altLang="en-US" sz="2800" dirty="0" err="1">
                <a:solidFill>
                  <a:schemeClr val="accent2"/>
                </a:solidFill>
              </a:rPr>
              <a:t>e.g</a:t>
            </a:r>
            <a:r>
              <a:rPr lang="en-GB" altLang="en-US" sz="2800" dirty="0">
                <a:solidFill>
                  <a:schemeClr val="accent2"/>
                </a:solidFill>
              </a:rPr>
              <a:t> fireworks, combustion, oxidation</a:t>
            </a:r>
          </a:p>
          <a:p>
            <a:pPr marL="0" indent="0">
              <a:buFontTx/>
              <a:buNone/>
              <a:defRPr/>
            </a:pPr>
            <a:endParaRPr lang="en-GB" altLang="en-US" sz="2800" dirty="0"/>
          </a:p>
          <a:p>
            <a:pPr marL="0" indent="0">
              <a:buFontTx/>
              <a:buNone/>
              <a:defRPr/>
            </a:pPr>
            <a:r>
              <a:rPr lang="en-GB" altLang="en-US" sz="2800" dirty="0"/>
              <a:t>An </a:t>
            </a:r>
            <a:r>
              <a:rPr lang="en-GB" altLang="en-US" sz="2800" b="1" u="sng" dirty="0"/>
              <a:t>Endothermic reaction </a:t>
            </a:r>
            <a:r>
              <a:rPr lang="en-GB" altLang="en-US" sz="2800" dirty="0"/>
              <a:t>- </a:t>
            </a:r>
            <a:r>
              <a:rPr lang="en-GB" altLang="en-US" sz="2800" b="1" dirty="0"/>
              <a:t>energy</a:t>
            </a:r>
            <a:r>
              <a:rPr lang="en-GB" altLang="en-US" sz="2800" dirty="0"/>
              <a:t> is taken in by the reaction from the surroundings, usually (but not always) means that the surroundings get colder.</a:t>
            </a:r>
          </a:p>
          <a:p>
            <a:pPr marL="0" indent="0">
              <a:buFontTx/>
              <a:buNone/>
              <a:defRPr/>
            </a:pPr>
            <a:r>
              <a:rPr lang="en-GB" altLang="en-US" sz="2800" dirty="0" err="1">
                <a:solidFill>
                  <a:schemeClr val="accent2"/>
                </a:solidFill>
              </a:rPr>
              <a:t>e.g</a:t>
            </a:r>
            <a:r>
              <a:rPr lang="en-GB" altLang="en-US" sz="2800" dirty="0">
                <a:solidFill>
                  <a:schemeClr val="accent2"/>
                </a:solidFill>
              </a:rPr>
              <a:t> Photosynthesis,  thermal decomposition</a:t>
            </a:r>
          </a:p>
          <a:p>
            <a:pPr>
              <a:buFontTx/>
              <a:buNone/>
              <a:defRPr/>
            </a:pPr>
            <a:endParaRPr lang="en-GB"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2C29D0E-A5E3-42FF-89EF-B3EC0AB33D72}"/>
              </a:ext>
            </a:extLst>
          </p:cNvPr>
          <p:cNvSpPr>
            <a:spLocks noGrp="1" noChangeArrowheads="1"/>
          </p:cNvSpPr>
          <p:nvPr>
            <p:ph type="title"/>
          </p:nvPr>
        </p:nvSpPr>
        <p:spPr>
          <a:xfrm>
            <a:off x="1271588" y="0"/>
            <a:ext cx="10272712" cy="982663"/>
          </a:xfrm>
        </p:spPr>
        <p:txBody>
          <a:bodyPr/>
          <a:lstStyle/>
          <a:p>
            <a:r>
              <a:rPr lang="en-US" altLang="en-US" u="sng"/>
              <a:t>Energy profile diagrams</a:t>
            </a:r>
          </a:p>
        </p:txBody>
      </p:sp>
      <p:pic>
        <p:nvPicPr>
          <p:cNvPr id="11267" name="Content Placeholder 3">
            <a:extLst>
              <a:ext uri="{FF2B5EF4-FFF2-40B4-BE49-F238E27FC236}">
                <a16:creationId xmlns:a16="http://schemas.microsoft.com/office/drawing/2014/main" id="{E5DC644D-C477-4B8C-B97A-E8C3C60AC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2367"/>
          <a:stretch>
            <a:fillRect/>
          </a:stretch>
        </p:blipFill>
        <p:spPr>
          <a:xfrm>
            <a:off x="7391400" y="1936750"/>
            <a:ext cx="4248150" cy="4856163"/>
          </a:xfrm>
        </p:spPr>
      </p:pic>
      <p:sp>
        <p:nvSpPr>
          <p:cNvPr id="11268" name="Rectangle 1">
            <a:extLst>
              <a:ext uri="{FF2B5EF4-FFF2-40B4-BE49-F238E27FC236}">
                <a16:creationId xmlns:a16="http://schemas.microsoft.com/office/drawing/2014/main" id="{B831F8A7-7CA2-477E-9A20-F0EC921FAB13}"/>
              </a:ext>
            </a:extLst>
          </p:cNvPr>
          <p:cNvSpPr>
            <a:spLocks noChangeArrowheads="1"/>
          </p:cNvSpPr>
          <p:nvPr/>
        </p:nvSpPr>
        <p:spPr bwMode="auto">
          <a:xfrm>
            <a:off x="2135188" y="2486025"/>
            <a:ext cx="4497387"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800"/>
              <a:t>In </a:t>
            </a:r>
            <a:r>
              <a:rPr lang="en-GB" altLang="en-US" sz="2800" b="1" u="sng"/>
              <a:t>exothermic</a:t>
            </a:r>
            <a:r>
              <a:rPr lang="en-GB" altLang="en-US" sz="2800"/>
              <a:t> reactions the energy in the reactants is higher than in the products</a:t>
            </a:r>
          </a:p>
          <a:p>
            <a:pPr>
              <a:spcBef>
                <a:spcPct val="0"/>
              </a:spcBef>
              <a:buFontTx/>
              <a:buNone/>
            </a:pPr>
            <a:endParaRPr lang="en-GB" altLang="en-US" sz="2800"/>
          </a:p>
          <a:p>
            <a:pPr>
              <a:spcBef>
                <a:spcPct val="0"/>
              </a:spcBef>
              <a:buFontTx/>
              <a:buNone/>
            </a:pPr>
            <a:r>
              <a:rPr lang="en-GB" altLang="en-US" sz="2800"/>
              <a:t>This means </a:t>
            </a:r>
            <a:r>
              <a:rPr lang="en-GB" altLang="en-US" sz="2800">
                <a:solidFill>
                  <a:srgbClr val="FF0000"/>
                </a:solidFill>
              </a:rPr>
              <a:t>energy is released </a:t>
            </a:r>
            <a:r>
              <a:rPr lang="en-GB" altLang="en-US" sz="2800"/>
              <a:t>to the surroundings</a:t>
            </a:r>
          </a:p>
        </p:txBody>
      </p:sp>
      <p:sp>
        <p:nvSpPr>
          <p:cNvPr id="4" name="TextBox 3">
            <a:extLst>
              <a:ext uri="{FF2B5EF4-FFF2-40B4-BE49-F238E27FC236}">
                <a16:creationId xmlns:a16="http://schemas.microsoft.com/office/drawing/2014/main" id="{103CDDFE-3516-4CE0-84F4-FB286C6412F5}"/>
              </a:ext>
            </a:extLst>
          </p:cNvPr>
          <p:cNvSpPr txBox="1"/>
          <p:nvPr/>
        </p:nvSpPr>
        <p:spPr>
          <a:xfrm>
            <a:off x="4041775" y="1125538"/>
            <a:ext cx="5183188" cy="708025"/>
          </a:xfrm>
          <a:prstGeom prst="rect">
            <a:avLst/>
          </a:prstGeom>
          <a:solidFill>
            <a:schemeClr val="accent2">
              <a:lumMod val="60000"/>
              <a:lumOff val="40000"/>
            </a:schemeClr>
          </a:solidFill>
        </p:spPr>
        <p:txBody>
          <a:bodyPr>
            <a:spAutoFit/>
          </a:bodyPr>
          <a:lstStyle/>
          <a:p>
            <a:pPr>
              <a:defRPr/>
            </a:pPr>
            <a:r>
              <a:rPr lang="en-GB" sz="2000" dirty="0">
                <a:latin typeface="Comic Sans MS" panose="030F0702030302020204" pitchFamily="66" charset="0"/>
              </a:rPr>
              <a:t>Activation energy = the amount of energy needed to start a reaction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4648394-C567-4063-A4AA-14363809890E}"/>
              </a:ext>
            </a:extLst>
          </p:cNvPr>
          <p:cNvSpPr>
            <a:spLocks noGrp="1" noChangeArrowheads="1"/>
          </p:cNvSpPr>
          <p:nvPr>
            <p:ph type="title"/>
          </p:nvPr>
        </p:nvSpPr>
        <p:spPr/>
        <p:txBody>
          <a:bodyPr/>
          <a:lstStyle/>
          <a:p>
            <a:endParaRPr lang="en-US" altLang="en-US"/>
          </a:p>
        </p:txBody>
      </p:sp>
      <p:pic>
        <p:nvPicPr>
          <p:cNvPr id="12291" name="Picture 3">
            <a:extLst>
              <a:ext uri="{FF2B5EF4-FFF2-40B4-BE49-F238E27FC236}">
                <a16:creationId xmlns:a16="http://schemas.microsoft.com/office/drawing/2014/main" id="{47479DDA-8FFB-4096-A32D-9F3CA861A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680"/>
          <a:stretch>
            <a:fillRect/>
          </a:stretch>
        </p:blipFill>
        <p:spPr bwMode="auto">
          <a:xfrm>
            <a:off x="7391400" y="1606550"/>
            <a:ext cx="40338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a:extLst>
              <a:ext uri="{FF2B5EF4-FFF2-40B4-BE49-F238E27FC236}">
                <a16:creationId xmlns:a16="http://schemas.microsoft.com/office/drawing/2014/main" id="{0745B9CD-3E8A-4A70-8D9C-7A1EE889EC58}"/>
              </a:ext>
            </a:extLst>
          </p:cNvPr>
          <p:cNvSpPr>
            <a:spLocks noChangeArrowheads="1"/>
          </p:cNvSpPr>
          <p:nvPr/>
        </p:nvSpPr>
        <p:spPr bwMode="auto">
          <a:xfrm>
            <a:off x="1973263" y="2060575"/>
            <a:ext cx="46799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800"/>
              <a:t>In an </a:t>
            </a:r>
            <a:r>
              <a:rPr lang="en-GB" altLang="en-US" sz="2800" b="1" u="sng"/>
              <a:t>endothermic</a:t>
            </a:r>
            <a:r>
              <a:rPr lang="en-GB" altLang="en-US" sz="2800"/>
              <a:t> reaction the products have more energy than the reactants</a:t>
            </a:r>
          </a:p>
          <a:p>
            <a:pPr>
              <a:spcBef>
                <a:spcPct val="0"/>
              </a:spcBef>
              <a:buFontTx/>
              <a:buNone/>
            </a:pPr>
            <a:endParaRPr lang="en-GB" altLang="en-US" sz="2800"/>
          </a:p>
          <a:p>
            <a:pPr>
              <a:spcBef>
                <a:spcPct val="0"/>
              </a:spcBef>
              <a:buFontTx/>
              <a:buNone/>
            </a:pPr>
            <a:r>
              <a:rPr lang="en-GB" altLang="en-US" sz="2800"/>
              <a:t>This means that </a:t>
            </a:r>
            <a:r>
              <a:rPr lang="en-GB" altLang="en-US" sz="2800">
                <a:solidFill>
                  <a:srgbClr val="FF0000"/>
                </a:solidFill>
              </a:rPr>
              <a:t>energy is absorbed</a:t>
            </a:r>
            <a:r>
              <a:rPr lang="en-GB" altLang="en-US" sz="2800"/>
              <a:t> from the surroundings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86C3-5661-463D-B032-D488B2BCA31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C8BCA53-D9A8-406D-A752-128362CD1E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5897250" cy="4055771"/>
          </a:xfrm>
        </p:spPr>
      </p:pic>
      <p:pic>
        <p:nvPicPr>
          <p:cNvPr id="7" name="Picture 6">
            <a:extLst>
              <a:ext uri="{FF2B5EF4-FFF2-40B4-BE49-F238E27FC236}">
                <a16:creationId xmlns:a16="http://schemas.microsoft.com/office/drawing/2014/main" id="{D716A189-8CC7-4C32-8278-1D365F908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160" y="1514314"/>
            <a:ext cx="5826297" cy="4411895"/>
          </a:xfrm>
          <a:prstGeom prst="rect">
            <a:avLst/>
          </a:prstGeom>
        </p:spPr>
      </p:pic>
    </p:spTree>
    <p:extLst>
      <p:ext uri="{BB962C8B-B14F-4D97-AF65-F5344CB8AC3E}">
        <p14:creationId xmlns:p14="http://schemas.microsoft.com/office/powerpoint/2010/main" val="160252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0BE23E6-2921-4A3E-BB4F-79D9624C58DA}"/>
              </a:ext>
            </a:extLst>
          </p:cNvPr>
          <p:cNvSpPr>
            <a:spLocks noGrp="1" noChangeArrowheads="1"/>
          </p:cNvSpPr>
          <p:nvPr>
            <p:ph type="title"/>
          </p:nvPr>
        </p:nvSpPr>
        <p:spPr>
          <a:xfrm>
            <a:off x="1381125" y="188913"/>
            <a:ext cx="10572750" cy="1439862"/>
          </a:xfrm>
        </p:spPr>
        <p:txBody>
          <a:bodyPr>
            <a:normAutofit/>
          </a:bodyPr>
          <a:lstStyle/>
          <a:p>
            <a:r>
              <a:rPr lang="en-GB" altLang="en-US" u="sng" dirty="0"/>
              <a:t>Bond energies</a:t>
            </a:r>
            <a:br>
              <a:rPr lang="en-GB" altLang="en-US" u="sng" dirty="0"/>
            </a:br>
            <a:r>
              <a:rPr lang="en-GB" altLang="en-US" sz="3200" dirty="0"/>
              <a:t>Calculate the overall energy change in the following:</a:t>
            </a:r>
          </a:p>
        </p:txBody>
      </p:sp>
      <p:sp>
        <p:nvSpPr>
          <p:cNvPr id="13315" name="Content Placeholder 2">
            <a:extLst>
              <a:ext uri="{FF2B5EF4-FFF2-40B4-BE49-F238E27FC236}">
                <a16:creationId xmlns:a16="http://schemas.microsoft.com/office/drawing/2014/main" id="{62A858ED-1CBA-41AC-9C29-6A43756C98DD}"/>
              </a:ext>
            </a:extLst>
          </p:cNvPr>
          <p:cNvSpPr>
            <a:spLocks noGrp="1" noChangeArrowheads="1"/>
          </p:cNvSpPr>
          <p:nvPr>
            <p:ph idx="1"/>
          </p:nvPr>
        </p:nvSpPr>
        <p:spPr>
          <a:xfrm>
            <a:off x="1487488" y="1795244"/>
            <a:ext cx="8940028" cy="4359494"/>
          </a:xfrm>
        </p:spPr>
        <p:txBody>
          <a:bodyPr/>
          <a:lstStyle/>
          <a:p>
            <a:r>
              <a:rPr lang="en-GB" altLang="en-US" sz="2400" dirty="0"/>
              <a:t>Hydrogen bromide </a:t>
            </a:r>
            <a:r>
              <a:rPr lang="en-GB" altLang="en-US" sz="2400" dirty="0">
                <a:hlinkClick r:id="rId2"/>
              </a:rPr>
              <a:t>decomposes</a:t>
            </a:r>
            <a:r>
              <a:rPr lang="en-GB" altLang="en-US" sz="2400" dirty="0"/>
              <a:t> to form hydrogen and bromine:</a:t>
            </a:r>
          </a:p>
          <a:p>
            <a:pPr marL="0" indent="0">
              <a:buNone/>
            </a:pPr>
            <a:endParaRPr lang="en-GB" altLang="en-US" sz="2400" dirty="0"/>
          </a:p>
          <a:p>
            <a:pPr marL="0" indent="0">
              <a:buNone/>
            </a:pPr>
            <a:r>
              <a:rPr lang="en-GB" altLang="en-US" sz="3600" dirty="0"/>
              <a:t>2 HBr → H</a:t>
            </a:r>
            <a:r>
              <a:rPr lang="en-GB" altLang="en-US" sz="3600" baseline="-25000" dirty="0"/>
              <a:t>2</a:t>
            </a:r>
            <a:r>
              <a:rPr lang="en-GB" altLang="en-US" sz="3600" dirty="0"/>
              <a:t> + Br</a:t>
            </a:r>
            <a:r>
              <a:rPr lang="en-GB" altLang="en-US" sz="3600" baseline="-25000" dirty="0"/>
              <a:t>2</a:t>
            </a:r>
          </a:p>
          <a:p>
            <a:endParaRPr lang="en-GB" altLang="en-US" sz="2400" dirty="0"/>
          </a:p>
          <a:p>
            <a:endParaRPr lang="en-GB" altLang="en-US" sz="2400" dirty="0"/>
          </a:p>
          <a:p>
            <a:endParaRPr lang="en-GB" altLang="en-US" dirty="0"/>
          </a:p>
        </p:txBody>
      </p:sp>
      <p:graphicFrame>
        <p:nvGraphicFramePr>
          <p:cNvPr id="4" name="Table 3">
            <a:extLst>
              <a:ext uri="{FF2B5EF4-FFF2-40B4-BE49-F238E27FC236}">
                <a16:creationId xmlns:a16="http://schemas.microsoft.com/office/drawing/2014/main" id="{44D29A07-E1FF-497C-A7F0-836EF880DDE2}"/>
              </a:ext>
            </a:extLst>
          </p:cNvPr>
          <p:cNvGraphicFramePr>
            <a:graphicFrameLocks noGrp="1"/>
          </p:cNvGraphicFramePr>
          <p:nvPr>
            <p:extLst>
              <p:ext uri="{D42A27DB-BD31-4B8C-83A1-F6EECF244321}">
                <p14:modId xmlns:p14="http://schemas.microsoft.com/office/powerpoint/2010/main" val="3039275275"/>
              </p:ext>
            </p:extLst>
          </p:nvPr>
        </p:nvGraphicFramePr>
        <p:xfrm>
          <a:off x="8338628" y="2269106"/>
          <a:ext cx="3338848" cy="1371600"/>
        </p:xfrm>
        <a:graphic>
          <a:graphicData uri="http://schemas.openxmlformats.org/drawingml/2006/table">
            <a:tbl>
              <a:tblPr/>
              <a:tblGrid>
                <a:gridCol w="1669424">
                  <a:extLst>
                    <a:ext uri="{9D8B030D-6E8A-4147-A177-3AD203B41FA5}">
                      <a16:colId xmlns:a16="http://schemas.microsoft.com/office/drawing/2014/main" val="20000"/>
                    </a:ext>
                  </a:extLst>
                </a:gridCol>
                <a:gridCol w="1669424">
                  <a:extLst>
                    <a:ext uri="{9D8B030D-6E8A-4147-A177-3AD203B41FA5}">
                      <a16:colId xmlns:a16="http://schemas.microsoft.com/office/drawing/2014/main" val="20001"/>
                    </a:ext>
                  </a:extLst>
                </a:gridCol>
              </a:tblGrid>
              <a:tr h="0">
                <a:tc>
                  <a:txBody>
                    <a:bodyPr/>
                    <a:lstStyle/>
                    <a:p>
                      <a:r>
                        <a:rPr lang="en-GB" b="1" dirty="0"/>
                        <a:t>Bond</a:t>
                      </a:r>
                    </a:p>
                  </a:txBody>
                  <a:tcPr marL="0" marR="0" marT="0" marB="0" anchor="ctr">
                    <a:lnL>
                      <a:noFill/>
                    </a:lnL>
                    <a:lnR>
                      <a:noFill/>
                    </a:lnR>
                    <a:lnT>
                      <a:noFill/>
                    </a:lnT>
                    <a:lnB>
                      <a:noFill/>
                    </a:lnB>
                    <a:solidFill>
                      <a:schemeClr val="accent1"/>
                    </a:solidFill>
                  </a:tcPr>
                </a:tc>
                <a:tc>
                  <a:txBody>
                    <a:bodyPr/>
                    <a:lstStyle/>
                    <a:p>
                      <a:r>
                        <a:rPr lang="en-GB" b="1" dirty="0"/>
                        <a:t>Bond Energy (kJ/mole)</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0"/>
                  </a:ext>
                </a:extLst>
              </a:tr>
              <a:tr h="0">
                <a:tc>
                  <a:txBody>
                    <a:bodyPr/>
                    <a:lstStyle/>
                    <a:p>
                      <a:r>
                        <a:rPr lang="en-GB" dirty="0"/>
                        <a:t>H−Br</a:t>
                      </a:r>
                    </a:p>
                  </a:txBody>
                  <a:tcPr marL="0" marR="0" marT="0" marB="0" anchor="ctr">
                    <a:lnL>
                      <a:noFill/>
                    </a:lnL>
                    <a:lnR>
                      <a:noFill/>
                    </a:lnR>
                    <a:lnT>
                      <a:noFill/>
                    </a:lnT>
                    <a:lnB>
                      <a:noFill/>
                    </a:lnB>
                    <a:solidFill>
                      <a:schemeClr val="accent1"/>
                    </a:solidFill>
                  </a:tcPr>
                </a:tc>
                <a:tc>
                  <a:txBody>
                    <a:bodyPr/>
                    <a:lstStyle/>
                    <a:p>
                      <a:r>
                        <a:rPr lang="en-GB"/>
                        <a:t>366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1"/>
                  </a:ext>
                </a:extLst>
              </a:tr>
              <a:tr h="0">
                <a:tc>
                  <a:txBody>
                    <a:bodyPr/>
                    <a:lstStyle/>
                    <a:p>
                      <a:r>
                        <a:rPr lang="en-GB"/>
                        <a:t>H−H</a:t>
                      </a:r>
                    </a:p>
                  </a:txBody>
                  <a:tcPr marL="0" marR="0" marT="0" marB="0" anchor="ctr">
                    <a:lnL>
                      <a:noFill/>
                    </a:lnL>
                    <a:lnR>
                      <a:noFill/>
                    </a:lnR>
                    <a:lnT>
                      <a:noFill/>
                    </a:lnT>
                    <a:lnB>
                      <a:noFill/>
                    </a:lnB>
                    <a:solidFill>
                      <a:schemeClr val="accent1"/>
                    </a:solidFill>
                  </a:tcPr>
                </a:tc>
                <a:tc>
                  <a:txBody>
                    <a:bodyPr/>
                    <a:lstStyle/>
                    <a:p>
                      <a:r>
                        <a:rPr lang="en-GB"/>
                        <a:t>436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2"/>
                  </a:ext>
                </a:extLst>
              </a:tr>
              <a:tr h="0">
                <a:tc>
                  <a:txBody>
                    <a:bodyPr/>
                    <a:lstStyle/>
                    <a:p>
                      <a:r>
                        <a:rPr lang="en-GB"/>
                        <a:t>Br−Br</a:t>
                      </a:r>
                    </a:p>
                  </a:txBody>
                  <a:tcPr marL="0" marR="0" marT="0" marB="0" anchor="ctr">
                    <a:lnL>
                      <a:noFill/>
                    </a:lnL>
                    <a:lnR>
                      <a:noFill/>
                    </a:lnR>
                    <a:lnT>
                      <a:noFill/>
                    </a:lnT>
                    <a:lnB>
                      <a:noFill/>
                    </a:lnB>
                    <a:solidFill>
                      <a:schemeClr val="accent1"/>
                    </a:solidFill>
                  </a:tcPr>
                </a:tc>
                <a:tc>
                  <a:txBody>
                    <a:bodyPr/>
                    <a:lstStyle/>
                    <a:p>
                      <a:r>
                        <a:rPr lang="en-GB" dirty="0"/>
                        <a:t>193</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92500" lnSpcReduction="10000"/>
          </a:bodyPr>
          <a:lstStyle/>
          <a:p>
            <a:pPr marL="0" indent="0">
              <a:buNone/>
            </a:pPr>
            <a:r>
              <a:rPr lang="en-GB" b="1" dirty="0"/>
              <a:t>Dear Y11 student,</a:t>
            </a:r>
            <a:endParaRPr lang="en-GB" dirty="0"/>
          </a:p>
          <a:p>
            <a:pPr marL="0" indent="0">
              <a:buNone/>
            </a:pPr>
            <a:endParaRPr lang="en-GB" b="1"/>
          </a:p>
          <a:p>
            <a:pPr marL="0" indent="0">
              <a:buNone/>
            </a:pPr>
            <a:r>
              <a:rPr lang="en-GB" b="1"/>
              <a:t>The </a:t>
            </a:r>
            <a:r>
              <a:rPr lang="en-GB" b="1" dirty="0"/>
              <a:t>4 units you will study in the first year of A level Chemistry are:</a:t>
            </a:r>
            <a:endParaRPr lang="en-GB" dirty="0"/>
          </a:p>
          <a:p>
            <a:r>
              <a:rPr lang="en-GB" dirty="0"/>
              <a:t>Module 1 – Development of practical skills in chemistry </a:t>
            </a:r>
          </a:p>
          <a:p>
            <a:r>
              <a:rPr lang="en-GB" dirty="0"/>
              <a:t>Module 2 – Foundations in chemistry </a:t>
            </a:r>
          </a:p>
          <a:p>
            <a:r>
              <a:rPr lang="en-GB" dirty="0"/>
              <a:t>Module 3 – Periodic table and energy </a:t>
            </a:r>
          </a:p>
          <a:p>
            <a:r>
              <a:rPr lang="en-GB" dirty="0"/>
              <a:t>Module 4 – Core organic chemistry</a:t>
            </a:r>
          </a:p>
          <a:p>
            <a:endParaRPr lang="en-GB" dirty="0"/>
          </a:p>
          <a:p>
            <a:pPr marL="0" indent="0">
              <a:buNone/>
            </a:pPr>
            <a:r>
              <a:rPr lang="en-GB" dirty="0"/>
              <a:t>You can find out more about the A level specification using the link below:</a:t>
            </a:r>
          </a:p>
          <a:p>
            <a:endParaRPr lang="en-GB" dirty="0"/>
          </a:p>
          <a:p>
            <a:pPr marL="0" indent="0">
              <a:buNone/>
            </a:pPr>
            <a:r>
              <a:rPr lang="en-GB" u="sng" dirty="0">
                <a:hlinkClick r:id="rId2"/>
              </a:rPr>
              <a:t>https://www.ocr.org.uk/Images/171750-specification-accredited-as-level-gce-chemistry-a-h032.pdf</a:t>
            </a:r>
            <a:endParaRPr lang="en-GB" dirty="0"/>
          </a:p>
          <a:p>
            <a:endParaRPr lang="en-GB" dirty="0"/>
          </a:p>
        </p:txBody>
      </p:sp>
    </p:spTree>
    <p:extLst>
      <p:ext uri="{BB962C8B-B14F-4D97-AF65-F5344CB8AC3E}">
        <p14:creationId xmlns:p14="http://schemas.microsoft.com/office/powerpoint/2010/main" val="401703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8CC8A4-0263-44B2-9B86-F21B98774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9872" y="436227"/>
            <a:ext cx="6193562" cy="5588444"/>
          </a:xfrm>
        </p:spPr>
      </p:pic>
    </p:spTree>
    <p:extLst>
      <p:ext uri="{BB962C8B-B14F-4D97-AF65-F5344CB8AC3E}">
        <p14:creationId xmlns:p14="http://schemas.microsoft.com/office/powerpoint/2010/main" val="12901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6 – Energy </a:t>
            </a:r>
          </a:p>
        </p:txBody>
      </p:sp>
      <p:sp>
        <p:nvSpPr>
          <p:cNvPr id="3" name="Content Placeholder 2"/>
          <p:cNvSpPr>
            <a:spLocks noGrp="1"/>
          </p:cNvSpPr>
          <p:nvPr>
            <p:ph idx="1"/>
          </p:nvPr>
        </p:nvSpPr>
        <p:spPr>
          <a:xfrm>
            <a:off x="838199" y="1825625"/>
            <a:ext cx="10822497" cy="4466118"/>
          </a:xfrm>
        </p:spPr>
        <p:txBody>
          <a:bodyPr>
            <a:normAutofit fontScale="92500" lnSpcReduction="10000"/>
          </a:bodyPr>
          <a:lstStyle/>
          <a:p>
            <a:pPr marL="514350" indent="-514350">
              <a:buAutoNum type="arabicPeriod"/>
            </a:pPr>
            <a:r>
              <a:rPr lang="en-GB" dirty="0"/>
              <a:t>Give definitions and examples for exothermic and endothermic reactions.</a:t>
            </a:r>
          </a:p>
          <a:p>
            <a:pPr marL="514350" indent="-514350">
              <a:buAutoNum type="arabicPeriod"/>
            </a:pPr>
            <a:r>
              <a:rPr lang="en-GB" dirty="0"/>
              <a:t>Draw energy level diagrams for both endothermic and exothermic reactions making sure that they have been labelled correctly. </a:t>
            </a:r>
            <a:br>
              <a:rPr lang="en-GB" dirty="0"/>
            </a:br>
            <a:r>
              <a:rPr lang="en-GB" dirty="0"/>
              <a:t>Label activation energy on your diagrams and explain this term.</a:t>
            </a:r>
          </a:p>
          <a:p>
            <a:pPr marL="514350" indent="-514350">
              <a:buAutoNum type="arabicPeriod"/>
            </a:pPr>
            <a:r>
              <a:rPr lang="en-GB" dirty="0"/>
              <a:t>Calculate the overall energy change in the example on the next slide.</a:t>
            </a:r>
          </a:p>
          <a:p>
            <a:pPr marL="514350" indent="-514350">
              <a:buAutoNum type="arabicPeriod"/>
            </a:pPr>
            <a:endParaRPr lang="en-GB" dirty="0"/>
          </a:p>
          <a:p>
            <a:pPr marL="514350" indent="-514350">
              <a:buAutoNum type="arabicPeriod"/>
            </a:pPr>
            <a:endParaRPr lang="en-GB" dirty="0"/>
          </a:p>
          <a:p>
            <a:pPr marL="0" indent="0">
              <a:buNone/>
            </a:pPr>
            <a:endParaRPr lang="en-GB" dirty="0"/>
          </a:p>
          <a:p>
            <a:pPr marL="0" indent="0">
              <a:buNone/>
            </a:pPr>
            <a:r>
              <a:rPr lang="en-GB" dirty="0">
                <a:solidFill>
                  <a:srgbClr val="FF0000"/>
                </a:solidFill>
              </a:rPr>
              <a:t>RESOURCES</a:t>
            </a:r>
          </a:p>
          <a:p>
            <a:pPr marL="0" indent="0">
              <a:buNone/>
            </a:pPr>
            <a:r>
              <a:rPr lang="en-GB" dirty="0">
                <a:hlinkClick r:id="rId2"/>
              </a:rPr>
              <a:t>https://www.chemguide.co.uk/</a:t>
            </a:r>
            <a:endParaRPr lang="en-GB" dirty="0">
              <a:solidFill>
                <a:srgbClr val="FF0000"/>
              </a:solidFill>
            </a:endParaRPr>
          </a:p>
        </p:txBody>
      </p:sp>
    </p:spTree>
    <p:extLst>
      <p:ext uri="{BB962C8B-B14F-4D97-AF65-F5344CB8AC3E}">
        <p14:creationId xmlns:p14="http://schemas.microsoft.com/office/powerpoint/2010/main" val="183308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1674DA-DD6A-4E0A-8D4F-4EE8379F61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540" y="333013"/>
            <a:ext cx="5385732" cy="6159862"/>
          </a:xfrm>
        </p:spPr>
      </p:pic>
    </p:spTree>
    <p:extLst>
      <p:ext uri="{BB962C8B-B14F-4D97-AF65-F5344CB8AC3E}">
        <p14:creationId xmlns:p14="http://schemas.microsoft.com/office/powerpoint/2010/main" val="6137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t>Assessment Objectives</a:t>
            </a:r>
            <a:endParaRPr lang="en-GB" dirty="0"/>
          </a:p>
          <a:p>
            <a:r>
              <a:rPr lang="en-GB" dirty="0"/>
              <a:t>You should be able to:</a:t>
            </a:r>
          </a:p>
          <a:p>
            <a:pPr lvl="0"/>
            <a:r>
              <a:rPr lang="en-GB" dirty="0"/>
              <a:t>write balanced chemical equations for reactions</a:t>
            </a:r>
          </a:p>
          <a:p>
            <a:pPr lvl="0"/>
            <a:r>
              <a:rPr lang="en-GB" dirty="0"/>
              <a:t>carry out mole calculations to work out relative atomic mass, molar volumes, concentrations</a:t>
            </a:r>
          </a:p>
          <a:p>
            <a:pPr lvl="0"/>
            <a:r>
              <a:rPr lang="en-GB" dirty="0"/>
              <a:t>describe the arrangement of particles in the atom</a:t>
            </a:r>
          </a:p>
          <a:p>
            <a:pPr lvl="0"/>
            <a:r>
              <a:rPr lang="en-GB" dirty="0"/>
              <a:t>describe the trends of reactions of groups in the periodic table</a:t>
            </a:r>
          </a:p>
          <a:p>
            <a:pPr lvl="0"/>
            <a:r>
              <a:rPr lang="en-GB" dirty="0"/>
              <a:t>identify oxidation and reduction reactions</a:t>
            </a:r>
          </a:p>
          <a:p>
            <a:pPr lvl="0"/>
            <a:r>
              <a:rPr lang="en-GB" dirty="0"/>
              <a:t>recognise simple organic molecules and be able to draw structures of alkanes and alkenes</a:t>
            </a:r>
          </a:p>
          <a:p>
            <a:pPr lvl="0"/>
            <a:r>
              <a:rPr lang="en-GB" dirty="0"/>
              <a:t>describe chemical reactions as endothermic or exothermic and draw energy level diagrams</a:t>
            </a:r>
          </a:p>
          <a:p>
            <a:pPr lvl="0"/>
            <a:r>
              <a:rPr lang="en-GB" dirty="0"/>
              <a:t>explain the difference between ionic and covalent bonding and draw dot and cross diagrams</a:t>
            </a:r>
          </a:p>
          <a:p>
            <a:endParaRPr lang="en-GB" dirty="0"/>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66A5-6D9A-41D8-B8DB-867152DB3F48}"/>
              </a:ext>
            </a:extLst>
          </p:cNvPr>
          <p:cNvSpPr>
            <a:spLocks noGrp="1"/>
          </p:cNvSpPr>
          <p:nvPr>
            <p:ph type="title"/>
          </p:nvPr>
        </p:nvSpPr>
        <p:spPr/>
        <p:txBody>
          <a:bodyPr/>
          <a:lstStyle/>
          <a:p>
            <a:pPr algn="ctr"/>
            <a:r>
              <a:rPr lang="en-GB" b="1" u="sng" dirty="0"/>
              <a:t>Hydrocarbons and energy</a:t>
            </a:r>
          </a:p>
        </p:txBody>
      </p:sp>
      <p:pic>
        <p:nvPicPr>
          <p:cNvPr id="4" name="Picture 3">
            <a:extLst>
              <a:ext uri="{FF2B5EF4-FFF2-40B4-BE49-F238E27FC236}">
                <a16:creationId xmlns:a16="http://schemas.microsoft.com/office/drawing/2014/main" id="{B40305CA-FD12-4BEF-AB05-0A6E9096FDE2}"/>
              </a:ext>
            </a:extLst>
          </p:cNvPr>
          <p:cNvPicPr>
            <a:picLocks noChangeAspect="1"/>
          </p:cNvPicPr>
          <p:nvPr/>
        </p:nvPicPr>
        <p:blipFill>
          <a:blip r:embed="rId2"/>
          <a:stretch>
            <a:fillRect/>
          </a:stretch>
        </p:blipFill>
        <p:spPr>
          <a:xfrm>
            <a:off x="4482691" y="2528232"/>
            <a:ext cx="3799389" cy="2127658"/>
          </a:xfrm>
          <a:prstGeom prst="rect">
            <a:avLst/>
          </a:prstGeom>
        </p:spPr>
      </p:pic>
    </p:spTree>
    <p:extLst>
      <p:ext uri="{BB962C8B-B14F-4D97-AF65-F5344CB8AC3E}">
        <p14:creationId xmlns:p14="http://schemas.microsoft.com/office/powerpoint/2010/main" val="20552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B3CEE3E-F455-4555-9183-C985D7BBDE31}"/>
              </a:ext>
            </a:extLst>
          </p:cNvPr>
          <p:cNvSpPr>
            <a:spLocks noGrp="1" noChangeArrowheads="1"/>
          </p:cNvSpPr>
          <p:nvPr>
            <p:ph type="title"/>
          </p:nvPr>
        </p:nvSpPr>
        <p:spPr/>
        <p:txBody>
          <a:bodyPr/>
          <a:lstStyle/>
          <a:p>
            <a:r>
              <a:rPr lang="en-GB" altLang="en-US" u="sng"/>
              <a:t>Crude Oil</a:t>
            </a:r>
          </a:p>
        </p:txBody>
      </p:sp>
      <p:sp>
        <p:nvSpPr>
          <p:cNvPr id="3" name="Content Placeholder 2">
            <a:extLst>
              <a:ext uri="{FF2B5EF4-FFF2-40B4-BE49-F238E27FC236}">
                <a16:creationId xmlns:a16="http://schemas.microsoft.com/office/drawing/2014/main" id="{049ABAA0-66A2-49EA-834D-70CB3873E3AB}"/>
              </a:ext>
            </a:extLst>
          </p:cNvPr>
          <p:cNvSpPr>
            <a:spLocks noGrp="1"/>
          </p:cNvSpPr>
          <p:nvPr>
            <p:ph idx="1"/>
          </p:nvPr>
        </p:nvSpPr>
        <p:spPr>
          <a:xfrm>
            <a:off x="1981200" y="1600200"/>
            <a:ext cx="9371013" cy="4997450"/>
          </a:xfrm>
        </p:spPr>
        <p:txBody>
          <a:bodyPr/>
          <a:lstStyle/>
          <a:p>
            <a:pPr>
              <a:defRPr/>
            </a:pPr>
            <a:r>
              <a:rPr lang="en-GB" dirty="0">
                <a:solidFill>
                  <a:srgbClr val="002060"/>
                </a:solidFill>
              </a:rPr>
              <a:t>Mixture of </a:t>
            </a:r>
            <a:r>
              <a:rPr lang="en-GB" b="1" dirty="0">
                <a:solidFill>
                  <a:schemeClr val="tx2">
                    <a:lumMod val="65000"/>
                    <a:lumOff val="35000"/>
                  </a:schemeClr>
                </a:solidFill>
              </a:rPr>
              <a:t>hydro</a:t>
            </a:r>
            <a:r>
              <a:rPr lang="en-GB" b="1" dirty="0"/>
              <a:t>carbons</a:t>
            </a:r>
          </a:p>
          <a:p>
            <a:pPr>
              <a:defRPr/>
            </a:pPr>
            <a:r>
              <a:rPr lang="en-GB" dirty="0">
                <a:solidFill>
                  <a:srgbClr val="002060"/>
                </a:solidFill>
                <a:latin typeface="Calibri" pitchFamily="34" charset="0"/>
                <a:cs typeface="Calibri" pitchFamily="34" charset="0"/>
              </a:rPr>
              <a:t>Molecules that </a:t>
            </a:r>
            <a:r>
              <a:rPr lang="en-GB" u="sng" dirty="0">
                <a:solidFill>
                  <a:srgbClr val="002060"/>
                </a:solidFill>
                <a:latin typeface="Calibri" pitchFamily="34" charset="0"/>
                <a:cs typeface="Calibri" pitchFamily="34" charset="0"/>
              </a:rPr>
              <a:t>only</a:t>
            </a:r>
            <a:r>
              <a:rPr lang="en-GB" dirty="0">
                <a:solidFill>
                  <a:srgbClr val="002060"/>
                </a:solidFill>
                <a:latin typeface="Calibri" pitchFamily="34" charset="0"/>
                <a:cs typeface="Calibri" pitchFamily="34" charset="0"/>
              </a:rPr>
              <a:t> contain the elements </a:t>
            </a:r>
            <a:r>
              <a:rPr lang="en-GB" b="1" dirty="0">
                <a:latin typeface="Calibri" pitchFamily="34" charset="0"/>
                <a:cs typeface="Calibri" pitchFamily="34" charset="0"/>
              </a:rPr>
              <a:t>carbon</a:t>
            </a:r>
            <a:r>
              <a:rPr lang="en-GB" dirty="0">
                <a:latin typeface="Calibri" pitchFamily="34" charset="0"/>
                <a:cs typeface="Calibri" pitchFamily="34" charset="0"/>
              </a:rPr>
              <a:t> </a:t>
            </a:r>
            <a:r>
              <a:rPr lang="en-GB" dirty="0">
                <a:solidFill>
                  <a:srgbClr val="002060"/>
                </a:solidFill>
                <a:latin typeface="Calibri" pitchFamily="34" charset="0"/>
                <a:cs typeface="Calibri" pitchFamily="34" charset="0"/>
              </a:rPr>
              <a:t>and </a:t>
            </a:r>
            <a:r>
              <a:rPr lang="en-GB" b="1" dirty="0">
                <a:solidFill>
                  <a:schemeClr val="tx2">
                    <a:lumMod val="65000"/>
                    <a:lumOff val="35000"/>
                  </a:schemeClr>
                </a:solidFill>
                <a:latin typeface="Calibri" pitchFamily="34" charset="0"/>
                <a:cs typeface="Calibri" pitchFamily="34" charset="0"/>
              </a:rPr>
              <a:t>hydrogen atoms</a:t>
            </a:r>
            <a:endParaRPr lang="en-GB" dirty="0">
              <a:solidFill>
                <a:schemeClr val="tx2">
                  <a:lumMod val="65000"/>
                  <a:lumOff val="35000"/>
                </a:schemeClr>
              </a:solidFill>
              <a:latin typeface="Calibri" pitchFamily="34" charset="0"/>
              <a:cs typeface="Calibri" pitchFamily="34" charset="0"/>
            </a:endParaRPr>
          </a:p>
        </p:txBody>
      </p:sp>
      <p:pic>
        <p:nvPicPr>
          <p:cNvPr id="7172" name="Picture 2">
            <a:extLst>
              <a:ext uri="{FF2B5EF4-FFF2-40B4-BE49-F238E27FC236}">
                <a16:creationId xmlns:a16="http://schemas.microsoft.com/office/drawing/2014/main" id="{4B6EA806-85CF-42D0-9F0A-868A4D3F5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3751263"/>
            <a:ext cx="32131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a:extLst>
              <a:ext uri="{FF2B5EF4-FFF2-40B4-BE49-F238E27FC236}">
                <a16:creationId xmlns:a16="http://schemas.microsoft.com/office/drawing/2014/main" id="{E42758B6-BADC-4F47-9B64-9C1218A49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573463"/>
            <a:ext cx="4908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00CFF98-5EAF-4F94-8F82-7CBFEDD83AAE}"/>
              </a:ext>
            </a:extLst>
          </p:cNvPr>
          <p:cNvSpPr>
            <a:spLocks noGrp="1" noChangeArrowheads="1"/>
          </p:cNvSpPr>
          <p:nvPr>
            <p:ph type="title"/>
          </p:nvPr>
        </p:nvSpPr>
        <p:spPr/>
        <p:txBody>
          <a:bodyPr/>
          <a:lstStyle/>
          <a:p>
            <a:r>
              <a:rPr lang="en-GB" altLang="en-US" u="sng"/>
              <a:t>Alkanes</a:t>
            </a:r>
          </a:p>
        </p:txBody>
      </p:sp>
      <p:sp>
        <p:nvSpPr>
          <p:cNvPr id="9219" name="Content Placeholder 2">
            <a:extLst>
              <a:ext uri="{FF2B5EF4-FFF2-40B4-BE49-F238E27FC236}">
                <a16:creationId xmlns:a16="http://schemas.microsoft.com/office/drawing/2014/main" id="{CE5BFA99-8741-416E-AEFD-4103FD2926AC}"/>
              </a:ext>
            </a:extLst>
          </p:cNvPr>
          <p:cNvSpPr>
            <a:spLocks noGrp="1" noChangeArrowheads="1"/>
          </p:cNvSpPr>
          <p:nvPr>
            <p:ph idx="1"/>
          </p:nvPr>
        </p:nvSpPr>
        <p:spPr>
          <a:xfrm>
            <a:off x="1919288" y="1628775"/>
            <a:ext cx="9505950" cy="4525963"/>
          </a:xfrm>
        </p:spPr>
        <p:txBody>
          <a:bodyPr/>
          <a:lstStyle/>
          <a:p>
            <a:r>
              <a:rPr lang="en-GB" altLang="en-US"/>
              <a:t>Alkanes are a group of hydrocarbons found in crude oil</a:t>
            </a:r>
          </a:p>
          <a:p>
            <a:endParaRPr lang="en-GB" altLang="en-US"/>
          </a:p>
          <a:p>
            <a:r>
              <a:rPr lang="en-GB" altLang="en-US"/>
              <a:t>You can tell they are alkanes from their names</a:t>
            </a:r>
          </a:p>
          <a:p>
            <a:r>
              <a:rPr lang="en-GB" altLang="en-US"/>
              <a:t>They end in </a:t>
            </a:r>
            <a:r>
              <a:rPr lang="en-GB" altLang="en-US">
                <a:solidFill>
                  <a:srgbClr val="0070C0"/>
                </a:solidFill>
              </a:rPr>
              <a:t>‘ane’</a:t>
            </a:r>
          </a:p>
          <a:p>
            <a:r>
              <a:rPr lang="en-GB" altLang="en-US">
                <a:solidFill>
                  <a:srgbClr val="0070C0"/>
                </a:solidFill>
              </a:rPr>
              <a:t>E.g Methane, propane or octane</a:t>
            </a:r>
          </a:p>
          <a:p>
            <a:endParaRPr lang="en-GB" altLang="en-US">
              <a:solidFill>
                <a:srgbClr val="0070C0"/>
              </a:solidFill>
            </a:endParaRPr>
          </a:p>
          <a:p>
            <a:r>
              <a:rPr lang="en-GB" altLang="en-US"/>
              <a:t>They also only have single bonds between all of the atoms</a:t>
            </a:r>
            <a:endParaRPr lang="en-US" altLang="en-US">
              <a:solidFill>
                <a:srgbClr val="0070C0"/>
              </a:solidFill>
            </a:endParaRPr>
          </a:p>
          <a:p>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F8DC3AE-AA2C-4C81-B965-647426797D52}"/>
              </a:ext>
            </a:extLst>
          </p:cNvPr>
          <p:cNvSpPr txBox="1">
            <a:spLocks noChangeArrowheads="1"/>
          </p:cNvSpPr>
          <p:nvPr/>
        </p:nvSpPr>
        <p:spPr bwMode="auto">
          <a:xfrm>
            <a:off x="1612084" y="15002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3600" u="sng" dirty="0"/>
              <a:t>Naming hydrocarbons</a:t>
            </a:r>
          </a:p>
        </p:txBody>
      </p:sp>
      <p:sp>
        <p:nvSpPr>
          <p:cNvPr id="8195" name="Text Box 3">
            <a:extLst>
              <a:ext uri="{FF2B5EF4-FFF2-40B4-BE49-F238E27FC236}">
                <a16:creationId xmlns:a16="http://schemas.microsoft.com/office/drawing/2014/main" id="{D8EA8C20-6725-4341-8E51-9BF6DFF470EC}"/>
              </a:ext>
            </a:extLst>
          </p:cNvPr>
          <p:cNvSpPr txBox="1">
            <a:spLocks noChangeArrowheads="1"/>
          </p:cNvSpPr>
          <p:nvPr/>
        </p:nvSpPr>
        <p:spPr bwMode="auto">
          <a:xfrm>
            <a:off x="5016500" y="1052513"/>
            <a:ext cx="388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a:t>Alkanes</a:t>
            </a:r>
          </a:p>
        </p:txBody>
      </p:sp>
      <p:pic>
        <p:nvPicPr>
          <p:cNvPr id="8196" name="Picture 4" descr="msotw9_temp0">
            <a:extLst>
              <a:ext uri="{FF2B5EF4-FFF2-40B4-BE49-F238E27FC236}">
                <a16:creationId xmlns:a16="http://schemas.microsoft.com/office/drawing/2014/main" id="{4A284E48-3471-4A4D-9FDD-8552D88708CB}"/>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849438" y="1574800"/>
            <a:ext cx="8534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200B8F9F-CADC-409A-8DA4-EB7B6A62FE5C}"/>
              </a:ext>
            </a:extLst>
          </p:cNvPr>
          <p:cNvSpPr txBox="1">
            <a:spLocks noChangeArrowheads="1"/>
          </p:cNvSpPr>
          <p:nvPr/>
        </p:nvSpPr>
        <p:spPr bwMode="auto">
          <a:xfrm>
            <a:off x="2154238" y="3255963"/>
            <a:ext cx="1600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Meth</a:t>
            </a:r>
            <a:r>
              <a:rPr lang="en-GB" altLang="en-US" sz="1800">
                <a:solidFill>
                  <a:srgbClr val="FF0000"/>
                </a:solidFill>
              </a:rPr>
              <a:t>ane</a:t>
            </a:r>
          </a:p>
          <a:p>
            <a:pPr eaLnBrk="1" hangingPunct="1">
              <a:spcBef>
                <a:spcPct val="50000"/>
              </a:spcBef>
              <a:buFontTx/>
              <a:buNone/>
            </a:pPr>
            <a:r>
              <a:rPr lang="en-GB" altLang="en-US" sz="1800"/>
              <a:t>    </a:t>
            </a:r>
            <a:endParaRPr lang="en-GB" altLang="en-US" sz="1800" baseline="-25000"/>
          </a:p>
        </p:txBody>
      </p:sp>
      <p:sp>
        <p:nvSpPr>
          <p:cNvPr id="8198" name="Text Box 6">
            <a:extLst>
              <a:ext uri="{FF2B5EF4-FFF2-40B4-BE49-F238E27FC236}">
                <a16:creationId xmlns:a16="http://schemas.microsoft.com/office/drawing/2014/main" id="{47839AA8-BC60-489E-B0B6-11C7660F7054}"/>
              </a:ext>
            </a:extLst>
          </p:cNvPr>
          <p:cNvSpPr txBox="1">
            <a:spLocks noChangeArrowheads="1"/>
          </p:cNvSpPr>
          <p:nvPr/>
        </p:nvSpPr>
        <p:spPr bwMode="auto">
          <a:xfrm>
            <a:off x="5240338" y="33051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Eth</a:t>
            </a:r>
            <a:r>
              <a:rPr lang="en-GB" altLang="en-US" sz="1800">
                <a:solidFill>
                  <a:srgbClr val="FF0000"/>
                </a:solidFill>
              </a:rPr>
              <a:t>ane</a:t>
            </a:r>
          </a:p>
        </p:txBody>
      </p:sp>
      <p:sp>
        <p:nvSpPr>
          <p:cNvPr id="8199" name="Text Box 7">
            <a:extLst>
              <a:ext uri="{FF2B5EF4-FFF2-40B4-BE49-F238E27FC236}">
                <a16:creationId xmlns:a16="http://schemas.microsoft.com/office/drawing/2014/main" id="{823B6B83-5C49-4519-A4B3-9185AA870922}"/>
              </a:ext>
            </a:extLst>
          </p:cNvPr>
          <p:cNvSpPr txBox="1">
            <a:spLocks noChangeArrowheads="1"/>
          </p:cNvSpPr>
          <p:nvPr/>
        </p:nvSpPr>
        <p:spPr bwMode="auto">
          <a:xfrm>
            <a:off x="8377238" y="3278188"/>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Prop</a:t>
            </a:r>
            <a:r>
              <a:rPr lang="en-GB" altLang="en-US" sz="1800">
                <a:solidFill>
                  <a:srgbClr val="FF0000"/>
                </a:solidFill>
              </a:rPr>
              <a:t>ane</a:t>
            </a:r>
          </a:p>
          <a:p>
            <a:pPr eaLnBrk="1" hangingPunct="1">
              <a:spcBef>
                <a:spcPct val="50000"/>
              </a:spcBef>
              <a:buFontTx/>
              <a:buNone/>
            </a:pPr>
            <a:endParaRPr lang="en-GB" altLang="en-US" sz="1800" baseline="-25000"/>
          </a:p>
        </p:txBody>
      </p:sp>
      <p:sp>
        <p:nvSpPr>
          <p:cNvPr id="8200" name="Text Box 8">
            <a:extLst>
              <a:ext uri="{FF2B5EF4-FFF2-40B4-BE49-F238E27FC236}">
                <a16:creationId xmlns:a16="http://schemas.microsoft.com/office/drawing/2014/main" id="{605AD868-05EF-476D-B11B-F3874D358C99}"/>
              </a:ext>
            </a:extLst>
          </p:cNvPr>
          <p:cNvSpPr txBox="1">
            <a:spLocks noChangeArrowheads="1"/>
          </p:cNvSpPr>
          <p:nvPr/>
        </p:nvSpPr>
        <p:spPr bwMode="auto">
          <a:xfrm>
            <a:off x="6491288" y="4624388"/>
            <a:ext cx="38925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2000" dirty="0"/>
              <a:t>These hydrocarbons are said to be </a:t>
            </a:r>
            <a:r>
              <a:rPr lang="en-GB" altLang="en-US" sz="2000" i="1" u="sng" dirty="0"/>
              <a:t>saturated.  </a:t>
            </a:r>
          </a:p>
          <a:p>
            <a:pPr algn="ctr" eaLnBrk="1" hangingPunct="1">
              <a:spcBef>
                <a:spcPct val="50000"/>
              </a:spcBef>
              <a:buFontTx/>
              <a:buNone/>
            </a:pPr>
            <a:r>
              <a:rPr lang="en-GB" altLang="en-US" sz="2000" dirty="0">
                <a:solidFill>
                  <a:srgbClr val="FF0000"/>
                </a:solidFill>
              </a:rPr>
              <a:t>(They have single bonds between carbon atoms).</a:t>
            </a:r>
          </a:p>
        </p:txBody>
      </p:sp>
      <p:sp>
        <p:nvSpPr>
          <p:cNvPr id="8201" name="Rectangle 9">
            <a:extLst>
              <a:ext uri="{FF2B5EF4-FFF2-40B4-BE49-F238E27FC236}">
                <a16:creationId xmlns:a16="http://schemas.microsoft.com/office/drawing/2014/main" id="{D00D7866-0207-40DA-ADFD-703500EDA684}"/>
              </a:ext>
            </a:extLst>
          </p:cNvPr>
          <p:cNvSpPr>
            <a:spLocks noChangeArrowheads="1"/>
          </p:cNvSpPr>
          <p:nvPr/>
        </p:nvSpPr>
        <p:spPr bwMode="auto">
          <a:xfrm>
            <a:off x="5376863" y="3624263"/>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t>
            </a:r>
            <a:r>
              <a:rPr lang="en-GB" altLang="en-US" sz="1800" baseline="-25000"/>
              <a:t>2</a:t>
            </a:r>
            <a:r>
              <a:rPr lang="en-GB" altLang="en-US" sz="1800"/>
              <a:t>H</a:t>
            </a:r>
            <a:r>
              <a:rPr lang="en-GB" altLang="en-US" sz="1800" baseline="-25000"/>
              <a:t>6</a:t>
            </a:r>
          </a:p>
        </p:txBody>
      </p:sp>
      <p:sp>
        <p:nvSpPr>
          <p:cNvPr id="8202" name="Rectangle 10">
            <a:extLst>
              <a:ext uri="{FF2B5EF4-FFF2-40B4-BE49-F238E27FC236}">
                <a16:creationId xmlns:a16="http://schemas.microsoft.com/office/drawing/2014/main" id="{9504C2BE-7F7B-44D6-8E01-C9193D9DDE88}"/>
              </a:ext>
            </a:extLst>
          </p:cNvPr>
          <p:cNvSpPr>
            <a:spLocks noChangeArrowheads="1"/>
          </p:cNvSpPr>
          <p:nvPr/>
        </p:nvSpPr>
        <p:spPr bwMode="auto">
          <a:xfrm>
            <a:off x="8570913" y="3624263"/>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1800"/>
              <a:t>C</a:t>
            </a:r>
            <a:r>
              <a:rPr lang="en-GB" altLang="en-US" sz="1800" baseline="-25000"/>
              <a:t>3</a:t>
            </a:r>
            <a:r>
              <a:rPr lang="en-GB" altLang="en-US" sz="1800"/>
              <a:t>H</a:t>
            </a:r>
            <a:r>
              <a:rPr lang="en-GB" altLang="en-US" sz="1800" baseline="-25000"/>
              <a:t>8</a:t>
            </a:r>
            <a:endParaRPr lang="en-US" altLang="en-US" sz="1800" baseline="-25000"/>
          </a:p>
        </p:txBody>
      </p:sp>
      <p:sp>
        <p:nvSpPr>
          <p:cNvPr id="8203" name="Text Box 11">
            <a:extLst>
              <a:ext uri="{FF2B5EF4-FFF2-40B4-BE49-F238E27FC236}">
                <a16:creationId xmlns:a16="http://schemas.microsoft.com/office/drawing/2014/main" id="{09F0A35D-F2B1-4166-A781-A88BCB2A949A}"/>
              </a:ext>
            </a:extLst>
          </p:cNvPr>
          <p:cNvSpPr txBox="1">
            <a:spLocks noChangeArrowheads="1"/>
          </p:cNvSpPr>
          <p:nvPr/>
        </p:nvSpPr>
        <p:spPr bwMode="auto">
          <a:xfrm>
            <a:off x="2439988" y="35544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en-US" sz="1800"/>
              <a:t>CH</a:t>
            </a:r>
            <a:r>
              <a:rPr lang="en-US" altLang="en-US" sz="1800" baseline="-25000">
                <a:latin typeface="Arial" panose="020B0604020202020204" pitchFamily="34" charset="0"/>
              </a:rPr>
              <a:t>4</a:t>
            </a:r>
            <a:endParaRPr lang="en-US" altLang="en-US" sz="1800">
              <a:latin typeface="Arial" panose="020B0604020202020204" pitchFamily="34" charset="0"/>
            </a:endParaRPr>
          </a:p>
        </p:txBody>
      </p:sp>
      <p:sp>
        <p:nvSpPr>
          <p:cNvPr id="10252" name="TextBox 1">
            <a:extLst>
              <a:ext uri="{FF2B5EF4-FFF2-40B4-BE49-F238E27FC236}">
                <a16:creationId xmlns:a16="http://schemas.microsoft.com/office/drawing/2014/main" id="{F286A2DF-6914-48A9-946D-D82E4DC3B980}"/>
              </a:ext>
            </a:extLst>
          </p:cNvPr>
          <p:cNvSpPr txBox="1">
            <a:spLocks noChangeArrowheads="1"/>
          </p:cNvSpPr>
          <p:nvPr/>
        </p:nvSpPr>
        <p:spPr bwMode="auto">
          <a:xfrm>
            <a:off x="1341583" y="4548187"/>
            <a:ext cx="2749550" cy="1616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000" dirty="0">
                <a:latin typeface="Arial" panose="020B0604020202020204" pitchFamily="34" charset="0"/>
              </a:rPr>
              <a:t>Butane = 4 carbons</a:t>
            </a:r>
          </a:p>
          <a:p>
            <a:pPr eaLnBrk="1" hangingPunct="1">
              <a:spcBef>
                <a:spcPct val="0"/>
              </a:spcBef>
              <a:buFontTx/>
              <a:buNone/>
            </a:pPr>
            <a:r>
              <a:rPr lang="en-GB" altLang="en-US" sz="2000" dirty="0">
                <a:latin typeface="Arial" panose="020B0604020202020204" pitchFamily="34" charset="0"/>
              </a:rPr>
              <a:t>Pentane = 5 carbons</a:t>
            </a:r>
          </a:p>
          <a:p>
            <a:pPr eaLnBrk="1" hangingPunct="1">
              <a:spcBef>
                <a:spcPct val="0"/>
              </a:spcBef>
              <a:buFontTx/>
              <a:buNone/>
            </a:pPr>
            <a:r>
              <a:rPr lang="en-GB" altLang="en-US" sz="2000" dirty="0">
                <a:latin typeface="Arial" panose="020B0604020202020204" pitchFamily="34" charset="0"/>
              </a:rPr>
              <a:t>Hexane = 6 carbons</a:t>
            </a:r>
          </a:p>
          <a:p>
            <a:pPr eaLnBrk="1" hangingPunct="1">
              <a:spcBef>
                <a:spcPct val="0"/>
              </a:spcBef>
              <a:buFontTx/>
              <a:buNone/>
            </a:pPr>
            <a:r>
              <a:rPr lang="en-GB" altLang="en-US" sz="2000" dirty="0">
                <a:latin typeface="Arial" panose="020B0604020202020204" pitchFamily="34" charset="0"/>
              </a:rPr>
              <a:t>Heptane =  ?</a:t>
            </a:r>
          </a:p>
          <a:p>
            <a:pPr eaLnBrk="1" hangingPunct="1">
              <a:spcBef>
                <a:spcPct val="0"/>
              </a:spcBef>
              <a:buFontTx/>
              <a:buNone/>
            </a:pPr>
            <a:r>
              <a:rPr lang="en-GB" altLang="en-US" sz="2000" dirty="0">
                <a:latin typeface="Arial" panose="020B0604020202020204" pitchFamily="34" charset="0"/>
              </a:rPr>
              <a:t>Octane =   ?</a:t>
            </a:r>
          </a:p>
        </p:txBody>
      </p:sp>
      <p:sp>
        <p:nvSpPr>
          <p:cNvPr id="10253" name="TextBox 3">
            <a:extLst>
              <a:ext uri="{FF2B5EF4-FFF2-40B4-BE49-F238E27FC236}">
                <a16:creationId xmlns:a16="http://schemas.microsoft.com/office/drawing/2014/main" id="{EA7F2B6A-A4C4-4B19-AACE-406D0684632D}"/>
              </a:ext>
            </a:extLst>
          </p:cNvPr>
          <p:cNvSpPr txBox="1">
            <a:spLocks noChangeArrowheads="1"/>
          </p:cNvSpPr>
          <p:nvPr/>
        </p:nvSpPr>
        <p:spPr bwMode="auto">
          <a:xfrm>
            <a:off x="9050338" y="457200"/>
            <a:ext cx="28781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latin typeface="Arial" panose="020B0604020202020204" pitchFamily="34" charset="0"/>
              </a:rPr>
              <a:t>General formula =  </a:t>
            </a:r>
          </a:p>
          <a:p>
            <a:pPr eaLnBrk="1" hangingPunct="1">
              <a:spcBef>
                <a:spcPct val="0"/>
              </a:spcBef>
              <a:buFontTx/>
              <a:buNone/>
            </a:pPr>
            <a:r>
              <a:rPr lang="en-GB" altLang="en-US" sz="2400" dirty="0">
                <a:latin typeface="Arial" panose="020B0604020202020204" pitchFamily="34" charset="0"/>
              </a:rPr>
              <a:t>          </a:t>
            </a:r>
            <a:r>
              <a:rPr lang="en-GB" altLang="en-US" sz="2800" dirty="0" err="1">
                <a:solidFill>
                  <a:srgbClr val="0070C0"/>
                </a:solidFill>
                <a:latin typeface="Arial" panose="020B0604020202020204" pitchFamily="34" charset="0"/>
              </a:rPr>
              <a:t>C</a:t>
            </a:r>
            <a:r>
              <a:rPr lang="en-GB" altLang="en-US" sz="1200" dirty="0" err="1">
                <a:solidFill>
                  <a:srgbClr val="0070C0"/>
                </a:solidFill>
                <a:latin typeface="Arial" panose="020B0604020202020204" pitchFamily="34" charset="0"/>
              </a:rPr>
              <a:t>n</a:t>
            </a:r>
            <a:r>
              <a:rPr lang="en-GB" altLang="en-US" sz="2800" dirty="0" err="1">
                <a:solidFill>
                  <a:srgbClr val="0070C0"/>
                </a:solidFill>
                <a:latin typeface="Arial" panose="020B0604020202020204" pitchFamily="34" charset="0"/>
              </a:rPr>
              <a:t>H</a:t>
            </a:r>
            <a:r>
              <a:rPr lang="en-GB" altLang="en-US" sz="1200" dirty="0">
                <a:solidFill>
                  <a:srgbClr val="0070C0"/>
                </a:solidFill>
                <a:latin typeface="Arial" panose="020B0604020202020204" pitchFamily="34" charset="0"/>
              </a:rPr>
              <a:t>(2n + 2)</a:t>
            </a:r>
            <a:endParaRPr lang="en-GB" altLang="en-US" sz="2800" dirty="0">
              <a:solidFill>
                <a:srgbClr val="0070C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additive="base">
                                        <p:cTn id="17" dur="500" fill="hold"/>
                                        <p:tgtEl>
                                          <p:spTgt spid="8196"/>
                                        </p:tgtEl>
                                        <p:attrNameLst>
                                          <p:attrName>ppt_x</p:attrName>
                                        </p:attrNameLst>
                                      </p:cBhvr>
                                      <p:tavLst>
                                        <p:tav tm="0">
                                          <p:val>
                                            <p:strVal val="0-#ppt_w/2"/>
                                          </p:val>
                                        </p:tav>
                                        <p:tav tm="100000">
                                          <p:val>
                                            <p:strVal val="#ppt_x"/>
                                          </p:val>
                                        </p:tav>
                                      </p:tavLst>
                                    </p:anim>
                                    <p:anim calcmode="lin" valueType="num">
                                      <p:cBhvr additive="base">
                                        <p:cTn id="1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additive="base">
                                        <p:cTn id="23" dur="500" fill="hold"/>
                                        <p:tgtEl>
                                          <p:spTgt spid="8197"/>
                                        </p:tgtEl>
                                        <p:attrNameLst>
                                          <p:attrName>ppt_x</p:attrName>
                                        </p:attrNameLst>
                                      </p:cBhvr>
                                      <p:tavLst>
                                        <p:tav tm="0">
                                          <p:val>
                                            <p:strVal val="#ppt_x"/>
                                          </p:val>
                                        </p:tav>
                                        <p:tav tm="100000">
                                          <p:val>
                                            <p:strVal val="#ppt_x"/>
                                          </p:val>
                                        </p:tav>
                                      </p:tavLst>
                                    </p:anim>
                                    <p:anim calcmode="lin" valueType="num">
                                      <p:cBhvr additive="base">
                                        <p:cTn id="2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198"/>
                                        </p:tgtEl>
                                        <p:attrNameLst>
                                          <p:attrName>style.visibility</p:attrName>
                                        </p:attrNameLst>
                                      </p:cBhvr>
                                      <p:to>
                                        <p:strVal val="visible"/>
                                      </p:to>
                                    </p:set>
                                    <p:anim calcmode="lin" valueType="num">
                                      <p:cBhvr additive="base">
                                        <p:cTn id="33" dur="500" fill="hold"/>
                                        <p:tgtEl>
                                          <p:spTgt spid="8198"/>
                                        </p:tgtEl>
                                        <p:attrNameLst>
                                          <p:attrName>ppt_x</p:attrName>
                                        </p:attrNameLst>
                                      </p:cBhvr>
                                      <p:tavLst>
                                        <p:tav tm="0">
                                          <p:val>
                                            <p:strVal val="#ppt_x"/>
                                          </p:val>
                                        </p:tav>
                                        <p:tav tm="100000">
                                          <p:val>
                                            <p:strVal val="#ppt_x"/>
                                          </p:val>
                                        </p:tav>
                                      </p:tavLst>
                                    </p:anim>
                                    <p:anim calcmode="lin" valueType="num">
                                      <p:cBhvr additive="base">
                                        <p:cTn id="3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2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9"/>
                                        </p:tgtEl>
                                        <p:attrNameLst>
                                          <p:attrName>style.visibility</p:attrName>
                                        </p:attrNameLst>
                                      </p:cBhvr>
                                      <p:to>
                                        <p:strVal val="visible"/>
                                      </p:to>
                                    </p:set>
                                    <p:anim calcmode="lin" valueType="num">
                                      <p:cBhvr additive="base">
                                        <p:cTn id="43" dur="500" fill="hold"/>
                                        <p:tgtEl>
                                          <p:spTgt spid="8199"/>
                                        </p:tgtEl>
                                        <p:attrNameLst>
                                          <p:attrName>ppt_x</p:attrName>
                                        </p:attrNameLst>
                                      </p:cBhvr>
                                      <p:tavLst>
                                        <p:tav tm="0">
                                          <p:val>
                                            <p:strVal val="#ppt_x"/>
                                          </p:val>
                                        </p:tav>
                                        <p:tav tm="100000">
                                          <p:val>
                                            <p:strVal val="#ppt_x"/>
                                          </p:val>
                                        </p:tav>
                                      </p:tavLst>
                                    </p:anim>
                                    <p:anim calcmode="lin" valueType="num">
                                      <p:cBhvr additive="base">
                                        <p:cTn id="4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20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additive="base">
                                        <p:cTn id="53" dur="500" fill="hold"/>
                                        <p:tgtEl>
                                          <p:spTgt spid="8200"/>
                                        </p:tgtEl>
                                        <p:attrNameLst>
                                          <p:attrName>ppt_x</p:attrName>
                                        </p:attrNameLst>
                                      </p:cBhvr>
                                      <p:tavLst>
                                        <p:tav tm="0">
                                          <p:val>
                                            <p:strVal val="#ppt_x"/>
                                          </p:val>
                                        </p:tav>
                                        <p:tav tm="100000">
                                          <p:val>
                                            <p:strVal val="#ppt_x"/>
                                          </p:val>
                                        </p:tav>
                                      </p:tavLst>
                                    </p:anim>
                                    <p:anim calcmode="lin" valueType="num">
                                      <p:cBhvr additive="base">
                                        <p:cTn id="5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7" grpId="0" autoUpdateAnimBg="0"/>
      <p:bldP spid="8198" grpId="0" autoUpdateAnimBg="0"/>
      <p:bldP spid="8199" grpId="0" autoUpdateAnimBg="0"/>
      <p:bldP spid="8200" grpId="0" autoUpdateAnimBg="0"/>
      <p:bldP spid="8201" grpId="0" autoUpdateAnimBg="0"/>
      <p:bldP spid="8202" grpId="0" autoUpdateAnimBg="0"/>
      <p:bldP spid="82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FAEB50F-78C8-40DA-8569-60B842E2338A}"/>
              </a:ext>
            </a:extLst>
          </p:cNvPr>
          <p:cNvSpPr>
            <a:spLocks noGrp="1" noChangeArrowheads="1"/>
          </p:cNvSpPr>
          <p:nvPr>
            <p:ph type="title"/>
          </p:nvPr>
        </p:nvSpPr>
        <p:spPr>
          <a:xfrm>
            <a:off x="1487488" y="188913"/>
            <a:ext cx="6264275" cy="1143000"/>
          </a:xfrm>
        </p:spPr>
        <p:txBody>
          <a:bodyPr/>
          <a:lstStyle/>
          <a:p>
            <a:r>
              <a:rPr lang="en-GB" altLang="en-US" u="sng"/>
              <a:t>Alkenes </a:t>
            </a:r>
          </a:p>
        </p:txBody>
      </p:sp>
      <p:sp>
        <p:nvSpPr>
          <p:cNvPr id="3" name="Content Placeholder 2">
            <a:extLst>
              <a:ext uri="{FF2B5EF4-FFF2-40B4-BE49-F238E27FC236}">
                <a16:creationId xmlns:a16="http://schemas.microsoft.com/office/drawing/2014/main" id="{F9A11A83-D7C0-4AE2-868B-4AFA769A2AFD}"/>
              </a:ext>
            </a:extLst>
          </p:cNvPr>
          <p:cNvSpPr>
            <a:spLocks noGrp="1"/>
          </p:cNvSpPr>
          <p:nvPr>
            <p:ph idx="1"/>
          </p:nvPr>
        </p:nvSpPr>
        <p:spPr>
          <a:xfrm>
            <a:off x="408017" y="2248250"/>
            <a:ext cx="10367962" cy="4236440"/>
          </a:xfrm>
        </p:spPr>
        <p:txBody>
          <a:bodyPr/>
          <a:lstStyle/>
          <a:p>
            <a:pPr>
              <a:defRPr/>
            </a:pPr>
            <a:endParaRPr lang="en-GB" sz="2800" dirty="0"/>
          </a:p>
          <a:p>
            <a:pPr>
              <a:defRPr/>
            </a:pPr>
            <a:r>
              <a:rPr lang="en-GB" sz="2800" dirty="0"/>
              <a:t>The alkenes are a family of hydrocarbons that share the same general formula.</a:t>
            </a:r>
          </a:p>
          <a:p>
            <a:pPr>
              <a:defRPr/>
            </a:pPr>
            <a:endParaRPr lang="en-GB" sz="2800" dirty="0"/>
          </a:p>
          <a:p>
            <a:pPr>
              <a:defRPr/>
            </a:pPr>
            <a:r>
              <a:rPr lang="en-GB" sz="2800" dirty="0"/>
              <a:t> </a:t>
            </a:r>
            <a:r>
              <a:rPr lang="en-GB" sz="2800" b="1" dirty="0"/>
              <a:t>This is C</a:t>
            </a:r>
            <a:r>
              <a:rPr lang="en-GB" sz="2800" b="1" baseline="-25000" dirty="0"/>
              <a:t>n</a:t>
            </a:r>
            <a:r>
              <a:rPr lang="en-GB" sz="2800" b="1" dirty="0"/>
              <a:t>H</a:t>
            </a:r>
            <a:r>
              <a:rPr lang="en-GB" sz="2800" b="1" baseline="-25000" dirty="0"/>
              <a:t>2n</a:t>
            </a:r>
            <a:r>
              <a:rPr lang="en-GB" sz="2800" b="1" dirty="0"/>
              <a:t> (for each carbon atom there are twice the number of hydrogen atoms) </a:t>
            </a:r>
          </a:p>
          <a:p>
            <a:pPr>
              <a:defRPr/>
            </a:pPr>
            <a:r>
              <a:rPr lang="en-GB" sz="2800" dirty="0"/>
              <a:t>Alkenes are </a:t>
            </a:r>
            <a:r>
              <a:rPr lang="en-GB" sz="2800" dirty="0">
                <a:solidFill>
                  <a:srgbClr val="FF0000"/>
                </a:solidFill>
              </a:rPr>
              <a:t>unsaturated</a:t>
            </a:r>
            <a:r>
              <a:rPr lang="en-GB" sz="2800" dirty="0"/>
              <a:t> hydrocarbons. They contain a </a:t>
            </a:r>
            <a:r>
              <a:rPr lang="en-GB" sz="2800" dirty="0">
                <a:solidFill>
                  <a:srgbClr val="FF0000"/>
                </a:solidFill>
              </a:rPr>
              <a:t>double bond</a:t>
            </a:r>
            <a:r>
              <a:rPr lang="en-GB" sz="2800" dirty="0"/>
              <a:t>, which is shown as two lines between two of the carbon atoms.</a:t>
            </a:r>
          </a:p>
        </p:txBody>
      </p:sp>
      <p:pic>
        <p:nvPicPr>
          <p:cNvPr id="7172" name="Picture 3" descr="BBC - GCSE Bitesize: Alkenes - Internet Explorer">
            <a:hlinkClick r:id="rId2"/>
            <a:extLst>
              <a:ext uri="{FF2B5EF4-FFF2-40B4-BE49-F238E27FC236}">
                <a16:creationId xmlns:a16="http://schemas.microsoft.com/office/drawing/2014/main" id="{CD40D790-0AEC-4D25-8853-511415E73F31}"/>
              </a:ext>
            </a:extLst>
          </p:cNvPr>
          <p:cNvPicPr>
            <a:picLocks noChangeAspect="1"/>
          </p:cNvPicPr>
          <p:nvPr/>
        </p:nvPicPr>
        <p:blipFill>
          <a:blip r:embed="rId3">
            <a:extLst>
              <a:ext uri="{28A0092B-C50C-407E-A947-70E740481C1C}">
                <a14:useLocalDpi xmlns:a14="http://schemas.microsoft.com/office/drawing/2010/main" val="0"/>
              </a:ext>
            </a:extLst>
          </a:blip>
          <a:srcRect l="32294" t="35416" r="41364" b="39899"/>
          <a:stretch>
            <a:fillRect/>
          </a:stretch>
        </p:blipFill>
        <p:spPr bwMode="auto">
          <a:xfrm>
            <a:off x="7254709" y="0"/>
            <a:ext cx="4938879" cy="252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877</Words>
  <Application>Microsoft Office PowerPoint</Application>
  <PresentationFormat>Widescreen</PresentationFormat>
  <Paragraphs>133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Comic Sans MS</vt:lpstr>
      <vt:lpstr>Office Theme</vt:lpstr>
      <vt:lpstr>Bridge the Gap </vt:lpstr>
      <vt:lpstr>PowerPoint Presentation</vt:lpstr>
      <vt:lpstr>PowerPoint Presentation</vt:lpstr>
      <vt:lpstr>PowerPoint Presentation</vt:lpstr>
      <vt:lpstr>Hydrocarbons and energy</vt:lpstr>
      <vt:lpstr>Crude Oil</vt:lpstr>
      <vt:lpstr>Alkanes</vt:lpstr>
      <vt:lpstr>PowerPoint Presentation</vt:lpstr>
      <vt:lpstr>Alkenes </vt:lpstr>
      <vt:lpstr>The first 4 alkenes</vt:lpstr>
      <vt:lpstr>Complete combustion</vt:lpstr>
      <vt:lpstr>PowerPoint Presentation</vt:lpstr>
      <vt:lpstr>Incomplete combustion</vt:lpstr>
      <vt:lpstr>Task 5 - Hydrocarbons</vt:lpstr>
      <vt:lpstr>Energy change reactions</vt:lpstr>
      <vt:lpstr>Energy profile diagrams</vt:lpstr>
      <vt:lpstr>PowerPoint Presentation</vt:lpstr>
      <vt:lpstr>PowerPoint Presentation</vt:lpstr>
      <vt:lpstr>Bond energies Calculate the overall energy change in the following:</vt:lpstr>
      <vt:lpstr>PowerPoint Presentation</vt:lpstr>
      <vt:lpstr>Task 6 – Energy </vt:lpstr>
      <vt:lpstr>PowerPoint Presentation</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Sam Buxton</cp:lastModifiedBy>
  <cp:revision>24</cp:revision>
  <dcterms:created xsi:type="dcterms:W3CDTF">2020-04-20T13:06:13Z</dcterms:created>
  <dcterms:modified xsi:type="dcterms:W3CDTF">2022-06-22T10:24:36Z</dcterms:modified>
</cp:coreProperties>
</file>