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3" r:id="rId7"/>
    <p:sldId id="272" r:id="rId8"/>
    <p:sldId id="257" r:id="rId9"/>
    <p:sldId id="348" r:id="rId10"/>
    <p:sldId id="355" r:id="rId11"/>
    <p:sldId id="358" r:id="rId12"/>
    <p:sldId id="359" r:id="rId13"/>
    <p:sldId id="337" r:id="rId14"/>
    <p:sldId id="338" r:id="rId15"/>
    <p:sldId id="274" r:id="rId16"/>
    <p:sldId id="367" r:id="rId17"/>
    <p:sldId id="370" r:id="rId18"/>
    <p:sldId id="371" r:id="rId19"/>
    <p:sldId id="383" r:id="rId20"/>
    <p:sldId id="384" r:id="rId21"/>
    <p:sldId id="385" r:id="rId22"/>
    <p:sldId id="258" r:id="rId23"/>
    <p:sldId id="259" r:id="rId24"/>
    <p:sldId id="260"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22/06/2022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22/06/2022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22/06/2022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22/06/2022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education/guides/zysk7ty/revision/4#glossary-z64rjxs" TargetMode="External"/><Relationship Id="rId2" Type="http://schemas.openxmlformats.org/officeDocument/2006/relationships/hyperlink" Target="https://www.bbc.co.uk/education/guides/zysk7ty/revision/4#glossary-zyjfkq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1"/>
            <a:ext cx="9144000" cy="2387600"/>
          </a:xfrm>
        </p:spPr>
        <p:txBody>
          <a:bodyPr/>
          <a:lstStyle/>
          <a:p>
            <a:r>
              <a:rPr lang="en-GB" dirty="0"/>
              <a:t>Bridge the Gap </a:t>
            </a:r>
          </a:p>
        </p:txBody>
      </p:sp>
      <p:sp>
        <p:nvSpPr>
          <p:cNvPr id="3" name="Subtitle 2"/>
          <p:cNvSpPr>
            <a:spLocks noGrp="1"/>
          </p:cNvSpPr>
          <p:nvPr>
            <p:ph type="subTitle" idx="1"/>
          </p:nvPr>
        </p:nvSpPr>
        <p:spPr>
          <a:xfrm>
            <a:off x="1433848" y="4542196"/>
            <a:ext cx="9144000" cy="1655762"/>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39637E1-5F36-43F0-8BA5-E72A6A1B0FED}"/>
              </a:ext>
            </a:extLst>
          </p:cNvPr>
          <p:cNvSpPr>
            <a:spLocks noGrp="1" noChangeArrowheads="1"/>
          </p:cNvSpPr>
          <p:nvPr>
            <p:ph type="title"/>
          </p:nvPr>
        </p:nvSpPr>
        <p:spPr/>
        <p:txBody>
          <a:bodyPr>
            <a:normAutofit/>
          </a:bodyPr>
          <a:lstStyle/>
          <a:p>
            <a:r>
              <a:rPr lang="en-US" altLang="en-US" sz="6000" dirty="0"/>
              <a:t>C</a:t>
            </a:r>
            <a:r>
              <a:rPr lang="en-GB" altLang="en-US" sz="6000" dirty="0"/>
              <a:t>O</a:t>
            </a:r>
            <a:r>
              <a:rPr lang="en-GB" altLang="en-US" sz="6000" baseline="-25000" dirty="0"/>
              <a:t>2</a:t>
            </a:r>
            <a:endParaRPr lang="en-US" altLang="en-US" sz="6000" baseline="-25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7A5567C-AF8B-4C4C-A963-5363B5907404}"/>
              </a:ext>
            </a:extLst>
          </p:cNvPr>
          <p:cNvSpPr>
            <a:spLocks noGrp="1" noChangeArrowheads="1"/>
          </p:cNvSpPr>
          <p:nvPr>
            <p:ph type="title"/>
          </p:nvPr>
        </p:nvSpPr>
        <p:spPr/>
        <p:txBody>
          <a:bodyPr>
            <a:normAutofit/>
          </a:bodyPr>
          <a:lstStyle/>
          <a:p>
            <a:r>
              <a:rPr lang="en-US" altLang="en-US" sz="5400" dirty="0"/>
              <a:t>H</a:t>
            </a:r>
            <a:r>
              <a:rPr lang="en-US" altLang="en-US" sz="4000" dirty="0"/>
              <a:t>2</a:t>
            </a:r>
            <a:r>
              <a:rPr lang="en-US" altLang="en-US" sz="5400" dirty="0"/>
              <a:t>SO</a:t>
            </a:r>
            <a:r>
              <a:rPr lang="en-US" altLang="en-US" sz="4000" dirty="0"/>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E210D14-AFD0-41DA-AC7D-770CDFF6A47A}"/>
              </a:ext>
            </a:extLst>
          </p:cNvPr>
          <p:cNvSpPr>
            <a:spLocks noGrp="1" noChangeArrowheads="1"/>
          </p:cNvSpPr>
          <p:nvPr>
            <p:ph type="title"/>
          </p:nvPr>
        </p:nvSpPr>
        <p:spPr/>
        <p:txBody>
          <a:bodyPr>
            <a:normAutofit/>
          </a:bodyPr>
          <a:lstStyle/>
          <a:p>
            <a:r>
              <a:rPr lang="en-US" altLang="en-US" sz="5400" dirty="0"/>
              <a:t>Fe</a:t>
            </a:r>
            <a:r>
              <a:rPr lang="en-US" altLang="en-US" sz="4000" dirty="0"/>
              <a:t>2</a:t>
            </a:r>
            <a:r>
              <a:rPr lang="en-US" altLang="en-US" sz="5400" dirty="0"/>
              <a:t>(SO</a:t>
            </a:r>
            <a:r>
              <a:rPr lang="en-US" altLang="en-US" sz="4000" dirty="0"/>
              <a:t>4</a:t>
            </a:r>
            <a:r>
              <a:rPr lang="en-US" altLang="en-US" sz="5400" dirty="0"/>
              <a:t>)</a:t>
            </a:r>
            <a:r>
              <a:rPr lang="en-US" altLang="en-US" sz="4000" dirty="0"/>
              <a: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D6B98BD-C7C0-410C-9A78-DC3DA86D7C65}"/>
              </a:ext>
            </a:extLst>
          </p:cNvPr>
          <p:cNvSpPr>
            <a:spLocks noGrp="1" noChangeArrowheads="1"/>
          </p:cNvSpPr>
          <p:nvPr>
            <p:ph type="title"/>
          </p:nvPr>
        </p:nvSpPr>
        <p:spPr>
          <a:xfrm>
            <a:off x="838200" y="0"/>
            <a:ext cx="10515600" cy="981076"/>
          </a:xfrm>
        </p:spPr>
        <p:txBody>
          <a:bodyPr>
            <a:normAutofit/>
          </a:bodyPr>
          <a:lstStyle/>
          <a:p>
            <a:r>
              <a:rPr lang="en-GB" altLang="en-US" u="sng" dirty="0"/>
              <a:t>Moles</a:t>
            </a:r>
            <a:endParaRPr lang="en-US" altLang="en-US" u="sng" dirty="0"/>
          </a:p>
        </p:txBody>
      </p:sp>
      <p:sp>
        <p:nvSpPr>
          <p:cNvPr id="18435" name="Rectangle 3">
            <a:extLst>
              <a:ext uri="{FF2B5EF4-FFF2-40B4-BE49-F238E27FC236}">
                <a16:creationId xmlns:a16="http://schemas.microsoft.com/office/drawing/2014/main" id="{CF1D86AC-387E-4FEC-8AD5-77BF4B0C64E7}"/>
              </a:ext>
            </a:extLst>
          </p:cNvPr>
          <p:cNvSpPr>
            <a:spLocks noGrp="1" noChangeArrowheads="1"/>
          </p:cNvSpPr>
          <p:nvPr>
            <p:ph type="body" idx="1"/>
          </p:nvPr>
        </p:nvSpPr>
        <p:spPr>
          <a:xfrm>
            <a:off x="1000125" y="1196975"/>
            <a:ext cx="10610850" cy="5472113"/>
          </a:xfrm>
        </p:spPr>
        <p:txBody>
          <a:bodyPr>
            <a:normAutofit lnSpcReduction="10000"/>
          </a:bodyPr>
          <a:lstStyle/>
          <a:p>
            <a:pPr>
              <a:lnSpc>
                <a:spcPct val="80000"/>
              </a:lnSpc>
            </a:pPr>
            <a:r>
              <a:rPr lang="en-GB" altLang="en-US" sz="2800" b="1" dirty="0"/>
              <a:t>Mole = relative atomic mass in grams</a:t>
            </a:r>
          </a:p>
          <a:p>
            <a:pPr>
              <a:lnSpc>
                <a:spcPct val="80000"/>
              </a:lnSpc>
            </a:pPr>
            <a:endParaRPr lang="en-GB" altLang="en-US" sz="2800" dirty="0"/>
          </a:p>
          <a:p>
            <a:pPr>
              <a:lnSpc>
                <a:spcPct val="80000"/>
              </a:lnSpc>
            </a:pPr>
            <a:r>
              <a:rPr lang="en-GB" altLang="en-US" sz="2800" dirty="0"/>
              <a:t>1 mole of carbon = 12g</a:t>
            </a:r>
          </a:p>
          <a:p>
            <a:pPr>
              <a:lnSpc>
                <a:spcPct val="80000"/>
              </a:lnSpc>
            </a:pPr>
            <a:r>
              <a:rPr lang="en-GB" altLang="en-US" sz="2800" dirty="0"/>
              <a:t>1 mole of oxygen = 16g</a:t>
            </a:r>
          </a:p>
          <a:p>
            <a:pPr>
              <a:lnSpc>
                <a:spcPct val="80000"/>
              </a:lnSpc>
            </a:pPr>
            <a:r>
              <a:rPr lang="en-GB" altLang="en-US" sz="2800" dirty="0"/>
              <a:t>1 mole of hydrogen = 1g</a:t>
            </a:r>
          </a:p>
          <a:p>
            <a:pPr>
              <a:lnSpc>
                <a:spcPct val="80000"/>
              </a:lnSpc>
            </a:pPr>
            <a:endParaRPr lang="en-GB" altLang="en-US" sz="2800" dirty="0"/>
          </a:p>
          <a:p>
            <a:pPr>
              <a:lnSpc>
                <a:spcPct val="80000"/>
              </a:lnSpc>
            </a:pPr>
            <a:r>
              <a:rPr lang="en-GB" altLang="en-US" sz="2800" dirty="0"/>
              <a:t>A mole of any substance always contains the same number of atoms</a:t>
            </a:r>
          </a:p>
          <a:p>
            <a:pPr>
              <a:lnSpc>
                <a:spcPct val="80000"/>
              </a:lnSpc>
            </a:pPr>
            <a:endParaRPr lang="en-GB" altLang="en-US" sz="2800" dirty="0"/>
          </a:p>
          <a:p>
            <a:pPr>
              <a:lnSpc>
                <a:spcPct val="80000"/>
              </a:lnSpc>
            </a:pPr>
            <a:r>
              <a:rPr lang="en-GB" altLang="en-US" sz="2800" dirty="0"/>
              <a:t>This is a huge number </a:t>
            </a:r>
            <a:r>
              <a:rPr lang="en-GB" altLang="en-US" sz="2800" b="1" dirty="0"/>
              <a:t>(6.02 x10</a:t>
            </a:r>
            <a:r>
              <a:rPr lang="en-US" altLang="en-US" sz="2800" b="1" baseline="30000" dirty="0"/>
              <a:t>23</a:t>
            </a:r>
            <a:r>
              <a:rPr lang="en-US" altLang="en-US" sz="2800" b="1" dirty="0"/>
              <a:t>)</a:t>
            </a:r>
          </a:p>
          <a:p>
            <a:pPr>
              <a:lnSpc>
                <a:spcPct val="80000"/>
              </a:lnSpc>
            </a:pPr>
            <a:r>
              <a:rPr lang="en-GB" altLang="en-US" sz="2800" dirty="0"/>
              <a:t>Or    602000000000000000000000</a:t>
            </a:r>
            <a:endParaRPr lang="en-US" altLang="en-US" sz="2800" dirty="0"/>
          </a:p>
          <a:p>
            <a:pPr>
              <a:lnSpc>
                <a:spcPct val="80000"/>
              </a:lnSpc>
            </a:pPr>
            <a:endParaRPr lang="en-US" altLang="en-US" sz="2800" dirty="0"/>
          </a:p>
          <a:p>
            <a:pPr>
              <a:lnSpc>
                <a:spcPct val="80000"/>
              </a:lnSpc>
            </a:pPr>
            <a:r>
              <a:rPr lang="en-GB" altLang="en-US" sz="2800" dirty="0"/>
              <a:t>This is known as </a:t>
            </a:r>
            <a:r>
              <a:rPr lang="en-GB" altLang="en-US" sz="2800" b="1" dirty="0" err="1"/>
              <a:t>Avagadro’s</a:t>
            </a:r>
            <a:r>
              <a:rPr lang="en-GB" altLang="en-US" sz="2800" b="1" dirty="0"/>
              <a:t> constant</a:t>
            </a:r>
            <a:endParaRPr lang="en-US" altLang="en-US" sz="2800" b="1" dirty="0"/>
          </a:p>
          <a:p>
            <a:pPr>
              <a:lnSpc>
                <a:spcPct val="80000"/>
              </a:lnSpc>
            </a:pPr>
            <a:endParaRPr lang="en-US" altLang="en-US" sz="2800" dirty="0"/>
          </a:p>
        </p:txBody>
      </p:sp>
      <p:pic>
        <p:nvPicPr>
          <p:cNvPr id="18436" name="Picture 1">
            <a:extLst>
              <a:ext uri="{FF2B5EF4-FFF2-40B4-BE49-F238E27FC236}">
                <a16:creationId xmlns:a16="http://schemas.microsoft.com/office/drawing/2014/main" id="{D46EE2DD-46C0-43FE-9ABA-B1F06572C2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1813" y="334962"/>
            <a:ext cx="3268662" cy="212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9C9B1E1-055F-4B5A-A39D-C6BB4DAA77D2}"/>
              </a:ext>
            </a:extLst>
          </p:cNvPr>
          <p:cNvSpPr>
            <a:spLocks noGrp="1" noChangeArrowheads="1"/>
          </p:cNvSpPr>
          <p:nvPr>
            <p:ph type="title"/>
          </p:nvPr>
        </p:nvSpPr>
        <p:spPr>
          <a:xfrm>
            <a:off x="476250" y="285750"/>
            <a:ext cx="8286749" cy="1357313"/>
          </a:xfrm>
        </p:spPr>
        <p:txBody>
          <a:bodyPr/>
          <a:lstStyle/>
          <a:p>
            <a:r>
              <a:rPr lang="en-GB" altLang="en-US" sz="3200" b="1" dirty="0"/>
              <a:t>number of moles = mass ÷ relative formula mass</a:t>
            </a:r>
            <a:endParaRPr lang="en-US" altLang="en-US" dirty="0"/>
          </a:p>
        </p:txBody>
      </p:sp>
      <p:sp>
        <p:nvSpPr>
          <p:cNvPr id="19459" name="Content Placeholder 2">
            <a:extLst>
              <a:ext uri="{FF2B5EF4-FFF2-40B4-BE49-F238E27FC236}">
                <a16:creationId xmlns:a16="http://schemas.microsoft.com/office/drawing/2014/main" id="{01CB534A-1EDC-46B4-967C-62F81EEB1E29}"/>
              </a:ext>
            </a:extLst>
          </p:cNvPr>
          <p:cNvSpPr>
            <a:spLocks noGrp="1" noChangeArrowheads="1"/>
          </p:cNvSpPr>
          <p:nvPr>
            <p:ph idx="1"/>
          </p:nvPr>
        </p:nvSpPr>
        <p:spPr>
          <a:xfrm>
            <a:off x="605630" y="3000375"/>
            <a:ext cx="11489276" cy="3668712"/>
          </a:xfrm>
        </p:spPr>
        <p:txBody>
          <a:bodyPr/>
          <a:lstStyle/>
          <a:p>
            <a:pPr marL="514350" indent="-514350">
              <a:buFontTx/>
              <a:buAutoNum type="arabicPeriod"/>
            </a:pPr>
            <a:r>
              <a:rPr lang="en-GB" altLang="en-US" sz="2800" dirty="0"/>
              <a:t>Calculate the number of moles of carbon dioxide molecules in 22 g </a:t>
            </a:r>
            <a:endParaRPr lang="en-GB" altLang="en-US" sz="2800" baseline="-25000" dirty="0"/>
          </a:p>
          <a:p>
            <a:pPr marL="514350" indent="-514350">
              <a:buFontTx/>
              <a:buAutoNum type="arabicPeriod"/>
            </a:pPr>
            <a:endParaRPr lang="en-GB" altLang="en-US" baseline="-25000" dirty="0"/>
          </a:p>
          <a:p>
            <a:pPr marL="514350" indent="-514350">
              <a:buFontTx/>
              <a:buAutoNum type="arabicPeriod"/>
            </a:pPr>
            <a:endParaRPr lang="en-GB" altLang="en-US" baseline="-25000" dirty="0"/>
          </a:p>
          <a:p>
            <a:pPr marL="514350" indent="-514350">
              <a:buFontTx/>
              <a:buAutoNum type="arabicPeriod"/>
            </a:pPr>
            <a:endParaRPr lang="en-GB" altLang="en-US" sz="2800" baseline="-25000" dirty="0"/>
          </a:p>
          <a:p>
            <a:pPr marL="514350" indent="-514350">
              <a:buFontTx/>
              <a:buAutoNum type="arabicPeriod"/>
            </a:pPr>
            <a:r>
              <a:rPr lang="en-GB" altLang="en-US" sz="2800" dirty="0"/>
              <a:t>Calculate the mass of 6 moles of carbon dioxide (CO</a:t>
            </a:r>
            <a:r>
              <a:rPr lang="en-GB" altLang="en-US" sz="2800" baseline="-25000" dirty="0"/>
              <a:t>2</a:t>
            </a:r>
            <a:r>
              <a:rPr lang="en-GB" altLang="en-US" sz="2800" dirty="0"/>
              <a:t>)</a:t>
            </a:r>
          </a:p>
          <a:p>
            <a:pPr marL="514350" indent="-514350">
              <a:buFontTx/>
              <a:buAutoNum type="arabicPeriod"/>
            </a:pPr>
            <a:endParaRPr lang="en-GB" altLang="en-US" sz="2800" dirty="0"/>
          </a:p>
        </p:txBody>
      </p:sp>
      <p:pic>
        <p:nvPicPr>
          <p:cNvPr id="19460" name="Picture 3" descr="moles triangle.png">
            <a:extLst>
              <a:ext uri="{FF2B5EF4-FFF2-40B4-BE49-F238E27FC236}">
                <a16:creationId xmlns:a16="http://schemas.microsoft.com/office/drawing/2014/main" id="{1D85ED7C-BDCE-44C2-A5F7-A26001206592}"/>
              </a:ext>
            </a:extLst>
          </p:cNvPr>
          <p:cNvPicPr>
            <a:picLocks noChangeAspect="1"/>
          </p:cNvPicPr>
          <p:nvPr/>
        </p:nvPicPr>
        <p:blipFill>
          <a:blip r:embed="rId2">
            <a:extLst>
              <a:ext uri="{28A0092B-C50C-407E-A947-70E740481C1C}">
                <a14:useLocalDpi xmlns:a14="http://schemas.microsoft.com/office/drawing/2010/main" val="0"/>
              </a:ext>
            </a:extLst>
          </a:blip>
          <a:srcRect r="13177"/>
          <a:stretch>
            <a:fillRect/>
          </a:stretch>
        </p:blipFill>
        <p:spPr bwMode="auto">
          <a:xfrm>
            <a:off x="8616950" y="52388"/>
            <a:ext cx="3477956"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1F53-F07F-4249-B956-486F7722E7B9}"/>
              </a:ext>
            </a:extLst>
          </p:cNvPr>
          <p:cNvSpPr>
            <a:spLocks noGrp="1"/>
          </p:cNvSpPr>
          <p:nvPr>
            <p:ph type="title"/>
          </p:nvPr>
        </p:nvSpPr>
        <p:spPr/>
        <p:txBody>
          <a:bodyPr>
            <a:normAutofit/>
          </a:bodyPr>
          <a:lstStyle/>
          <a:p>
            <a:r>
              <a:rPr lang="en-US" sz="6000" dirty="0"/>
              <a:t>Practice</a:t>
            </a:r>
            <a:endParaRPr lang="en-GB" sz="6000" dirty="0"/>
          </a:p>
        </p:txBody>
      </p:sp>
      <p:pic>
        <p:nvPicPr>
          <p:cNvPr id="5" name="Content Placeholder 4" descr="Table&#10;&#10;Description automatically generated">
            <a:extLst>
              <a:ext uri="{FF2B5EF4-FFF2-40B4-BE49-F238E27FC236}">
                <a16:creationId xmlns:a16="http://schemas.microsoft.com/office/drawing/2014/main" id="{0F3C7428-5E05-4D03-AFCB-0BA29AF5E9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725" y="2577945"/>
            <a:ext cx="9468049" cy="4034414"/>
          </a:xfrm>
        </p:spPr>
      </p:pic>
      <p:pic>
        <p:nvPicPr>
          <p:cNvPr id="6" name="Picture 5">
            <a:extLst>
              <a:ext uri="{FF2B5EF4-FFF2-40B4-BE49-F238E27FC236}">
                <a16:creationId xmlns:a16="http://schemas.microsoft.com/office/drawing/2014/main" id="{1874F461-B0CD-4E9E-A7C8-CC13BF253E89}"/>
              </a:ext>
            </a:extLst>
          </p:cNvPr>
          <p:cNvPicPr>
            <a:picLocks noChangeAspect="1"/>
          </p:cNvPicPr>
          <p:nvPr/>
        </p:nvPicPr>
        <p:blipFill>
          <a:blip r:embed="rId3"/>
          <a:stretch>
            <a:fillRect/>
          </a:stretch>
        </p:blipFill>
        <p:spPr>
          <a:xfrm>
            <a:off x="8520914" y="127154"/>
            <a:ext cx="3475021" cy="2298391"/>
          </a:xfrm>
          <a:prstGeom prst="rect">
            <a:avLst/>
          </a:prstGeom>
        </p:spPr>
      </p:pic>
    </p:spTree>
    <p:extLst>
      <p:ext uri="{BB962C8B-B14F-4D97-AF65-F5344CB8AC3E}">
        <p14:creationId xmlns:p14="http://schemas.microsoft.com/office/powerpoint/2010/main" val="19087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2351C16-DAB4-4FC7-B58D-9B1B31A25849}"/>
              </a:ext>
            </a:extLst>
          </p:cNvPr>
          <p:cNvSpPr>
            <a:spLocks noGrp="1"/>
          </p:cNvSpPr>
          <p:nvPr>
            <p:ph type="title"/>
          </p:nvPr>
        </p:nvSpPr>
        <p:spPr/>
        <p:txBody>
          <a:bodyPr>
            <a:normAutofit/>
          </a:bodyPr>
          <a:lstStyle/>
          <a:p>
            <a:r>
              <a:rPr lang="en-GB" altLang="en-US" sz="5400" u="sng" dirty="0"/>
              <a:t>Calculating concentration</a:t>
            </a:r>
          </a:p>
        </p:txBody>
      </p:sp>
      <p:sp>
        <p:nvSpPr>
          <p:cNvPr id="4" name="Content Placeholder 2">
            <a:extLst>
              <a:ext uri="{FF2B5EF4-FFF2-40B4-BE49-F238E27FC236}">
                <a16:creationId xmlns:a16="http://schemas.microsoft.com/office/drawing/2014/main" id="{AE5CD4A6-5C68-4078-875D-62922B5E2DB5}"/>
              </a:ext>
            </a:extLst>
          </p:cNvPr>
          <p:cNvSpPr>
            <a:spLocks noGrp="1"/>
          </p:cNvSpPr>
          <p:nvPr>
            <p:ph idx="1"/>
          </p:nvPr>
        </p:nvSpPr>
        <p:spPr/>
        <p:txBody>
          <a:bodyPr/>
          <a:lstStyle/>
          <a:p>
            <a:pPr marL="0" indent="0">
              <a:buNone/>
              <a:defRPr/>
            </a:pPr>
            <a:endParaRPr lang="en-GB" dirty="0"/>
          </a:p>
          <a:p>
            <a:pPr>
              <a:defRPr/>
            </a:pPr>
            <a:r>
              <a:rPr lang="en-GB" dirty="0"/>
              <a:t>Measured in   g/dm</a:t>
            </a:r>
            <a:r>
              <a:rPr lang="en-GB" baseline="30000" dirty="0"/>
              <a:t>3</a:t>
            </a:r>
            <a:r>
              <a:rPr lang="en-GB" dirty="0"/>
              <a:t>   or    </a:t>
            </a:r>
            <a:r>
              <a:rPr lang="en-GB" dirty="0" err="1"/>
              <a:t>mol</a:t>
            </a:r>
            <a:r>
              <a:rPr lang="en-GB" dirty="0"/>
              <a:t>/dm</a:t>
            </a:r>
            <a:r>
              <a:rPr lang="en-GB" baseline="30000" dirty="0"/>
              <a:t>3</a:t>
            </a:r>
          </a:p>
          <a:p>
            <a:pPr>
              <a:defRPr/>
            </a:pPr>
            <a:endParaRPr lang="en-GB" baseline="30000" dirty="0"/>
          </a:p>
          <a:p>
            <a:pPr>
              <a:defRPr/>
            </a:pPr>
            <a:r>
              <a:rPr lang="en-GB" dirty="0"/>
              <a:t>Concentration = </a:t>
            </a:r>
            <a:r>
              <a:rPr lang="en-GB" u="sng" dirty="0"/>
              <a:t>mass or moles of solute     </a:t>
            </a:r>
          </a:p>
          <a:p>
            <a:pPr marL="0" indent="0">
              <a:buNone/>
              <a:defRPr/>
            </a:pPr>
            <a:r>
              <a:rPr lang="en-GB" dirty="0"/>
              <a:t>                                 volume of solvent</a:t>
            </a:r>
            <a:endParaRPr lang="en-GB" u="sng" baseline="30000" dirty="0"/>
          </a:p>
          <a:p>
            <a:pPr marL="0" indent="0">
              <a:buNone/>
              <a:defRPr/>
            </a:pPr>
            <a:endParaRPr lang="en-GB" baseline="30000" dirty="0"/>
          </a:p>
        </p:txBody>
      </p:sp>
      <p:pic>
        <p:nvPicPr>
          <p:cNvPr id="10244" name="Picture 4">
            <a:extLst>
              <a:ext uri="{FF2B5EF4-FFF2-40B4-BE49-F238E27FC236}">
                <a16:creationId xmlns:a16="http://schemas.microsoft.com/office/drawing/2014/main" id="{015CFFD0-000F-48CE-A4A8-E99D9D8F1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0199" y="1588918"/>
            <a:ext cx="3641725" cy="22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F62FD420-AB36-4EB1-B035-3440FC7477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2789" y="4400550"/>
            <a:ext cx="28098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30DF90D-6E6F-423B-82A3-3E5DC20713E1}"/>
              </a:ext>
            </a:extLst>
          </p:cNvPr>
          <p:cNvSpPr>
            <a:spLocks noGrp="1"/>
          </p:cNvSpPr>
          <p:nvPr>
            <p:ph type="title"/>
          </p:nvPr>
        </p:nvSpPr>
        <p:spPr/>
        <p:txBody>
          <a:bodyPr/>
          <a:lstStyle/>
          <a:p>
            <a:r>
              <a:rPr lang="en-GB" altLang="en-US" dirty="0"/>
              <a:t>Example 1 </a:t>
            </a:r>
          </a:p>
        </p:txBody>
      </p:sp>
      <p:sp>
        <p:nvSpPr>
          <p:cNvPr id="3" name="Content Placeholder 2">
            <a:extLst>
              <a:ext uri="{FF2B5EF4-FFF2-40B4-BE49-F238E27FC236}">
                <a16:creationId xmlns:a16="http://schemas.microsoft.com/office/drawing/2014/main" id="{8335CEFF-6C92-4617-B05D-732B555B71E5}"/>
              </a:ext>
            </a:extLst>
          </p:cNvPr>
          <p:cNvSpPr>
            <a:spLocks noGrp="1"/>
          </p:cNvSpPr>
          <p:nvPr>
            <p:ph idx="1"/>
          </p:nvPr>
        </p:nvSpPr>
        <p:spPr>
          <a:xfrm>
            <a:off x="485775" y="2619375"/>
            <a:ext cx="11039475" cy="3535364"/>
          </a:xfrm>
        </p:spPr>
        <p:txBody>
          <a:bodyPr/>
          <a:lstStyle/>
          <a:p>
            <a:pPr marL="0" indent="0">
              <a:buNone/>
            </a:pPr>
            <a:r>
              <a:rPr lang="en-GB" altLang="en-US" dirty="0"/>
              <a:t>What is the concentration in g/dm</a:t>
            </a:r>
            <a:r>
              <a:rPr lang="en-GB" altLang="en-US" baseline="30000" dirty="0"/>
              <a:t>3</a:t>
            </a:r>
            <a:r>
              <a:rPr lang="en-GB" altLang="en-US" dirty="0"/>
              <a:t> of a solution of sodium chloride where 30g of sodium chloride is dissolved in 0.2dm</a:t>
            </a:r>
            <a:r>
              <a:rPr lang="en-GB" altLang="en-US" baseline="30000" dirty="0"/>
              <a:t>3</a:t>
            </a:r>
            <a:r>
              <a:rPr lang="en-GB" altLang="en-US" dirty="0"/>
              <a:t> of water?</a:t>
            </a:r>
          </a:p>
          <a:p>
            <a:pPr marL="0" indent="0">
              <a:buNone/>
            </a:pPr>
            <a:endParaRPr lang="en-GB" altLang="en-US" dirty="0"/>
          </a:p>
          <a:p>
            <a:pPr marL="0" indent="0">
              <a:buNone/>
            </a:pPr>
            <a:endParaRPr lang="en-GB" altLang="en-US" dirty="0"/>
          </a:p>
        </p:txBody>
      </p:sp>
      <p:pic>
        <p:nvPicPr>
          <p:cNvPr id="11268" name="Picture 3">
            <a:extLst>
              <a:ext uri="{FF2B5EF4-FFF2-40B4-BE49-F238E27FC236}">
                <a16:creationId xmlns:a16="http://schemas.microsoft.com/office/drawing/2014/main" id="{B31A77EE-2CA1-451E-AD5D-29A69C4890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1476" y="135987"/>
            <a:ext cx="3533774" cy="22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21AD876-040E-4059-9073-B201075155BB}"/>
              </a:ext>
            </a:extLst>
          </p:cNvPr>
          <p:cNvSpPr>
            <a:spLocks noGrp="1"/>
          </p:cNvSpPr>
          <p:nvPr>
            <p:ph type="title"/>
          </p:nvPr>
        </p:nvSpPr>
        <p:spPr/>
        <p:txBody>
          <a:bodyPr/>
          <a:lstStyle/>
          <a:p>
            <a:r>
              <a:rPr lang="en-GB" altLang="en-US"/>
              <a:t>Example 2</a:t>
            </a:r>
          </a:p>
        </p:txBody>
      </p:sp>
      <p:sp>
        <p:nvSpPr>
          <p:cNvPr id="3" name="Content Placeholder 2">
            <a:extLst>
              <a:ext uri="{FF2B5EF4-FFF2-40B4-BE49-F238E27FC236}">
                <a16:creationId xmlns:a16="http://schemas.microsoft.com/office/drawing/2014/main" id="{5F6D9962-A81C-42CC-A90E-9515E3FB22CB}"/>
              </a:ext>
            </a:extLst>
          </p:cNvPr>
          <p:cNvSpPr>
            <a:spLocks noGrp="1"/>
          </p:cNvSpPr>
          <p:nvPr>
            <p:ph idx="1"/>
          </p:nvPr>
        </p:nvSpPr>
        <p:spPr>
          <a:xfrm>
            <a:off x="466726" y="2905125"/>
            <a:ext cx="10093326" cy="1895475"/>
          </a:xfrm>
        </p:spPr>
        <p:txBody>
          <a:bodyPr/>
          <a:lstStyle/>
          <a:p>
            <a:pPr>
              <a:defRPr/>
            </a:pPr>
            <a:r>
              <a:rPr lang="en-GB" dirty="0"/>
              <a:t>What is the concentration in mol/dm</a:t>
            </a:r>
            <a:r>
              <a:rPr lang="en-GB" baseline="30000" dirty="0"/>
              <a:t>3</a:t>
            </a:r>
            <a:r>
              <a:rPr lang="en-GB" dirty="0"/>
              <a:t> of a solution with 2.3 moles of sodium chloride in 500cm</a:t>
            </a:r>
            <a:r>
              <a:rPr lang="en-GB" baseline="30000" dirty="0"/>
              <a:t>3</a:t>
            </a:r>
            <a:r>
              <a:rPr lang="en-GB" dirty="0"/>
              <a:t> of water</a:t>
            </a:r>
            <a:endParaRPr lang="en-GB" baseline="30000" dirty="0"/>
          </a:p>
          <a:p>
            <a:pPr>
              <a:defRPr/>
            </a:pPr>
            <a:endParaRPr lang="en-GB" baseline="30000" dirty="0"/>
          </a:p>
          <a:p>
            <a:pPr marL="0" indent="0">
              <a:buNone/>
              <a:defRPr/>
            </a:pPr>
            <a:endParaRPr lang="en-GB" dirty="0"/>
          </a:p>
        </p:txBody>
      </p:sp>
      <p:pic>
        <p:nvPicPr>
          <p:cNvPr id="12292" name="Picture 3">
            <a:extLst>
              <a:ext uri="{FF2B5EF4-FFF2-40B4-BE49-F238E27FC236}">
                <a16:creationId xmlns:a16="http://schemas.microsoft.com/office/drawing/2014/main" id="{72104729-A63E-4AC7-BA96-C2238B290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1" y="205581"/>
            <a:ext cx="3097804" cy="23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7A6B6C9-4B70-4996-9A6C-4976690085DF}"/>
              </a:ext>
            </a:extLst>
          </p:cNvPr>
          <p:cNvSpPr>
            <a:spLocks noGrp="1"/>
          </p:cNvSpPr>
          <p:nvPr>
            <p:ph type="title"/>
          </p:nvPr>
        </p:nvSpPr>
        <p:spPr>
          <a:xfrm>
            <a:off x="838200" y="219075"/>
            <a:ext cx="10515600" cy="1019175"/>
          </a:xfrm>
        </p:spPr>
        <p:txBody>
          <a:bodyPr/>
          <a:lstStyle/>
          <a:p>
            <a:r>
              <a:rPr lang="en-GB" altLang="en-US" u="sng" dirty="0"/>
              <a:t>Molar volume of gases</a:t>
            </a:r>
          </a:p>
        </p:txBody>
      </p:sp>
      <p:sp>
        <p:nvSpPr>
          <p:cNvPr id="3" name="Content Placeholder 2">
            <a:extLst>
              <a:ext uri="{FF2B5EF4-FFF2-40B4-BE49-F238E27FC236}">
                <a16:creationId xmlns:a16="http://schemas.microsoft.com/office/drawing/2014/main" id="{87E035D6-0F84-4E05-843A-B9C85BD5425A}"/>
              </a:ext>
            </a:extLst>
          </p:cNvPr>
          <p:cNvSpPr>
            <a:spLocks noGrp="1"/>
          </p:cNvSpPr>
          <p:nvPr>
            <p:ph idx="1"/>
          </p:nvPr>
        </p:nvSpPr>
        <p:spPr>
          <a:xfrm>
            <a:off x="838200" y="1600200"/>
            <a:ext cx="6991350" cy="4533901"/>
          </a:xfrm>
        </p:spPr>
        <p:txBody>
          <a:bodyPr/>
          <a:lstStyle/>
          <a:p>
            <a:pPr>
              <a:defRPr/>
            </a:pPr>
            <a:r>
              <a:rPr lang="en-GB" dirty="0"/>
              <a:t>One </a:t>
            </a:r>
            <a:r>
              <a:rPr lang="en-GB" dirty="0">
                <a:hlinkClick r:id="rId2"/>
              </a:rPr>
              <a:t>mole</a:t>
            </a:r>
            <a:r>
              <a:rPr lang="en-GB" dirty="0"/>
              <a:t> of any gas has a </a:t>
            </a:r>
            <a:r>
              <a:rPr lang="en-GB" dirty="0">
                <a:hlinkClick r:id="rId3"/>
              </a:rPr>
              <a:t>volume</a:t>
            </a:r>
            <a:r>
              <a:rPr lang="en-GB" dirty="0"/>
              <a:t> of 24 dm</a:t>
            </a:r>
            <a:r>
              <a:rPr lang="en-GB" baseline="30000" dirty="0"/>
              <a:t>3</a:t>
            </a:r>
            <a:r>
              <a:rPr lang="en-GB" dirty="0"/>
              <a:t> or 24,000 cm</a:t>
            </a:r>
            <a:r>
              <a:rPr lang="en-GB" baseline="30000" dirty="0"/>
              <a:t>3</a:t>
            </a:r>
            <a:r>
              <a:rPr lang="en-GB" dirty="0"/>
              <a:t> at </a:t>
            </a:r>
            <a:r>
              <a:rPr lang="en-GB" b="1" dirty="0" err="1"/>
              <a:t>rtp</a:t>
            </a:r>
            <a:r>
              <a:rPr lang="en-GB" dirty="0"/>
              <a:t> (room temperature and pressure)</a:t>
            </a:r>
          </a:p>
          <a:p>
            <a:pPr>
              <a:defRPr/>
            </a:pPr>
            <a:r>
              <a:rPr lang="en-GB" dirty="0"/>
              <a:t>This volume is called the </a:t>
            </a:r>
            <a:r>
              <a:rPr lang="en-GB" b="1" dirty="0"/>
              <a:t>molar volume of a gas</a:t>
            </a:r>
            <a:endParaRPr lang="en-GB" dirty="0"/>
          </a:p>
          <a:p>
            <a:pPr>
              <a:defRPr/>
            </a:pPr>
            <a:endParaRPr lang="en-GB" dirty="0"/>
          </a:p>
          <a:p>
            <a:pPr marL="0" indent="0">
              <a:buNone/>
              <a:defRPr/>
            </a:pPr>
            <a:r>
              <a:rPr lang="en-GB" sz="2000" dirty="0">
                <a:solidFill>
                  <a:srgbClr val="7030A0"/>
                </a:solidFill>
              </a:rPr>
              <a:t>Room temp = 20⁰C</a:t>
            </a:r>
          </a:p>
          <a:p>
            <a:pPr marL="0" indent="0">
              <a:buNone/>
              <a:defRPr/>
            </a:pPr>
            <a:r>
              <a:rPr lang="en-GB" sz="2000" dirty="0">
                <a:solidFill>
                  <a:srgbClr val="7030A0"/>
                </a:solidFill>
              </a:rPr>
              <a:t>Pressure = 1 </a:t>
            </a:r>
            <a:r>
              <a:rPr lang="en-GB" sz="2000" dirty="0" err="1">
                <a:solidFill>
                  <a:srgbClr val="7030A0"/>
                </a:solidFill>
              </a:rPr>
              <a:t>atm</a:t>
            </a:r>
            <a:endParaRPr lang="en-GB" sz="2000" dirty="0">
              <a:solidFill>
                <a:srgbClr val="7030A0"/>
              </a:solidFill>
            </a:endParaRPr>
          </a:p>
        </p:txBody>
      </p:sp>
      <p:pic>
        <p:nvPicPr>
          <p:cNvPr id="8196" name="Picture 3" descr="GCSE Chemistry (9-1) Using Gas Volumes - YouTube - Internet Explorer">
            <a:extLst>
              <a:ext uri="{FF2B5EF4-FFF2-40B4-BE49-F238E27FC236}">
                <a16:creationId xmlns:a16="http://schemas.microsoft.com/office/drawing/2014/main" id="{64E28B13-6E3B-4B1C-B558-B158A065B6FF}"/>
              </a:ext>
            </a:extLst>
          </p:cNvPr>
          <p:cNvPicPr>
            <a:picLocks noChangeAspect="1"/>
          </p:cNvPicPr>
          <p:nvPr/>
        </p:nvPicPr>
        <p:blipFill>
          <a:blip r:embed="rId4">
            <a:extLst>
              <a:ext uri="{28A0092B-C50C-407E-A947-70E740481C1C}">
                <a14:useLocalDpi xmlns:a14="http://schemas.microsoft.com/office/drawing/2010/main" val="0"/>
              </a:ext>
            </a:extLst>
          </a:blip>
          <a:srcRect l="20076" t="25456" r="53149" b="41338"/>
          <a:stretch>
            <a:fillRect/>
          </a:stretch>
        </p:blipFill>
        <p:spPr bwMode="auto">
          <a:xfrm>
            <a:off x="8375650" y="0"/>
            <a:ext cx="38163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92500" lnSpcReduction="10000"/>
          </a:bodyPr>
          <a:lstStyle/>
          <a:p>
            <a:pPr marL="0" indent="0">
              <a:buNone/>
            </a:pPr>
            <a:r>
              <a:rPr lang="en-GB" b="1" dirty="0"/>
              <a:t>Dear Y11 student,</a:t>
            </a:r>
            <a:endParaRPr lang="en-GB" dirty="0"/>
          </a:p>
          <a:p>
            <a:pPr marL="0" indent="0">
              <a:buNone/>
            </a:pPr>
            <a:endParaRPr lang="en-GB" b="1" dirty="0"/>
          </a:p>
          <a:p>
            <a:pPr marL="0" indent="0">
              <a:buNone/>
            </a:pPr>
            <a:r>
              <a:rPr lang="en-GB" b="1" dirty="0"/>
              <a:t>The 4 units you will study in the first year of A level Chemistry are:</a:t>
            </a:r>
            <a:endParaRPr lang="en-GB" dirty="0"/>
          </a:p>
          <a:p>
            <a:r>
              <a:rPr lang="en-GB" dirty="0"/>
              <a:t>Module 1 – Development of practical skills in chemistry </a:t>
            </a:r>
          </a:p>
          <a:p>
            <a:r>
              <a:rPr lang="en-GB" dirty="0"/>
              <a:t>Module 2 – Foundations in chemistry </a:t>
            </a:r>
          </a:p>
          <a:p>
            <a:r>
              <a:rPr lang="en-GB" dirty="0"/>
              <a:t>Module 3 – Periodic table and energy </a:t>
            </a:r>
          </a:p>
          <a:p>
            <a:r>
              <a:rPr lang="en-GB" dirty="0"/>
              <a:t>Module 4 – Core organic chemistry</a:t>
            </a:r>
          </a:p>
          <a:p>
            <a:endParaRPr lang="en-GB" dirty="0"/>
          </a:p>
          <a:p>
            <a:pPr marL="0" indent="0">
              <a:buNone/>
            </a:pPr>
            <a:r>
              <a:rPr lang="en-GB" dirty="0"/>
              <a:t>You can find out more about the A level specification using the link below:</a:t>
            </a:r>
          </a:p>
          <a:p>
            <a:endParaRPr lang="en-GB" dirty="0"/>
          </a:p>
          <a:p>
            <a:pPr marL="0" indent="0">
              <a:buNone/>
            </a:pPr>
            <a:r>
              <a:rPr lang="en-GB" u="sng" dirty="0">
                <a:hlinkClick r:id="rId2"/>
              </a:rPr>
              <a:t>https://www.ocr.org.uk/Images/171750-specification-accredited-as-level-gce-chemistry-a-h032.pdf</a:t>
            </a:r>
            <a:endParaRPr lang="en-GB" dirty="0"/>
          </a:p>
          <a:p>
            <a:endParaRPr lang="en-GB" dirty="0"/>
          </a:p>
        </p:txBody>
      </p:sp>
    </p:spTree>
    <p:extLst>
      <p:ext uri="{BB962C8B-B14F-4D97-AF65-F5344CB8AC3E}">
        <p14:creationId xmlns:p14="http://schemas.microsoft.com/office/powerpoint/2010/main" val="401703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DE22C-4580-406E-9393-A93396E4422C}"/>
              </a:ext>
            </a:extLst>
          </p:cNvPr>
          <p:cNvSpPr>
            <a:spLocks noGrp="1"/>
          </p:cNvSpPr>
          <p:nvPr>
            <p:ph idx="1"/>
          </p:nvPr>
        </p:nvSpPr>
        <p:spPr>
          <a:xfrm>
            <a:off x="914400" y="3143250"/>
            <a:ext cx="9574213" cy="3598864"/>
          </a:xfrm>
        </p:spPr>
        <p:txBody>
          <a:bodyPr/>
          <a:lstStyle/>
          <a:p>
            <a:r>
              <a:rPr lang="en-GB" altLang="en-US" b="1" dirty="0"/>
              <a:t>Calculate the volume of 0.5 mol of carbon dioxide at </a:t>
            </a:r>
            <a:r>
              <a:rPr lang="en-GB" altLang="en-US" b="1" dirty="0" err="1"/>
              <a:t>rtp</a:t>
            </a:r>
            <a:r>
              <a:rPr lang="en-GB" altLang="en-US" b="1" dirty="0"/>
              <a:t>.</a:t>
            </a:r>
          </a:p>
          <a:p>
            <a:endParaRPr lang="en-GB" altLang="en-US" b="1" dirty="0"/>
          </a:p>
          <a:p>
            <a:endParaRPr lang="en-GB" altLang="en-US" dirty="0"/>
          </a:p>
        </p:txBody>
      </p:sp>
      <p:pic>
        <p:nvPicPr>
          <p:cNvPr id="2" name="Picture 1">
            <a:extLst>
              <a:ext uri="{FF2B5EF4-FFF2-40B4-BE49-F238E27FC236}">
                <a16:creationId xmlns:a16="http://schemas.microsoft.com/office/drawing/2014/main" id="{C05C76C4-D367-4A28-8A8F-42D0C1CFBC2E}"/>
              </a:ext>
            </a:extLst>
          </p:cNvPr>
          <p:cNvPicPr>
            <a:picLocks noChangeAspect="1"/>
          </p:cNvPicPr>
          <p:nvPr/>
        </p:nvPicPr>
        <p:blipFill>
          <a:blip r:embed="rId2"/>
          <a:stretch>
            <a:fillRect/>
          </a:stretch>
        </p:blipFill>
        <p:spPr>
          <a:xfrm>
            <a:off x="8375573" y="0"/>
            <a:ext cx="3816427" cy="28165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A9AA832-B0D5-4C91-85C5-D582D04D7647}"/>
              </a:ext>
            </a:extLst>
          </p:cNvPr>
          <p:cNvSpPr>
            <a:spLocks noGrp="1"/>
          </p:cNvSpPr>
          <p:nvPr>
            <p:ph type="title"/>
          </p:nvPr>
        </p:nvSpPr>
        <p:spPr>
          <a:xfrm>
            <a:off x="1106489" y="3429000"/>
            <a:ext cx="10304461" cy="830261"/>
          </a:xfrm>
        </p:spPr>
        <p:txBody>
          <a:bodyPr>
            <a:normAutofit/>
          </a:bodyPr>
          <a:lstStyle/>
          <a:p>
            <a:r>
              <a:rPr lang="en-GB" altLang="en-US" sz="2800" dirty="0"/>
              <a:t>Calculate the number of moles of hydrogen that occupy 6 dm</a:t>
            </a:r>
            <a:r>
              <a:rPr lang="en-GB" altLang="en-US" sz="2800" baseline="30000" dirty="0"/>
              <a:t>3</a:t>
            </a:r>
            <a:r>
              <a:rPr lang="en-GB" altLang="en-US" sz="2800" dirty="0"/>
              <a:t> at </a:t>
            </a:r>
            <a:r>
              <a:rPr lang="en-GB" altLang="en-US" sz="2800" dirty="0" err="1"/>
              <a:t>rtp</a:t>
            </a:r>
            <a:r>
              <a:rPr lang="en-GB" altLang="en-US" sz="2800" dirty="0"/>
              <a:t>.</a:t>
            </a:r>
          </a:p>
        </p:txBody>
      </p:sp>
      <p:pic>
        <p:nvPicPr>
          <p:cNvPr id="5" name="Picture 4">
            <a:extLst>
              <a:ext uri="{FF2B5EF4-FFF2-40B4-BE49-F238E27FC236}">
                <a16:creationId xmlns:a16="http://schemas.microsoft.com/office/drawing/2014/main" id="{8E3A0616-EF47-4CA8-97BC-794C0AAA751B}"/>
              </a:ext>
            </a:extLst>
          </p:cNvPr>
          <p:cNvPicPr>
            <a:picLocks noChangeAspect="1"/>
          </p:cNvPicPr>
          <p:nvPr/>
        </p:nvPicPr>
        <p:blipFill>
          <a:blip r:embed="rId2"/>
          <a:stretch>
            <a:fillRect/>
          </a:stretch>
        </p:blipFill>
        <p:spPr>
          <a:xfrm>
            <a:off x="8375573" y="0"/>
            <a:ext cx="3816427" cy="28165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 4 - Mole Calculations </a:t>
            </a:r>
            <a:br>
              <a:rPr lang="en-GB" dirty="0"/>
            </a:br>
            <a:endParaRPr lang="en-GB" dirty="0"/>
          </a:p>
        </p:txBody>
      </p:sp>
      <p:sp>
        <p:nvSpPr>
          <p:cNvPr id="3" name="Content Placeholder 2"/>
          <p:cNvSpPr>
            <a:spLocks noGrp="1"/>
          </p:cNvSpPr>
          <p:nvPr>
            <p:ph idx="1"/>
          </p:nvPr>
        </p:nvSpPr>
        <p:spPr/>
        <p:txBody>
          <a:bodyPr/>
          <a:lstStyle/>
          <a:p>
            <a:r>
              <a:rPr lang="en-GB" dirty="0"/>
              <a:t>Have a go at these differentiated </a:t>
            </a:r>
            <a:r>
              <a:rPr lang="en-GB" b="1" dirty="0"/>
              <a:t>mole calculations </a:t>
            </a:r>
            <a:r>
              <a:rPr lang="en-GB" dirty="0"/>
              <a:t>on the following 3 slides</a:t>
            </a:r>
          </a:p>
          <a:p>
            <a:endParaRPr lang="en-GB" dirty="0"/>
          </a:p>
          <a:p>
            <a:pPr marL="0" indent="0">
              <a:buNone/>
            </a:pPr>
            <a:r>
              <a:rPr lang="en-GB" b="1" dirty="0">
                <a:solidFill>
                  <a:srgbClr val="FF0000"/>
                </a:solidFill>
              </a:rPr>
              <a:t>RESOURCES</a:t>
            </a:r>
          </a:p>
          <a:p>
            <a:r>
              <a:rPr lang="en-GB" dirty="0">
                <a:hlinkClick r:id="rId2"/>
              </a:rPr>
              <a:t>https://www.chemguide.co.uk/</a:t>
            </a:r>
            <a:endParaRPr lang="en-GB" dirty="0"/>
          </a:p>
          <a:p>
            <a:endParaRPr lang="en-GB" dirty="0"/>
          </a:p>
          <a:p>
            <a:endParaRPr lang="en-GB" b="1" dirty="0"/>
          </a:p>
          <a:p>
            <a:endParaRPr lang="en-GB" dirty="0"/>
          </a:p>
        </p:txBody>
      </p:sp>
    </p:spTree>
    <p:extLst>
      <p:ext uri="{BB962C8B-B14F-4D97-AF65-F5344CB8AC3E}">
        <p14:creationId xmlns:p14="http://schemas.microsoft.com/office/powerpoint/2010/main" val="58211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Easy</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Write pyramids for the two equations</a:t>
            </a:r>
            <a:endParaRPr lang="en-GB" dirty="0"/>
          </a:p>
          <a:p>
            <a:pPr marL="514350" indent="-514350">
              <a:buFont typeface="+mj-lt"/>
              <a:buAutoNum type="arabicPeriod"/>
            </a:pPr>
            <a:r>
              <a:rPr lang="en-US" dirty="0"/>
              <a:t>How many moles are there in 23 g of </a:t>
            </a:r>
            <a:r>
              <a:rPr lang="en-US" baseline="30000" dirty="0"/>
              <a:t>23</a:t>
            </a:r>
            <a:r>
              <a:rPr lang="en-US" dirty="0"/>
              <a:t>Na?</a:t>
            </a:r>
            <a:endParaRPr lang="en-GB" dirty="0"/>
          </a:p>
          <a:p>
            <a:pPr marL="514350" indent="-514350">
              <a:buFont typeface="+mj-lt"/>
              <a:buAutoNum type="arabicPeriod"/>
            </a:pPr>
            <a:r>
              <a:rPr lang="en-US" dirty="0"/>
              <a:t>How many atoms are there in 1 mole? ii) How many atoms are there in 0.5 moles?</a:t>
            </a:r>
            <a:endParaRPr lang="en-GB" dirty="0"/>
          </a:p>
          <a:p>
            <a:pPr marL="514350" indent="-514350">
              <a:buFont typeface="+mj-lt"/>
              <a:buAutoNum type="arabicPeriod"/>
            </a:pPr>
            <a:r>
              <a:rPr lang="en-US" dirty="0"/>
              <a:t>How many moles are there in 120 g of Calcium?</a:t>
            </a:r>
            <a:endParaRPr lang="en-GB" dirty="0"/>
          </a:p>
          <a:p>
            <a:pPr marL="514350" indent="-514350">
              <a:buFont typeface="+mj-lt"/>
              <a:buAutoNum type="arabicPeriod"/>
            </a:pPr>
            <a:r>
              <a:rPr lang="en-US" dirty="0"/>
              <a:t>What is the mass of 2 moles of </a:t>
            </a:r>
            <a:r>
              <a:rPr lang="en-US" baseline="30000" dirty="0"/>
              <a:t>238</a:t>
            </a:r>
            <a:r>
              <a:rPr lang="en-US" dirty="0"/>
              <a:t>U?</a:t>
            </a:r>
            <a:endParaRPr lang="en-GB" dirty="0"/>
          </a:p>
          <a:p>
            <a:pPr marL="514350" indent="-514350">
              <a:buFont typeface="+mj-lt"/>
              <a:buAutoNum type="arabicPeriod"/>
            </a:pPr>
            <a:r>
              <a:rPr lang="en-US" dirty="0"/>
              <a:t>What is the volume of 4 moles of He</a:t>
            </a:r>
            <a:r>
              <a:rPr lang="en-US" baseline="-25000" dirty="0"/>
              <a:t>(g)</a:t>
            </a:r>
            <a:r>
              <a:rPr lang="en-US" dirty="0"/>
              <a:t>?</a:t>
            </a:r>
            <a:endParaRPr lang="en-GB" dirty="0"/>
          </a:p>
          <a:p>
            <a:pPr marL="514350" indent="-514350">
              <a:buFont typeface="+mj-lt"/>
              <a:buAutoNum type="arabicPeriod"/>
            </a:pPr>
            <a:r>
              <a:rPr lang="en-US" dirty="0"/>
              <a:t>A gas has a volume of 120 dm</a:t>
            </a:r>
            <a:r>
              <a:rPr lang="en-US" baseline="30000" dirty="0"/>
              <a:t>3</a:t>
            </a:r>
            <a:r>
              <a:rPr lang="en-US" dirty="0"/>
              <a:t>, how many moles is this?</a:t>
            </a:r>
            <a:endParaRPr lang="en-GB" dirty="0"/>
          </a:p>
          <a:p>
            <a:pPr marL="514350" indent="-514350">
              <a:buFont typeface="+mj-lt"/>
              <a:buAutoNum type="arabicPeriod"/>
            </a:pPr>
            <a:r>
              <a:rPr lang="en-US" dirty="0"/>
              <a:t>What is the </a:t>
            </a:r>
            <a:r>
              <a:rPr lang="en-US" dirty="0" err="1"/>
              <a:t>Mr</a:t>
            </a:r>
            <a:r>
              <a:rPr lang="en-US" dirty="0"/>
              <a:t> of a substance where 1 mole has a mass of 11 g?</a:t>
            </a:r>
            <a:endParaRPr lang="en-GB" dirty="0"/>
          </a:p>
          <a:p>
            <a:pPr marL="514350" indent="-514350">
              <a:buFont typeface="+mj-lt"/>
              <a:buAutoNum type="arabicPeriod"/>
            </a:pPr>
            <a:r>
              <a:rPr lang="en-US" dirty="0"/>
              <a:t>What is the concentration of a solution with 2 moles dissolved in 1 dm</a:t>
            </a:r>
            <a:r>
              <a:rPr lang="en-US" baseline="30000" dirty="0"/>
              <a:t>3</a:t>
            </a:r>
            <a:r>
              <a:rPr lang="en-US" dirty="0"/>
              <a:t>?</a:t>
            </a:r>
            <a:endParaRPr lang="en-GB" dirty="0"/>
          </a:p>
          <a:p>
            <a:pPr marL="514350" indent="-514350">
              <a:buFont typeface="+mj-lt"/>
              <a:buAutoNum type="arabicPeriod"/>
            </a:pPr>
            <a:r>
              <a:rPr lang="en-US" dirty="0"/>
              <a:t>What would the concentration be if 3 moles where dissolved in 3 dm</a:t>
            </a:r>
            <a:r>
              <a:rPr lang="en-US" baseline="30000" dirty="0"/>
              <a:t>3</a:t>
            </a:r>
            <a:r>
              <a:rPr lang="en-US" dirty="0"/>
              <a:t>?</a:t>
            </a:r>
            <a:endParaRPr lang="en-GB" dirty="0"/>
          </a:p>
          <a:p>
            <a:endParaRPr lang="en-GB" dirty="0"/>
          </a:p>
        </p:txBody>
      </p:sp>
      <p:pic>
        <p:nvPicPr>
          <p:cNvPr id="4" name="Picture 3"/>
          <p:cNvPicPr>
            <a:picLocks noChangeAspect="1"/>
          </p:cNvPicPr>
          <p:nvPr/>
        </p:nvPicPr>
        <p:blipFill>
          <a:blip r:embed="rId2"/>
          <a:stretch>
            <a:fillRect/>
          </a:stretch>
        </p:blipFill>
        <p:spPr>
          <a:xfrm>
            <a:off x="3193961" y="272391"/>
            <a:ext cx="7262946" cy="1485766"/>
          </a:xfrm>
          <a:prstGeom prst="rect">
            <a:avLst/>
          </a:prstGeom>
        </p:spPr>
      </p:pic>
    </p:spTree>
    <p:extLst>
      <p:ext uri="{BB962C8B-B14F-4D97-AF65-F5344CB8AC3E}">
        <p14:creationId xmlns:p14="http://schemas.microsoft.com/office/powerpoint/2010/main" val="7795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Medium   </a:t>
            </a:r>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n-US" dirty="0"/>
              <a:t>How many moles are there in 44 g of CO</a:t>
            </a:r>
            <a:r>
              <a:rPr lang="en-US" baseline="-25000" dirty="0"/>
              <a:t>2</a:t>
            </a:r>
            <a:r>
              <a:rPr lang="en-US" dirty="0"/>
              <a:t>? How many molecules is this?</a:t>
            </a:r>
            <a:endParaRPr lang="en-GB" dirty="0"/>
          </a:p>
          <a:p>
            <a:pPr marL="514350" lvl="0" indent="-514350">
              <a:buFont typeface="+mj-lt"/>
              <a:buAutoNum type="arabicPeriod"/>
            </a:pPr>
            <a:r>
              <a:rPr lang="en-US" dirty="0"/>
              <a:t>How many molecules are there in 79 g of Fe</a:t>
            </a:r>
            <a:r>
              <a:rPr lang="en-US" baseline="-25000" dirty="0"/>
              <a:t>2</a:t>
            </a:r>
            <a:r>
              <a:rPr lang="en-US" dirty="0"/>
              <a:t>O</a:t>
            </a:r>
            <a:r>
              <a:rPr lang="en-US" baseline="-25000" dirty="0"/>
              <a:t>3</a:t>
            </a:r>
            <a:r>
              <a:rPr lang="en-US" dirty="0"/>
              <a:t>? How many atoms id this?</a:t>
            </a:r>
            <a:endParaRPr lang="en-GB" dirty="0"/>
          </a:p>
          <a:p>
            <a:pPr marL="514350" indent="-514350">
              <a:buFont typeface="+mj-lt"/>
              <a:buAutoNum type="arabicPeriod"/>
            </a:pPr>
            <a:r>
              <a:rPr lang="en-US" dirty="0"/>
              <a:t>What is the mass of 2.5 moles of Na</a:t>
            </a:r>
            <a:r>
              <a:rPr lang="en-US" baseline="-25000" dirty="0"/>
              <a:t>2</a:t>
            </a:r>
            <a:r>
              <a:rPr lang="en-US" dirty="0"/>
              <a:t>O?</a:t>
            </a:r>
            <a:endParaRPr lang="en-GB" dirty="0"/>
          </a:p>
          <a:p>
            <a:pPr marL="514350" indent="-514350">
              <a:buFont typeface="+mj-lt"/>
              <a:buAutoNum type="arabicPeriod"/>
            </a:pPr>
            <a:r>
              <a:rPr lang="en-US" dirty="0"/>
              <a:t>What is mass of 2.34 moles of Platinum?</a:t>
            </a:r>
            <a:endParaRPr lang="en-GB" dirty="0"/>
          </a:p>
          <a:p>
            <a:pPr marL="514350" indent="-514350">
              <a:buFont typeface="+mj-lt"/>
              <a:buAutoNum type="arabicPeriod"/>
            </a:pPr>
            <a:r>
              <a:rPr lang="en-US" dirty="0"/>
              <a:t>How many moles are there in 132 g of CO</a:t>
            </a:r>
            <a:r>
              <a:rPr lang="en-US" baseline="-25000" dirty="0"/>
              <a:t>2</a:t>
            </a:r>
            <a:r>
              <a:rPr lang="en-US" dirty="0"/>
              <a:t>? How many dm</a:t>
            </a:r>
            <a:r>
              <a:rPr lang="en-US" baseline="30000" dirty="0"/>
              <a:t>3</a:t>
            </a:r>
            <a:r>
              <a:rPr lang="en-US" dirty="0"/>
              <a:t> would this be?</a:t>
            </a:r>
            <a:endParaRPr lang="en-GB" dirty="0"/>
          </a:p>
          <a:p>
            <a:pPr marL="514350" indent="-514350">
              <a:buFont typeface="+mj-lt"/>
              <a:buAutoNum type="arabicPeriod"/>
            </a:pPr>
            <a:r>
              <a:rPr lang="en-US" dirty="0"/>
              <a:t>58.5 g of sodium chloride are dissolved in 1 dm</a:t>
            </a:r>
            <a:r>
              <a:rPr lang="en-US" baseline="30000" dirty="0"/>
              <a:t>3</a:t>
            </a:r>
            <a:r>
              <a:rPr lang="en-US" dirty="0"/>
              <a:t>. What concentration would this be?</a:t>
            </a:r>
            <a:endParaRPr lang="en-GB" dirty="0"/>
          </a:p>
          <a:p>
            <a:pPr marL="514350" indent="-514350">
              <a:buFont typeface="+mj-lt"/>
              <a:buAutoNum type="arabicPeriod"/>
            </a:pPr>
            <a:r>
              <a:rPr lang="en-US" dirty="0"/>
              <a:t>How many moles would needed to be dissolved in 1 dm</a:t>
            </a:r>
            <a:r>
              <a:rPr lang="en-US" baseline="30000" dirty="0"/>
              <a:t>3</a:t>
            </a:r>
            <a:r>
              <a:rPr lang="en-US" dirty="0"/>
              <a:t> to get a 3M solution? How many would be needed if only 0.1 dm</a:t>
            </a:r>
            <a:r>
              <a:rPr lang="en-US" baseline="30000" dirty="0"/>
              <a:t>3</a:t>
            </a:r>
            <a:r>
              <a:rPr lang="en-US" dirty="0"/>
              <a:t> were used?</a:t>
            </a:r>
            <a:endParaRPr lang="en-GB" dirty="0"/>
          </a:p>
          <a:p>
            <a:pPr marL="514350" indent="-514350">
              <a:buFont typeface="+mj-lt"/>
              <a:buAutoNum type="arabicPeriod"/>
            </a:pPr>
            <a:r>
              <a:rPr lang="en-US" dirty="0"/>
              <a:t>92 dm</a:t>
            </a:r>
            <a:r>
              <a:rPr lang="en-US" baseline="30000" dirty="0"/>
              <a:t>3</a:t>
            </a:r>
            <a:r>
              <a:rPr lang="en-US" dirty="0"/>
              <a:t> of a gas dissolved in a solvent. How many moles is this? What is the concentration of the resulting solution?</a:t>
            </a:r>
            <a:endParaRPr lang="en-GB" dirty="0"/>
          </a:p>
          <a:p>
            <a:pPr marL="514350" indent="-514350">
              <a:buFont typeface="+mj-lt"/>
              <a:buAutoNum type="arabicPeriod"/>
            </a:pPr>
            <a:r>
              <a:rPr lang="en-US" dirty="0"/>
              <a:t>48 dm</a:t>
            </a:r>
            <a:r>
              <a:rPr lang="en-US" baseline="30000" dirty="0"/>
              <a:t>3</a:t>
            </a:r>
            <a:r>
              <a:rPr lang="en-US" dirty="0"/>
              <a:t> of a gas has a mass of 262 grams. How many moles is this? What is the </a:t>
            </a:r>
            <a:r>
              <a:rPr lang="en-US" dirty="0" err="1"/>
              <a:t>Mr</a:t>
            </a:r>
            <a:r>
              <a:rPr lang="en-US" dirty="0"/>
              <a:t>? What must this element be?</a:t>
            </a:r>
            <a:endParaRPr lang="en-GB" dirty="0"/>
          </a:p>
          <a:p>
            <a:endParaRPr lang="en-GB" dirty="0"/>
          </a:p>
        </p:txBody>
      </p:sp>
      <p:pic>
        <p:nvPicPr>
          <p:cNvPr id="5" name="Picture 4"/>
          <p:cNvPicPr>
            <a:picLocks noChangeAspect="1"/>
          </p:cNvPicPr>
          <p:nvPr/>
        </p:nvPicPr>
        <p:blipFill>
          <a:blip r:embed="rId2"/>
          <a:stretch>
            <a:fillRect/>
          </a:stretch>
        </p:blipFill>
        <p:spPr>
          <a:xfrm>
            <a:off x="4090854" y="204922"/>
            <a:ext cx="7262946" cy="1485766"/>
          </a:xfrm>
          <a:prstGeom prst="rect">
            <a:avLst/>
          </a:prstGeom>
        </p:spPr>
      </p:pic>
    </p:spTree>
    <p:extLst>
      <p:ext uri="{BB962C8B-B14F-4D97-AF65-F5344CB8AC3E}">
        <p14:creationId xmlns:p14="http://schemas.microsoft.com/office/powerpoint/2010/main" val="386557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Hard</a:t>
            </a:r>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US" dirty="0"/>
              <a:t>How many molecules are there in 79 g of Fe</a:t>
            </a:r>
            <a:r>
              <a:rPr lang="en-US" baseline="-25000" dirty="0"/>
              <a:t>2</a:t>
            </a:r>
            <a:r>
              <a:rPr lang="en-US" dirty="0"/>
              <a:t>O</a:t>
            </a:r>
            <a:r>
              <a:rPr lang="en-US" baseline="-25000" dirty="0"/>
              <a:t>3</a:t>
            </a:r>
            <a:r>
              <a:rPr lang="en-US" dirty="0"/>
              <a:t>? How many atoms is this?</a:t>
            </a:r>
            <a:endParaRPr lang="en-GB" dirty="0"/>
          </a:p>
          <a:p>
            <a:pPr marL="514350" indent="-514350">
              <a:buFont typeface="+mj-lt"/>
              <a:buAutoNum type="arabicPeriod"/>
            </a:pPr>
            <a:r>
              <a:rPr lang="en-US" dirty="0"/>
              <a:t>How many moles are there in 132 g of CO</a:t>
            </a:r>
            <a:r>
              <a:rPr lang="en-US" baseline="-25000" dirty="0"/>
              <a:t>2</a:t>
            </a:r>
            <a:r>
              <a:rPr lang="en-US" dirty="0"/>
              <a:t>? How many dm</a:t>
            </a:r>
            <a:r>
              <a:rPr lang="en-US" baseline="30000" dirty="0"/>
              <a:t>3</a:t>
            </a:r>
            <a:r>
              <a:rPr lang="en-US" dirty="0"/>
              <a:t> would this be?</a:t>
            </a:r>
            <a:endParaRPr lang="en-GB" dirty="0"/>
          </a:p>
          <a:p>
            <a:pPr marL="514350" indent="-514350">
              <a:buFont typeface="+mj-lt"/>
              <a:buAutoNum type="arabicPeriod"/>
            </a:pPr>
            <a:r>
              <a:rPr lang="en-US" dirty="0"/>
              <a:t>58.5 g of sodium iodide are dissolved in 0.5 dm</a:t>
            </a:r>
            <a:r>
              <a:rPr lang="en-US" baseline="30000" dirty="0"/>
              <a:t>3</a:t>
            </a:r>
            <a:r>
              <a:rPr lang="en-US" dirty="0"/>
              <a:t>. What concentration would this be?</a:t>
            </a:r>
            <a:endParaRPr lang="en-GB" dirty="0"/>
          </a:p>
          <a:p>
            <a:pPr marL="514350" indent="-514350">
              <a:buFont typeface="+mj-lt"/>
              <a:buAutoNum type="arabicPeriod"/>
            </a:pPr>
            <a:r>
              <a:rPr lang="en-US" dirty="0"/>
              <a:t>392 dm</a:t>
            </a:r>
            <a:r>
              <a:rPr lang="en-US" baseline="30000" dirty="0"/>
              <a:t>3</a:t>
            </a:r>
            <a:r>
              <a:rPr lang="en-US" dirty="0"/>
              <a:t> of a gas are dissolved in 2.65 dm</a:t>
            </a:r>
            <a:r>
              <a:rPr lang="en-US" baseline="30000" dirty="0"/>
              <a:t>3</a:t>
            </a:r>
            <a:r>
              <a:rPr lang="en-US" dirty="0"/>
              <a:t> of a solvent. What is the concentration of the resulting solution?</a:t>
            </a:r>
            <a:endParaRPr lang="en-GB" dirty="0"/>
          </a:p>
          <a:p>
            <a:pPr marL="514350" indent="-514350">
              <a:buFont typeface="+mj-lt"/>
              <a:buAutoNum type="arabicPeriod"/>
            </a:pPr>
            <a:r>
              <a:rPr lang="en-US" dirty="0"/>
              <a:t>48 dm</a:t>
            </a:r>
            <a:r>
              <a:rPr lang="en-US" baseline="30000" dirty="0"/>
              <a:t>3</a:t>
            </a:r>
            <a:r>
              <a:rPr lang="en-US" dirty="0"/>
              <a:t> of a gas has a mass of 262 grams. How many moles is this? What is the </a:t>
            </a:r>
            <a:r>
              <a:rPr lang="en-US" dirty="0" err="1"/>
              <a:t>Mr</a:t>
            </a:r>
            <a:r>
              <a:rPr lang="en-US" dirty="0"/>
              <a:t>? What must this element be?</a:t>
            </a:r>
            <a:endParaRPr lang="en-GB" dirty="0"/>
          </a:p>
          <a:p>
            <a:pPr marL="514350" indent="-514350">
              <a:buFont typeface="+mj-lt"/>
              <a:buAutoNum type="arabicPeriod"/>
            </a:pPr>
            <a:r>
              <a:rPr lang="en-US" dirty="0"/>
              <a:t>1.2 x 10</a:t>
            </a:r>
            <a:r>
              <a:rPr lang="en-US" baseline="30000" dirty="0"/>
              <a:t>24</a:t>
            </a:r>
            <a:r>
              <a:rPr lang="en-US" dirty="0"/>
              <a:t> molecules are dissolved in 670 ml, what is the concentration?</a:t>
            </a:r>
            <a:endParaRPr lang="en-GB" dirty="0"/>
          </a:p>
          <a:p>
            <a:pPr marL="514350" indent="-514350">
              <a:buFont typeface="+mj-lt"/>
              <a:buAutoNum type="arabicPeriod"/>
            </a:pPr>
            <a:r>
              <a:rPr lang="en-US" dirty="0"/>
              <a:t>A metal reacts with 8 g of oxygen molecules to form 15 g of a basic oxide. What is the metal? Remember metal oxides are M</a:t>
            </a:r>
            <a:r>
              <a:rPr lang="en-US" baseline="-25000" dirty="0"/>
              <a:t>2</a:t>
            </a:r>
            <a:r>
              <a:rPr lang="en-US" dirty="0"/>
              <a:t>O, MO or M</a:t>
            </a:r>
            <a:r>
              <a:rPr lang="en-US" baseline="-25000" dirty="0"/>
              <a:t>2</a:t>
            </a:r>
            <a:r>
              <a:rPr lang="en-US" dirty="0"/>
              <a:t>O</a:t>
            </a:r>
            <a:r>
              <a:rPr lang="en-US" baseline="-25000" dirty="0"/>
              <a:t>3</a:t>
            </a:r>
            <a:r>
              <a:rPr lang="en-US" dirty="0"/>
              <a:t> (M = Metal ion).</a:t>
            </a:r>
            <a:endParaRPr lang="en-GB" dirty="0"/>
          </a:p>
          <a:p>
            <a:pPr marL="514350" indent="-514350">
              <a:buFont typeface="+mj-lt"/>
              <a:buAutoNum type="arabicPeriod"/>
            </a:pPr>
            <a:r>
              <a:rPr lang="en-US" dirty="0"/>
              <a:t>1.24 g of calcium carbonate is reacted with 15 ml of 1 M hydrochloric acid. How many dm</a:t>
            </a:r>
            <a:r>
              <a:rPr lang="en-US" baseline="30000" dirty="0"/>
              <a:t>3</a:t>
            </a:r>
            <a:r>
              <a:rPr lang="en-US" dirty="0"/>
              <a:t> of gas are formed? How many atoms are there in this gas?</a:t>
            </a:r>
            <a:endParaRPr lang="en-GB" dirty="0"/>
          </a:p>
          <a:p>
            <a:endParaRPr lang="en-GB" dirty="0"/>
          </a:p>
        </p:txBody>
      </p:sp>
      <p:pic>
        <p:nvPicPr>
          <p:cNvPr id="4" name="Picture 3"/>
          <p:cNvPicPr>
            <a:picLocks noChangeAspect="1"/>
          </p:cNvPicPr>
          <p:nvPr/>
        </p:nvPicPr>
        <p:blipFill>
          <a:blip r:embed="rId2"/>
          <a:stretch>
            <a:fillRect/>
          </a:stretch>
        </p:blipFill>
        <p:spPr>
          <a:xfrm>
            <a:off x="3760631" y="204922"/>
            <a:ext cx="7262946" cy="1485766"/>
          </a:xfrm>
          <a:prstGeom prst="rect">
            <a:avLst/>
          </a:prstGeom>
        </p:spPr>
      </p:pic>
    </p:spTree>
    <p:extLst>
      <p:ext uri="{BB962C8B-B14F-4D97-AF65-F5344CB8AC3E}">
        <p14:creationId xmlns:p14="http://schemas.microsoft.com/office/powerpoint/2010/main" val="335014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p>
        </p:txBody>
      </p:sp>
    </p:spTree>
    <p:extLst>
      <p:ext uri="{BB962C8B-B14F-4D97-AF65-F5344CB8AC3E}">
        <p14:creationId xmlns:p14="http://schemas.microsoft.com/office/powerpoint/2010/main" val="951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t>Assessment Objectives</a:t>
            </a:r>
            <a:endParaRPr lang="en-GB" dirty="0"/>
          </a:p>
          <a:p>
            <a:r>
              <a:rPr lang="en-GB" dirty="0"/>
              <a:t>You should be able to:</a:t>
            </a:r>
          </a:p>
          <a:p>
            <a:pPr lvl="0"/>
            <a:r>
              <a:rPr lang="en-GB" dirty="0"/>
              <a:t>write balanced chemical equations for reactions</a:t>
            </a:r>
          </a:p>
          <a:p>
            <a:pPr lvl="0"/>
            <a:r>
              <a:rPr lang="en-GB" dirty="0"/>
              <a:t>carry out mole calculations to work out relative atomic mass, molar volumes, concentrations</a:t>
            </a:r>
          </a:p>
          <a:p>
            <a:pPr lvl="0"/>
            <a:r>
              <a:rPr lang="en-GB" dirty="0"/>
              <a:t>describe the arrangement of particles in the atom</a:t>
            </a:r>
          </a:p>
          <a:p>
            <a:pPr lvl="0"/>
            <a:r>
              <a:rPr lang="en-GB" dirty="0"/>
              <a:t>describe the trends of reactions of groups in the periodic table</a:t>
            </a:r>
          </a:p>
          <a:p>
            <a:pPr lvl="0"/>
            <a:r>
              <a:rPr lang="en-GB" dirty="0"/>
              <a:t>identify oxidation and reduction reactions</a:t>
            </a:r>
          </a:p>
          <a:p>
            <a:pPr lvl="0"/>
            <a:r>
              <a:rPr lang="en-GB" dirty="0"/>
              <a:t>recognise simple organic molecules and be able to draw structures of alkanes and alkenes</a:t>
            </a:r>
          </a:p>
          <a:p>
            <a:pPr lvl="0"/>
            <a:r>
              <a:rPr lang="en-GB" dirty="0"/>
              <a:t>describe chemical reactions as endothermic or exothermic and draw energy level diagrams</a:t>
            </a:r>
          </a:p>
          <a:p>
            <a:pPr lvl="0"/>
            <a:r>
              <a:rPr lang="en-GB" dirty="0"/>
              <a:t>explain the difference between ionic and covalent bonding and draw dot and cross diagrams</a:t>
            </a:r>
          </a:p>
          <a:p>
            <a:endParaRPr lang="en-GB" dirty="0"/>
          </a:p>
        </p:txBody>
      </p:sp>
    </p:spTree>
    <p:extLst>
      <p:ext uri="{BB962C8B-B14F-4D97-AF65-F5344CB8AC3E}">
        <p14:creationId xmlns:p14="http://schemas.microsoft.com/office/powerpoint/2010/main" val="829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70E3-9172-40B9-B6D1-9482EE54B24B}"/>
              </a:ext>
            </a:extLst>
          </p:cNvPr>
          <p:cNvSpPr>
            <a:spLocks noGrp="1"/>
          </p:cNvSpPr>
          <p:nvPr>
            <p:ph type="title"/>
          </p:nvPr>
        </p:nvSpPr>
        <p:spPr/>
        <p:txBody>
          <a:bodyPr/>
          <a:lstStyle/>
          <a:p>
            <a:pPr algn="ctr"/>
            <a:r>
              <a:rPr lang="en-US" b="1" u="sng" dirty="0"/>
              <a:t>Equations and mole calculations</a:t>
            </a:r>
            <a:endParaRPr lang="en-GB" b="1" u="sng" dirty="0"/>
          </a:p>
        </p:txBody>
      </p:sp>
      <p:pic>
        <p:nvPicPr>
          <p:cNvPr id="4" name="Picture 3">
            <a:extLst>
              <a:ext uri="{FF2B5EF4-FFF2-40B4-BE49-F238E27FC236}">
                <a16:creationId xmlns:a16="http://schemas.microsoft.com/office/drawing/2014/main" id="{482514A8-EA05-4ED3-854C-A82209069362}"/>
              </a:ext>
            </a:extLst>
          </p:cNvPr>
          <p:cNvPicPr>
            <a:picLocks noChangeAspect="1"/>
          </p:cNvPicPr>
          <p:nvPr/>
        </p:nvPicPr>
        <p:blipFill>
          <a:blip r:embed="rId2"/>
          <a:stretch>
            <a:fillRect/>
          </a:stretch>
        </p:blipFill>
        <p:spPr>
          <a:xfrm>
            <a:off x="3862299" y="2252663"/>
            <a:ext cx="4467401" cy="3890962"/>
          </a:xfrm>
          <a:prstGeom prst="rect">
            <a:avLst/>
          </a:prstGeom>
        </p:spPr>
      </p:pic>
    </p:spTree>
    <p:extLst>
      <p:ext uri="{BB962C8B-B14F-4D97-AF65-F5344CB8AC3E}">
        <p14:creationId xmlns:p14="http://schemas.microsoft.com/office/powerpoint/2010/main" val="216015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01CF-A6AB-4D38-81F2-06B66AEFD637}"/>
              </a:ext>
            </a:extLst>
          </p:cNvPr>
          <p:cNvSpPr>
            <a:spLocks noGrp="1"/>
          </p:cNvSpPr>
          <p:nvPr>
            <p:ph type="title"/>
          </p:nvPr>
        </p:nvSpPr>
        <p:spPr>
          <a:xfrm>
            <a:off x="838200" y="365125"/>
            <a:ext cx="10515600" cy="758825"/>
          </a:xfrm>
        </p:spPr>
        <p:txBody>
          <a:bodyPr/>
          <a:lstStyle/>
          <a:p>
            <a:r>
              <a:rPr lang="en-US" dirty="0"/>
              <a:t>Word equations</a:t>
            </a:r>
            <a:endParaRPr lang="en-GB" dirty="0"/>
          </a:p>
        </p:txBody>
      </p:sp>
      <p:pic>
        <p:nvPicPr>
          <p:cNvPr id="5" name="Picture 4" descr="Text&#10;&#10;Description automatically generated">
            <a:extLst>
              <a:ext uri="{FF2B5EF4-FFF2-40B4-BE49-F238E27FC236}">
                <a16:creationId xmlns:a16="http://schemas.microsoft.com/office/drawing/2014/main" id="{56733B69-4F58-47BA-8671-A02DB0ED3D47}"/>
              </a:ext>
            </a:extLst>
          </p:cNvPr>
          <p:cNvPicPr>
            <a:picLocks noChangeAspect="1"/>
          </p:cNvPicPr>
          <p:nvPr/>
        </p:nvPicPr>
        <p:blipFill rotWithShape="1">
          <a:blip r:embed="rId2">
            <a:extLst>
              <a:ext uri="{28A0092B-C50C-407E-A947-70E740481C1C}">
                <a14:useLocalDpi xmlns:a14="http://schemas.microsoft.com/office/drawing/2010/main" val="0"/>
              </a:ext>
            </a:extLst>
          </a:blip>
          <a:srcRect b="29861"/>
          <a:stretch/>
        </p:blipFill>
        <p:spPr>
          <a:xfrm>
            <a:off x="723901" y="1328738"/>
            <a:ext cx="10053320" cy="2231072"/>
          </a:xfrm>
          <a:prstGeom prst="rect">
            <a:avLst/>
          </a:prstGeom>
        </p:spPr>
      </p:pic>
    </p:spTree>
    <p:extLst>
      <p:ext uri="{BB962C8B-B14F-4D97-AF65-F5344CB8AC3E}">
        <p14:creationId xmlns:p14="http://schemas.microsoft.com/office/powerpoint/2010/main" val="13087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3079-FCE4-4092-86A1-6871C154D19E}"/>
              </a:ext>
            </a:extLst>
          </p:cNvPr>
          <p:cNvSpPr>
            <a:spLocks noGrp="1"/>
          </p:cNvSpPr>
          <p:nvPr>
            <p:ph type="title"/>
          </p:nvPr>
        </p:nvSpPr>
        <p:spPr/>
        <p:txBody>
          <a:bodyPr/>
          <a:lstStyle/>
          <a:p>
            <a:r>
              <a:rPr lang="en-US" dirty="0"/>
              <a:t>Writing and balancing symbol equations</a:t>
            </a:r>
            <a:endParaRPr lang="en-GB" dirty="0"/>
          </a:p>
        </p:txBody>
      </p:sp>
      <p:pic>
        <p:nvPicPr>
          <p:cNvPr id="5" name="Content Placeholder 4" descr="Text&#10;&#10;Description automatically generated">
            <a:extLst>
              <a:ext uri="{FF2B5EF4-FFF2-40B4-BE49-F238E27FC236}">
                <a16:creationId xmlns:a16="http://schemas.microsoft.com/office/drawing/2014/main" id="{2ED514C0-A541-4073-B916-CD8CFBE725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1361"/>
          <a:stretch/>
        </p:blipFill>
        <p:spPr>
          <a:xfrm>
            <a:off x="697977" y="1690688"/>
            <a:ext cx="10655823" cy="1581150"/>
          </a:xfrm>
        </p:spPr>
      </p:pic>
    </p:spTree>
    <p:extLst>
      <p:ext uri="{BB962C8B-B14F-4D97-AF65-F5344CB8AC3E}">
        <p14:creationId xmlns:p14="http://schemas.microsoft.com/office/powerpoint/2010/main" val="398232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 3 - Writing Balanced Chemical Equations</a:t>
            </a:r>
            <a:br>
              <a:rPr lang="en-GB" dirty="0"/>
            </a:br>
            <a:endParaRPr lang="en-GB" dirty="0"/>
          </a:p>
        </p:txBody>
      </p:sp>
      <p:sp>
        <p:nvSpPr>
          <p:cNvPr id="3" name="Content Placeholder 2"/>
          <p:cNvSpPr>
            <a:spLocks noGrp="1"/>
          </p:cNvSpPr>
          <p:nvPr>
            <p:ph idx="1"/>
          </p:nvPr>
        </p:nvSpPr>
        <p:spPr>
          <a:xfrm>
            <a:off x="838200" y="1027906"/>
            <a:ext cx="10515600" cy="5372894"/>
          </a:xfrm>
        </p:spPr>
        <p:txBody>
          <a:bodyPr>
            <a:normAutofit fontScale="70000" lnSpcReduction="20000"/>
          </a:bodyPr>
          <a:lstStyle/>
          <a:p>
            <a:pPr marL="0" indent="0">
              <a:buNone/>
            </a:pPr>
            <a:r>
              <a:rPr lang="en-GB" dirty="0"/>
              <a:t>Work through this exercise to write and balance 12 chemical equations </a:t>
            </a:r>
          </a:p>
          <a:p>
            <a:pPr marL="0" indent="0">
              <a:buNone/>
            </a:pPr>
            <a:endParaRPr lang="en-GB" dirty="0"/>
          </a:p>
          <a:p>
            <a:pPr marL="0" indent="0">
              <a:buNone/>
            </a:pPr>
            <a:r>
              <a:rPr lang="en-GB" dirty="0"/>
              <a:t>a) zinc and sulphur combine to form zinc sulphide</a:t>
            </a:r>
          </a:p>
          <a:p>
            <a:pPr marL="0" indent="0">
              <a:buNone/>
            </a:pPr>
            <a:r>
              <a:rPr lang="en-GB" dirty="0"/>
              <a:t>b) copper reacts with oxygen to form copper oxide</a:t>
            </a:r>
          </a:p>
          <a:p>
            <a:pPr marL="0" indent="0">
              <a:buNone/>
            </a:pPr>
            <a:r>
              <a:rPr lang="en-GB" dirty="0"/>
              <a:t>c) sulphur and oxygen form sulphur dioxide</a:t>
            </a:r>
          </a:p>
          <a:p>
            <a:pPr marL="0" indent="0">
              <a:buNone/>
            </a:pPr>
            <a:r>
              <a:rPr lang="en-GB" dirty="0"/>
              <a:t>d) magnesium carbonate decomposes to form magnesium oxide and carbon dioxide</a:t>
            </a:r>
          </a:p>
          <a:p>
            <a:pPr marL="0" indent="0">
              <a:buNone/>
            </a:pPr>
            <a:r>
              <a:rPr lang="en-GB" dirty="0"/>
              <a:t>e) hydrogen and copper(II)oxide form copper and water</a:t>
            </a:r>
          </a:p>
          <a:p>
            <a:pPr marL="0" indent="0">
              <a:buNone/>
            </a:pPr>
            <a:r>
              <a:rPr lang="en-GB" dirty="0"/>
              <a:t>f) carbon and carbon dioxide react to form carbon monoxide</a:t>
            </a:r>
          </a:p>
          <a:p>
            <a:pPr marL="0" indent="0">
              <a:buNone/>
            </a:pPr>
            <a:r>
              <a:rPr lang="en-GB" dirty="0"/>
              <a:t>g) magnesium reacts with sulphuric acid to form hydrogen and magnesium sulphate</a:t>
            </a:r>
          </a:p>
          <a:p>
            <a:pPr marL="0" indent="0">
              <a:buNone/>
            </a:pPr>
            <a:r>
              <a:rPr lang="en-GB" dirty="0"/>
              <a:t>h) calcium reacts with water to form hydrogen and a solution of calcium hydroxide</a:t>
            </a:r>
          </a:p>
          <a:p>
            <a:pPr marL="0" indent="0">
              <a:buNone/>
            </a:pPr>
            <a:r>
              <a:rPr lang="en-GB" dirty="0" err="1"/>
              <a:t>i</a:t>
            </a:r>
            <a:r>
              <a:rPr lang="en-GB" dirty="0"/>
              <a:t>) zinc reacts with steam to form hydrogen and zinc oxide</a:t>
            </a:r>
          </a:p>
          <a:p>
            <a:pPr marL="0" indent="0">
              <a:buNone/>
            </a:pPr>
            <a:r>
              <a:rPr lang="en-GB" dirty="0"/>
              <a:t>j) aluminium and chlorine react to form aluminium chloride</a:t>
            </a:r>
          </a:p>
          <a:p>
            <a:pPr marL="0" indent="0">
              <a:buNone/>
            </a:pPr>
            <a:r>
              <a:rPr lang="en-GB" dirty="0"/>
              <a:t>k) copper and chlorine combine to form copper(II)chloride CuCl</a:t>
            </a:r>
            <a:r>
              <a:rPr lang="en-GB" baseline="-25000" dirty="0"/>
              <a:t>2</a:t>
            </a:r>
          </a:p>
          <a:p>
            <a:pPr marL="0" indent="0">
              <a:buNone/>
            </a:pPr>
            <a:endParaRPr lang="en-GB" baseline="-25000" dirty="0"/>
          </a:p>
          <a:p>
            <a:pPr marL="0" indent="0">
              <a:buNone/>
            </a:pPr>
            <a:r>
              <a:rPr lang="en-GB" b="1" dirty="0">
                <a:solidFill>
                  <a:srgbClr val="FF0000"/>
                </a:solidFill>
              </a:rPr>
              <a:t>RESOURCES</a:t>
            </a:r>
          </a:p>
          <a:p>
            <a:pPr marL="0" indent="0">
              <a:buNone/>
            </a:pPr>
            <a:r>
              <a:rPr lang="en-GB" dirty="0">
                <a:hlinkClick r:id="rId2"/>
              </a:rPr>
              <a:t>https://www.chemguide.co.uk/</a:t>
            </a:r>
            <a:endParaRPr lang="en-GB" b="1" dirty="0">
              <a:solidFill>
                <a:srgbClr val="FF0000"/>
              </a:solidFill>
            </a:endParaRPr>
          </a:p>
          <a:p>
            <a:pPr marL="0" indent="0">
              <a:buNone/>
            </a:pPr>
            <a:endParaRPr lang="en-GB" dirty="0"/>
          </a:p>
          <a:p>
            <a:endParaRPr lang="en-GB" dirty="0"/>
          </a:p>
        </p:txBody>
      </p:sp>
    </p:spTree>
    <p:extLst>
      <p:ext uri="{BB962C8B-B14F-4D97-AF65-F5344CB8AC3E}">
        <p14:creationId xmlns:p14="http://schemas.microsoft.com/office/powerpoint/2010/main" val="10156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42D10D-8F04-4531-BA7C-78FB27F4BD64}"/>
              </a:ext>
            </a:extLst>
          </p:cNvPr>
          <p:cNvSpPr>
            <a:spLocks noGrp="1" noChangeArrowheads="1"/>
          </p:cNvSpPr>
          <p:nvPr>
            <p:ph type="title"/>
          </p:nvPr>
        </p:nvSpPr>
        <p:spPr>
          <a:xfrm>
            <a:off x="2640013" y="188913"/>
            <a:ext cx="7704137" cy="1382712"/>
          </a:xfrm>
        </p:spPr>
        <p:txBody>
          <a:bodyPr/>
          <a:lstStyle/>
          <a:p>
            <a:r>
              <a:rPr lang="en-GB" altLang="en-US"/>
              <a:t>Relative formula mass (M</a:t>
            </a:r>
            <a:r>
              <a:rPr lang="en-GB" altLang="en-US" sz="2800"/>
              <a:t>r</a:t>
            </a:r>
            <a:r>
              <a:rPr lang="en-GB" altLang="en-US"/>
              <a:t>)</a:t>
            </a:r>
            <a:br>
              <a:rPr lang="en-GB" altLang="en-US"/>
            </a:br>
            <a:endParaRPr lang="en-US" altLang="en-US" sz="3200"/>
          </a:p>
        </p:txBody>
      </p:sp>
      <p:sp>
        <p:nvSpPr>
          <p:cNvPr id="12291" name="Rectangle 3">
            <a:extLst>
              <a:ext uri="{FF2B5EF4-FFF2-40B4-BE49-F238E27FC236}">
                <a16:creationId xmlns:a16="http://schemas.microsoft.com/office/drawing/2014/main" id="{5F78E570-C95E-4D54-90BA-30466B286CD9}"/>
              </a:ext>
            </a:extLst>
          </p:cNvPr>
          <p:cNvSpPr>
            <a:spLocks noGrp="1" noChangeArrowheads="1"/>
          </p:cNvSpPr>
          <p:nvPr>
            <p:ph type="body" idx="1"/>
          </p:nvPr>
        </p:nvSpPr>
        <p:spPr>
          <a:xfrm>
            <a:off x="1487488" y="1374775"/>
            <a:ext cx="10153650" cy="4991100"/>
          </a:xfrm>
        </p:spPr>
        <p:txBody>
          <a:bodyPr/>
          <a:lstStyle/>
          <a:p>
            <a:r>
              <a:rPr lang="en-GB" altLang="en-US" sz="2800"/>
              <a:t>The total mass of all elements in a molecule or compound</a:t>
            </a:r>
          </a:p>
          <a:p>
            <a:endParaRPr lang="en-GB" altLang="en-US" sz="2800"/>
          </a:p>
          <a:p>
            <a:endParaRPr lang="en-GB" altLang="en-US" sz="2800"/>
          </a:p>
          <a:p>
            <a:endParaRPr lang="en-GB" altLang="en-US" sz="2800"/>
          </a:p>
        </p:txBody>
      </p:sp>
      <p:pic>
        <p:nvPicPr>
          <p:cNvPr id="12292" name="Picture 1">
            <a:extLst>
              <a:ext uri="{FF2B5EF4-FFF2-40B4-BE49-F238E27FC236}">
                <a16:creationId xmlns:a16="http://schemas.microsoft.com/office/drawing/2014/main" id="{E9C9CD41-5DDB-4736-9601-7F85ADBDCA47}"/>
              </a:ext>
            </a:extLst>
          </p:cNvPr>
          <p:cNvPicPr>
            <a:picLocks noChangeAspect="1"/>
          </p:cNvPicPr>
          <p:nvPr/>
        </p:nvPicPr>
        <p:blipFill rotWithShape="1">
          <a:blip r:embed="rId2">
            <a:extLst>
              <a:ext uri="{28A0092B-C50C-407E-A947-70E740481C1C}">
                <a14:useLocalDpi xmlns:a14="http://schemas.microsoft.com/office/drawing/2010/main" val="0"/>
              </a:ext>
            </a:extLst>
          </a:blip>
          <a:srcRect r="44305" b="14284"/>
          <a:stretch/>
        </p:blipFill>
        <p:spPr bwMode="auto">
          <a:xfrm>
            <a:off x="2640013" y="2277269"/>
            <a:ext cx="6113461" cy="376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1186</Words>
  <Application>Microsoft Office PowerPoint</Application>
  <PresentationFormat>Widescreen</PresentationFormat>
  <Paragraphs>124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Bridge the Gap </vt:lpstr>
      <vt:lpstr>PowerPoint Presentation</vt:lpstr>
      <vt:lpstr>PowerPoint Presentation</vt:lpstr>
      <vt:lpstr>PowerPoint Presentation</vt:lpstr>
      <vt:lpstr>Equations and mole calculations</vt:lpstr>
      <vt:lpstr>Word equations</vt:lpstr>
      <vt:lpstr>Writing and balancing symbol equations</vt:lpstr>
      <vt:lpstr>Task 3 - Writing Balanced Chemical Equations </vt:lpstr>
      <vt:lpstr>Relative formula mass (Mr) </vt:lpstr>
      <vt:lpstr>CO2</vt:lpstr>
      <vt:lpstr>H2SO4</vt:lpstr>
      <vt:lpstr>Fe2(SO4)3</vt:lpstr>
      <vt:lpstr>Moles</vt:lpstr>
      <vt:lpstr>number of moles = mass ÷ relative formula mass</vt:lpstr>
      <vt:lpstr>Practice</vt:lpstr>
      <vt:lpstr>Calculating concentration</vt:lpstr>
      <vt:lpstr>Example 1 </vt:lpstr>
      <vt:lpstr>Example 2</vt:lpstr>
      <vt:lpstr>Molar volume of gases</vt:lpstr>
      <vt:lpstr>PowerPoint Presentation</vt:lpstr>
      <vt:lpstr>Calculate the number of moles of hydrogen that occupy 6 dm3 at rtp.</vt:lpstr>
      <vt:lpstr>Task 4 - Mole Calculations  </vt:lpstr>
      <vt:lpstr>Easy</vt:lpstr>
      <vt:lpstr>Medium   </vt:lpstr>
      <vt:lpstr>Hard</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Sam Buxton</cp:lastModifiedBy>
  <cp:revision>22</cp:revision>
  <dcterms:created xsi:type="dcterms:W3CDTF">2020-04-20T13:06:13Z</dcterms:created>
  <dcterms:modified xsi:type="dcterms:W3CDTF">2022-06-22T10:24:13Z</dcterms:modified>
</cp:coreProperties>
</file>