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8" r:id="rId3"/>
    <p:sldId id="269" r:id="rId4"/>
    <p:sldId id="270" r:id="rId5"/>
    <p:sldId id="356" r:id="rId6"/>
    <p:sldId id="271" r:id="rId7"/>
    <p:sldId id="313" r:id="rId8"/>
    <p:sldId id="355" r:id="rId9"/>
    <p:sldId id="354" r:id="rId10"/>
    <p:sldId id="262" r:id="rId11"/>
    <p:sldId id="342" r:id="rId12"/>
    <p:sldId id="337" r:id="rId13"/>
    <p:sldId id="336" r:id="rId14"/>
    <p:sldId id="341" r:id="rId15"/>
    <p:sldId id="358" r:id="rId16"/>
    <p:sldId id="359" r:id="rId17"/>
    <p:sldId id="344" r:id="rId18"/>
    <p:sldId id="352" r:id="rId19"/>
    <p:sldId id="361"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E8291-546C-44C1-A663-26AF6BF61F1F}" type="datetimeFigureOut">
              <a:rPr lang="en-GB" smtClean="0"/>
              <a:t>22/06/2022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D19C-33CC-45EE-AC92-6EF0DFC54D6A}" type="slidenum">
              <a:rPr lang="en-GB" smtClean="0"/>
              <a:t>‹#›</a:t>
            </a:fld>
            <a:endParaRPr lang="en-GB"/>
          </a:p>
        </p:txBody>
      </p:sp>
    </p:spTree>
    <p:extLst>
      <p:ext uri="{BB962C8B-B14F-4D97-AF65-F5344CB8AC3E}">
        <p14:creationId xmlns:p14="http://schemas.microsoft.com/office/powerpoint/2010/main" val="101709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0262D1D-603E-45CE-8649-6F0DCD25EF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42950" indent="-285750" defTabSz="939800">
              <a:defRPr>
                <a:solidFill>
                  <a:schemeClr val="tx1"/>
                </a:solidFill>
                <a:latin typeface="Arial" panose="020B0604020202020204" pitchFamily="34" charset="0"/>
                <a:cs typeface="Arial" panose="020B0604020202020204" pitchFamily="34" charset="0"/>
              </a:defRPr>
            </a:lvl2pPr>
            <a:lvl3pPr marL="1143000" indent="-228600" defTabSz="939800">
              <a:defRPr>
                <a:solidFill>
                  <a:schemeClr val="tx1"/>
                </a:solidFill>
                <a:latin typeface="Arial" panose="020B0604020202020204" pitchFamily="34" charset="0"/>
                <a:cs typeface="Arial" panose="020B0604020202020204" pitchFamily="34" charset="0"/>
              </a:defRPr>
            </a:lvl3pPr>
            <a:lvl4pPr marL="1600200" indent="-228600" defTabSz="939800">
              <a:defRPr>
                <a:solidFill>
                  <a:schemeClr val="tx1"/>
                </a:solidFill>
                <a:latin typeface="Arial" panose="020B0604020202020204" pitchFamily="34" charset="0"/>
                <a:cs typeface="Arial" panose="020B0604020202020204" pitchFamily="34" charset="0"/>
              </a:defRPr>
            </a:lvl4pPr>
            <a:lvl5pPr marL="2057400" indent="-228600" defTabSz="93980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6B5D58-0A02-44F0-9F77-BC20ADEDA0B8}" type="slidenum">
              <a:rPr lang="en-US" altLang="en-US"/>
              <a:pPr/>
              <a:t>7</a:t>
            </a:fld>
            <a:endParaRPr lang="en-US" altLang="en-US"/>
          </a:p>
        </p:txBody>
      </p:sp>
      <p:sp>
        <p:nvSpPr>
          <p:cNvPr id="9219" name="Rectangle 2">
            <a:extLst>
              <a:ext uri="{FF2B5EF4-FFF2-40B4-BE49-F238E27FC236}">
                <a16:creationId xmlns:a16="http://schemas.microsoft.com/office/drawing/2014/main" id="{4CCE903E-179C-4D69-A2A2-046B8FA35983}"/>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407304B7-9939-4803-919A-53E0EB7D78D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55F7CAF-377B-4D14-A88E-E2C28D66A69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42950" indent="-285750" defTabSz="939800">
              <a:defRPr>
                <a:solidFill>
                  <a:schemeClr val="tx1"/>
                </a:solidFill>
                <a:latin typeface="Arial" panose="020B0604020202020204" pitchFamily="34" charset="0"/>
                <a:cs typeface="Arial" panose="020B0604020202020204" pitchFamily="34" charset="0"/>
              </a:defRPr>
            </a:lvl2pPr>
            <a:lvl3pPr marL="1143000" indent="-228600" defTabSz="939800">
              <a:defRPr>
                <a:solidFill>
                  <a:schemeClr val="tx1"/>
                </a:solidFill>
                <a:latin typeface="Arial" panose="020B0604020202020204" pitchFamily="34" charset="0"/>
                <a:cs typeface="Arial" panose="020B0604020202020204" pitchFamily="34" charset="0"/>
              </a:defRPr>
            </a:lvl3pPr>
            <a:lvl4pPr marL="1600200" indent="-228600" defTabSz="939800">
              <a:defRPr>
                <a:solidFill>
                  <a:schemeClr val="tx1"/>
                </a:solidFill>
                <a:latin typeface="Arial" panose="020B0604020202020204" pitchFamily="34" charset="0"/>
                <a:cs typeface="Arial" panose="020B0604020202020204" pitchFamily="34" charset="0"/>
              </a:defRPr>
            </a:lvl4pPr>
            <a:lvl5pPr marL="2057400" indent="-228600" defTabSz="93980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FD2FCF-EC8B-4355-92A3-4228BFD94016}" type="slidenum">
              <a:rPr lang="en-GB" altLang="en-US" smtClean="0"/>
              <a:pPr/>
              <a:t>12</a:t>
            </a:fld>
            <a:endParaRPr lang="en-GB" altLang="en-US"/>
          </a:p>
        </p:txBody>
      </p:sp>
      <p:sp>
        <p:nvSpPr>
          <p:cNvPr id="14339" name="Rectangle 2">
            <a:extLst>
              <a:ext uri="{FF2B5EF4-FFF2-40B4-BE49-F238E27FC236}">
                <a16:creationId xmlns:a16="http://schemas.microsoft.com/office/drawing/2014/main" id="{47EF2911-E550-4D81-A62A-72B6E6D90B40}"/>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C27BF4E-AC28-4ECF-B8C2-EB898FEF504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BAE72F1A-B768-4B8F-8A1B-F450936DFF4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42950" indent="-285750" defTabSz="939800">
              <a:defRPr>
                <a:solidFill>
                  <a:schemeClr val="tx1"/>
                </a:solidFill>
                <a:latin typeface="Arial" panose="020B0604020202020204" pitchFamily="34" charset="0"/>
                <a:cs typeface="Arial" panose="020B0604020202020204" pitchFamily="34" charset="0"/>
              </a:defRPr>
            </a:lvl2pPr>
            <a:lvl3pPr marL="1143000" indent="-228600" defTabSz="939800">
              <a:defRPr>
                <a:solidFill>
                  <a:schemeClr val="tx1"/>
                </a:solidFill>
                <a:latin typeface="Arial" panose="020B0604020202020204" pitchFamily="34" charset="0"/>
                <a:cs typeface="Arial" panose="020B0604020202020204" pitchFamily="34" charset="0"/>
              </a:defRPr>
            </a:lvl3pPr>
            <a:lvl4pPr marL="1600200" indent="-228600" defTabSz="939800">
              <a:defRPr>
                <a:solidFill>
                  <a:schemeClr val="tx1"/>
                </a:solidFill>
                <a:latin typeface="Arial" panose="020B0604020202020204" pitchFamily="34" charset="0"/>
                <a:cs typeface="Arial" panose="020B0604020202020204" pitchFamily="34" charset="0"/>
              </a:defRPr>
            </a:lvl4pPr>
            <a:lvl5pPr marL="2057400" indent="-228600" defTabSz="93980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A0EC29-E16D-46EB-ACAF-4C110AA9C7F3}" type="slidenum">
              <a:rPr lang="en-GB" altLang="en-US" smtClean="0"/>
              <a:pPr/>
              <a:t>14</a:t>
            </a:fld>
            <a:endParaRPr lang="en-GB" altLang="en-US"/>
          </a:p>
        </p:txBody>
      </p:sp>
      <p:sp>
        <p:nvSpPr>
          <p:cNvPr id="22531" name="Rectangle 8">
            <a:extLst>
              <a:ext uri="{FF2B5EF4-FFF2-40B4-BE49-F238E27FC236}">
                <a16:creationId xmlns:a16="http://schemas.microsoft.com/office/drawing/2014/main" id="{804CDBC3-DDEF-4E8E-8389-13F2B7811E6F}"/>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42950" indent="-285750" defTabSz="939800">
              <a:defRPr>
                <a:solidFill>
                  <a:schemeClr val="tx1"/>
                </a:solidFill>
                <a:latin typeface="Arial" panose="020B0604020202020204" pitchFamily="34" charset="0"/>
                <a:cs typeface="Arial" panose="020B0604020202020204" pitchFamily="34" charset="0"/>
              </a:defRPr>
            </a:lvl2pPr>
            <a:lvl3pPr marL="1143000" indent="-228600" defTabSz="939800">
              <a:defRPr>
                <a:solidFill>
                  <a:schemeClr val="tx1"/>
                </a:solidFill>
                <a:latin typeface="Arial" panose="020B0604020202020204" pitchFamily="34" charset="0"/>
                <a:cs typeface="Arial" panose="020B0604020202020204" pitchFamily="34" charset="0"/>
              </a:defRPr>
            </a:lvl3pPr>
            <a:lvl4pPr marL="1600200" indent="-228600" defTabSz="939800">
              <a:defRPr>
                <a:solidFill>
                  <a:schemeClr val="tx1"/>
                </a:solidFill>
                <a:latin typeface="Arial" panose="020B0604020202020204" pitchFamily="34" charset="0"/>
                <a:cs typeface="Arial" panose="020B0604020202020204" pitchFamily="34" charset="0"/>
              </a:defRPr>
            </a:lvl4pPr>
            <a:lvl5pPr marL="2057400" indent="-228600" defTabSz="93980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Boardworks GCSE Additional Science: Chemistry </a:t>
            </a:r>
          </a:p>
          <a:p>
            <a:r>
              <a:rPr lang="en-GB" altLang="en-US"/>
              <a:t>Ionic Bonding</a:t>
            </a:r>
          </a:p>
        </p:txBody>
      </p:sp>
      <p:sp>
        <p:nvSpPr>
          <p:cNvPr id="22532" name="Rectangle 2">
            <a:extLst>
              <a:ext uri="{FF2B5EF4-FFF2-40B4-BE49-F238E27FC236}">
                <a16:creationId xmlns:a16="http://schemas.microsoft.com/office/drawing/2014/main" id="{AF583D4D-F5EB-4382-B536-9C65EB108B2F}"/>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EAB069AC-7D19-461F-984F-6E34E0B0AB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Ionic compounds are crystals, solids that consists of a lattice of ions held together by the force of attraction between ions – electrostatic attraction.  Method of joining is an ionic bond to form an ionic compound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7C17D1A-D372-44B3-99CD-C52AAA2062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42950" indent="-285750" defTabSz="939800">
              <a:defRPr>
                <a:solidFill>
                  <a:schemeClr val="tx1"/>
                </a:solidFill>
                <a:latin typeface="Arial" panose="020B0604020202020204" pitchFamily="34" charset="0"/>
                <a:cs typeface="Arial" panose="020B0604020202020204" pitchFamily="34" charset="0"/>
              </a:defRPr>
            </a:lvl2pPr>
            <a:lvl3pPr marL="1143000" indent="-228600" defTabSz="939800">
              <a:defRPr>
                <a:solidFill>
                  <a:schemeClr val="tx1"/>
                </a:solidFill>
                <a:latin typeface="Arial" panose="020B0604020202020204" pitchFamily="34" charset="0"/>
                <a:cs typeface="Arial" panose="020B0604020202020204" pitchFamily="34" charset="0"/>
              </a:defRPr>
            </a:lvl3pPr>
            <a:lvl4pPr marL="1600200" indent="-228600" defTabSz="939800">
              <a:defRPr>
                <a:solidFill>
                  <a:schemeClr val="tx1"/>
                </a:solidFill>
                <a:latin typeface="Arial" panose="020B0604020202020204" pitchFamily="34" charset="0"/>
                <a:cs typeface="Arial" panose="020B0604020202020204" pitchFamily="34" charset="0"/>
              </a:defRPr>
            </a:lvl4pPr>
            <a:lvl5pPr marL="2057400" indent="-228600" defTabSz="93980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2AE047-A6E6-45A5-B8A7-DFD79B8DA6D2}" type="slidenum">
              <a:rPr lang="en-GB" altLang="en-US"/>
              <a:pPr/>
              <a:t>17</a:t>
            </a:fld>
            <a:endParaRPr lang="en-GB" altLang="en-US"/>
          </a:p>
        </p:txBody>
      </p:sp>
      <p:sp>
        <p:nvSpPr>
          <p:cNvPr id="24579" name="Rectangle 2">
            <a:extLst>
              <a:ext uri="{FF2B5EF4-FFF2-40B4-BE49-F238E27FC236}">
                <a16:creationId xmlns:a16="http://schemas.microsoft.com/office/drawing/2014/main" id="{DF9C3569-D74E-4F19-B8BA-A590AE3A9E46}"/>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2C2E12E-614F-4039-A498-0BE7FB6714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33494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43948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19976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31458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4594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918C2B-F415-44AA-AA53-AD97B6F9FD38}" type="datetimeFigureOut">
              <a:rPr lang="en-GB" smtClean="0"/>
              <a:t>22/06/2022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6028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918C2B-F415-44AA-AA53-AD97B6F9FD38}" type="datetimeFigureOut">
              <a:rPr lang="en-GB" smtClean="0"/>
              <a:t>22/06/2022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96235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918C2B-F415-44AA-AA53-AD97B6F9FD38}" type="datetimeFigureOut">
              <a:rPr lang="en-GB" smtClean="0"/>
              <a:t>22/06/2022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297066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18C2B-F415-44AA-AA53-AD97B6F9FD38}" type="datetimeFigureOut">
              <a:rPr lang="en-GB" smtClean="0"/>
              <a:t>22/06/2022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0700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22/06/2022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82988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22/06/2022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04796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18C2B-F415-44AA-AA53-AD97B6F9FD38}" type="datetimeFigureOut">
              <a:rPr lang="en-GB" smtClean="0"/>
              <a:t>22/06/2022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EC18E-DDB3-47B8-B7F4-149867A48EDC}" type="slidenum">
              <a:rPr lang="en-GB" smtClean="0"/>
              <a:t>‹#›</a:t>
            </a:fld>
            <a:endParaRPr lang="en-GB"/>
          </a:p>
        </p:txBody>
      </p:sp>
    </p:spTree>
    <p:extLst>
      <p:ext uri="{BB962C8B-B14F-4D97-AF65-F5344CB8AC3E}">
        <p14:creationId xmlns:p14="http://schemas.microsoft.com/office/powerpoint/2010/main" val="4030855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ocr.org.uk/Images/171750-specification-accredited-as-level-gce-chemistry-a-h032.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848" y="2062520"/>
            <a:ext cx="9144000" cy="2479675"/>
          </a:xfrm>
        </p:spPr>
        <p:txBody>
          <a:bodyPr/>
          <a:lstStyle/>
          <a:p>
            <a:r>
              <a:rPr lang="en-GB" dirty="0"/>
              <a:t>Bridge the Gap </a:t>
            </a:r>
          </a:p>
        </p:txBody>
      </p:sp>
      <p:sp>
        <p:nvSpPr>
          <p:cNvPr id="3" name="Subtitle 2"/>
          <p:cNvSpPr>
            <a:spLocks noGrp="1"/>
          </p:cNvSpPr>
          <p:nvPr>
            <p:ph type="subTitle" idx="1"/>
          </p:nvPr>
        </p:nvSpPr>
        <p:spPr>
          <a:xfrm>
            <a:off x="1433848" y="4561022"/>
            <a:ext cx="9144000" cy="1636936"/>
          </a:xfrm>
        </p:spPr>
        <p:txBody>
          <a:bodyPr>
            <a:normAutofit/>
          </a:bodyPr>
          <a:lstStyle/>
          <a:p>
            <a:r>
              <a:rPr lang="en-GB" sz="3600" dirty="0"/>
              <a:t>TASKS</a:t>
            </a:r>
          </a:p>
        </p:txBody>
      </p:sp>
      <p:pic>
        <p:nvPicPr>
          <p:cNvPr id="4" name="Picture 3"/>
          <p:cNvPicPr>
            <a:picLocks noChangeAspect="1"/>
          </p:cNvPicPr>
          <p:nvPr/>
        </p:nvPicPr>
        <p:blipFill>
          <a:blip r:embed="rId2"/>
          <a:stretch>
            <a:fillRect/>
          </a:stretch>
        </p:blipFill>
        <p:spPr>
          <a:xfrm>
            <a:off x="2399763" y="1236372"/>
            <a:ext cx="7212169" cy="2498502"/>
          </a:xfrm>
          <a:prstGeom prst="rect">
            <a:avLst/>
          </a:prstGeom>
        </p:spPr>
      </p:pic>
    </p:spTree>
    <p:extLst>
      <p:ext uri="{BB962C8B-B14F-4D97-AF65-F5344CB8AC3E}">
        <p14:creationId xmlns:p14="http://schemas.microsoft.com/office/powerpoint/2010/main" val="227075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Task 1 - Atomic Structure &amp; Periodic Table </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GB" dirty="0"/>
              <a:t>Write a definition for the terms </a:t>
            </a:r>
            <a:r>
              <a:rPr lang="en-GB" b="1" dirty="0"/>
              <a:t>atomic number</a:t>
            </a:r>
            <a:r>
              <a:rPr lang="en-GB" dirty="0"/>
              <a:t> and </a:t>
            </a:r>
            <a:r>
              <a:rPr lang="en-GB" b="1" dirty="0"/>
              <a:t>mass number</a:t>
            </a:r>
            <a:r>
              <a:rPr lang="en-GB" dirty="0"/>
              <a:t>. </a:t>
            </a:r>
          </a:p>
          <a:p>
            <a:pPr marL="514350" indent="-514350">
              <a:buFont typeface="+mj-lt"/>
              <a:buAutoNum type="arabicPeriod"/>
            </a:pPr>
            <a:r>
              <a:rPr lang="en-GB" dirty="0"/>
              <a:t>Write down </a:t>
            </a:r>
            <a:r>
              <a:rPr lang="en-GB" b="1" dirty="0"/>
              <a:t>full electronic configurations</a:t>
            </a:r>
            <a:r>
              <a:rPr lang="en-GB" dirty="0"/>
              <a:t> for the first 20 elements.</a:t>
            </a:r>
          </a:p>
          <a:p>
            <a:pPr marL="514350" indent="-514350">
              <a:buFont typeface="+mj-lt"/>
              <a:buAutoNum type="arabicPeriod"/>
            </a:pPr>
            <a:r>
              <a:rPr lang="en-GB" dirty="0"/>
              <a:t>Draw the electronic configuration of Lithium, Chlorine and Neon.</a:t>
            </a:r>
          </a:p>
          <a:p>
            <a:pPr marL="514350" indent="-514350">
              <a:buFont typeface="+mj-lt"/>
              <a:buAutoNum type="arabicPeriod"/>
            </a:pPr>
            <a:r>
              <a:rPr lang="en-GB" dirty="0"/>
              <a:t>Relate the electronic configurations to the position of the element in the Periodic table in terms of group and period.</a:t>
            </a:r>
          </a:p>
          <a:p>
            <a:r>
              <a:rPr lang="en-GB" dirty="0"/>
              <a:t>You will need to use a Periodic table to help you with this task </a:t>
            </a:r>
          </a:p>
          <a:p>
            <a:endParaRPr lang="en-GB" dirty="0"/>
          </a:p>
          <a:p>
            <a:pPr marL="0" indent="0">
              <a:buNone/>
            </a:pPr>
            <a:r>
              <a:rPr lang="en-GB" b="1" dirty="0">
                <a:solidFill>
                  <a:srgbClr val="FF0000"/>
                </a:solidFill>
              </a:rPr>
              <a:t>RESOURCES</a:t>
            </a:r>
          </a:p>
          <a:p>
            <a:pPr marL="0" indent="0">
              <a:buNone/>
            </a:pPr>
            <a:r>
              <a:rPr lang="en-GB" dirty="0">
                <a:hlinkClick r:id="rId2"/>
              </a:rPr>
              <a:t>https://www.chemguide.co.uk/</a:t>
            </a:r>
            <a:endParaRPr lang="en-GB" dirty="0"/>
          </a:p>
        </p:txBody>
      </p:sp>
    </p:spTree>
    <p:extLst>
      <p:ext uri="{BB962C8B-B14F-4D97-AF65-F5344CB8AC3E}">
        <p14:creationId xmlns:p14="http://schemas.microsoft.com/office/powerpoint/2010/main" val="29673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BB0E761-1419-4555-814E-D78954634A38}"/>
              </a:ext>
            </a:extLst>
          </p:cNvPr>
          <p:cNvSpPr>
            <a:spLocks noGrp="1" noChangeArrowheads="1"/>
          </p:cNvSpPr>
          <p:nvPr>
            <p:ph type="title"/>
          </p:nvPr>
        </p:nvSpPr>
        <p:spPr>
          <a:xfrm>
            <a:off x="2640014" y="188913"/>
            <a:ext cx="7704137" cy="792162"/>
          </a:xfrm>
        </p:spPr>
        <p:txBody>
          <a:bodyPr/>
          <a:lstStyle/>
          <a:p>
            <a:r>
              <a:rPr lang="en-GB" altLang="en-US" u="sng"/>
              <a:t>Covalent bonding</a:t>
            </a:r>
          </a:p>
        </p:txBody>
      </p:sp>
      <p:sp>
        <p:nvSpPr>
          <p:cNvPr id="8195" name="Content Placeholder 2">
            <a:extLst>
              <a:ext uri="{FF2B5EF4-FFF2-40B4-BE49-F238E27FC236}">
                <a16:creationId xmlns:a16="http://schemas.microsoft.com/office/drawing/2014/main" id="{12D03EF2-4400-4521-9108-414C826E662F}"/>
              </a:ext>
            </a:extLst>
          </p:cNvPr>
          <p:cNvSpPr>
            <a:spLocks noGrp="1" noChangeArrowheads="1"/>
          </p:cNvSpPr>
          <p:nvPr>
            <p:ph idx="1"/>
          </p:nvPr>
        </p:nvSpPr>
        <p:spPr>
          <a:xfrm>
            <a:off x="917197" y="981075"/>
            <a:ext cx="9426954" cy="5616575"/>
          </a:xfrm>
        </p:spPr>
        <p:txBody>
          <a:bodyPr/>
          <a:lstStyle/>
          <a:p>
            <a:pPr>
              <a:lnSpc>
                <a:spcPct val="150000"/>
              </a:lnSpc>
            </a:pPr>
            <a:r>
              <a:rPr lang="en-GB" altLang="en-US" b="1" dirty="0"/>
              <a:t>2 or more </a:t>
            </a:r>
            <a:r>
              <a:rPr lang="en-GB" altLang="en-US" b="1" dirty="0">
                <a:solidFill>
                  <a:srgbClr val="FF0000"/>
                </a:solidFill>
              </a:rPr>
              <a:t>non-metal</a:t>
            </a:r>
            <a:r>
              <a:rPr lang="en-GB" altLang="en-US" b="1" dirty="0"/>
              <a:t> atoms</a:t>
            </a:r>
          </a:p>
          <a:p>
            <a:pPr>
              <a:lnSpc>
                <a:spcPct val="150000"/>
              </a:lnSpc>
            </a:pPr>
            <a:r>
              <a:rPr lang="en-GB" altLang="en-US" b="1" dirty="0">
                <a:solidFill>
                  <a:srgbClr val="FF0000"/>
                </a:solidFill>
              </a:rPr>
              <a:t>Share electrons </a:t>
            </a:r>
            <a:r>
              <a:rPr lang="en-GB" altLang="en-US" b="1" dirty="0"/>
              <a:t>to give each a full outer shell of electrons</a:t>
            </a:r>
          </a:p>
          <a:p>
            <a:pPr>
              <a:lnSpc>
                <a:spcPct val="150000"/>
              </a:lnSpc>
            </a:pPr>
            <a:endParaRPr lang="en-GB" altLang="en-US" b="1" dirty="0"/>
          </a:p>
          <a:p>
            <a:pPr>
              <a:lnSpc>
                <a:spcPct val="150000"/>
              </a:lnSpc>
            </a:pPr>
            <a:r>
              <a:rPr lang="en-GB" altLang="en-US" dirty="0"/>
              <a:t>1 pair of shared electrons = a single bond</a:t>
            </a:r>
          </a:p>
          <a:p>
            <a:pPr>
              <a:lnSpc>
                <a:spcPct val="150000"/>
              </a:lnSpc>
            </a:pPr>
            <a:r>
              <a:rPr lang="en-GB" altLang="en-US" dirty="0"/>
              <a:t>2 pairs = a double bond</a:t>
            </a:r>
          </a:p>
          <a:p>
            <a:pPr>
              <a:lnSpc>
                <a:spcPct val="150000"/>
              </a:lnSpc>
            </a:pPr>
            <a:r>
              <a:rPr lang="en-GB" altLang="en-US" dirty="0"/>
              <a:t>3 pairs = a triple bond</a:t>
            </a:r>
          </a:p>
        </p:txBody>
      </p:sp>
      <p:pic>
        <p:nvPicPr>
          <p:cNvPr id="8196" name="Picture 1">
            <a:extLst>
              <a:ext uri="{FF2B5EF4-FFF2-40B4-BE49-F238E27FC236}">
                <a16:creationId xmlns:a16="http://schemas.microsoft.com/office/drawing/2014/main" id="{EEC69217-1212-4C3C-B927-C5818437E5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58363" y="3429000"/>
            <a:ext cx="4030471" cy="285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E11AD24-5064-4C80-A081-13CC19C8FCE9}"/>
              </a:ext>
            </a:extLst>
          </p:cNvPr>
          <p:cNvSpPr>
            <a:spLocks noGrp="1" noChangeArrowheads="1"/>
          </p:cNvSpPr>
          <p:nvPr>
            <p:ph type="title"/>
          </p:nvPr>
        </p:nvSpPr>
        <p:spPr>
          <a:xfrm>
            <a:off x="2640014" y="188913"/>
            <a:ext cx="7704137" cy="863600"/>
          </a:xfrm>
        </p:spPr>
        <p:txBody>
          <a:bodyPr/>
          <a:lstStyle/>
          <a:p>
            <a:pPr eaLnBrk="1" hangingPunct="1"/>
            <a:r>
              <a:rPr lang="en-GB" altLang="en-US"/>
              <a:t>Dot and cross diagrams</a:t>
            </a:r>
          </a:p>
        </p:txBody>
      </p:sp>
      <p:sp>
        <p:nvSpPr>
          <p:cNvPr id="19459" name="Text Box 3">
            <a:extLst>
              <a:ext uri="{FF2B5EF4-FFF2-40B4-BE49-F238E27FC236}">
                <a16:creationId xmlns:a16="http://schemas.microsoft.com/office/drawing/2014/main" id="{2EDB5661-C84D-4AF7-AB07-A1EBA153B5F2}"/>
              </a:ext>
            </a:extLst>
          </p:cNvPr>
          <p:cNvSpPr txBox="1">
            <a:spLocks noChangeArrowheads="1"/>
          </p:cNvSpPr>
          <p:nvPr/>
        </p:nvSpPr>
        <p:spPr bwMode="auto">
          <a:xfrm>
            <a:off x="4367213" y="981075"/>
            <a:ext cx="2990850" cy="368300"/>
          </a:xfrm>
          <a:prstGeom prst="rect">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latin typeface="Arial" panose="020B0604020202020204" pitchFamily="34" charset="0"/>
              </a:rPr>
              <a:t>Water, H</a:t>
            </a:r>
            <a:r>
              <a:rPr lang="en-GB" altLang="en-US" sz="1800" b="1" baseline="-25000">
                <a:latin typeface="Arial" panose="020B0604020202020204" pitchFamily="34" charset="0"/>
              </a:rPr>
              <a:t>2</a:t>
            </a:r>
            <a:r>
              <a:rPr lang="en-GB" altLang="en-US" sz="1800" b="1">
                <a:latin typeface="Arial" panose="020B0604020202020204" pitchFamily="34" charset="0"/>
              </a:rPr>
              <a:t>O:</a:t>
            </a:r>
          </a:p>
        </p:txBody>
      </p:sp>
      <p:sp>
        <p:nvSpPr>
          <p:cNvPr id="19492" name="Text Box 36">
            <a:extLst>
              <a:ext uri="{FF2B5EF4-FFF2-40B4-BE49-F238E27FC236}">
                <a16:creationId xmlns:a16="http://schemas.microsoft.com/office/drawing/2014/main" id="{5B4FEC2D-70C6-4E94-9585-DD147CB93CFB}"/>
              </a:ext>
            </a:extLst>
          </p:cNvPr>
          <p:cNvSpPr txBox="1">
            <a:spLocks noChangeArrowheads="1"/>
          </p:cNvSpPr>
          <p:nvPr/>
        </p:nvSpPr>
        <p:spPr bwMode="auto">
          <a:xfrm>
            <a:off x="4724400" y="4229100"/>
            <a:ext cx="2952750" cy="369888"/>
          </a:xfrm>
          <a:prstGeom prst="rect">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latin typeface="Arial" panose="020B0604020202020204" pitchFamily="34" charset="0"/>
              </a:rPr>
              <a:t>Oxygen, O</a:t>
            </a:r>
            <a:r>
              <a:rPr lang="en-GB" altLang="en-US" sz="1800" b="1" baseline="-25000">
                <a:latin typeface="Arial" panose="020B0604020202020204" pitchFamily="34" charset="0"/>
              </a:rPr>
              <a:t>2</a:t>
            </a:r>
            <a:r>
              <a:rPr lang="en-GB" altLang="en-US" sz="1800" b="1">
                <a:latin typeface="Arial" panose="020B0604020202020204" pitchFamily="34" charset="0"/>
              </a:rPr>
              <a:t>:</a:t>
            </a:r>
          </a:p>
        </p:txBody>
      </p:sp>
      <p:grpSp>
        <p:nvGrpSpPr>
          <p:cNvPr id="2" name="Group 166">
            <a:extLst>
              <a:ext uri="{FF2B5EF4-FFF2-40B4-BE49-F238E27FC236}">
                <a16:creationId xmlns:a16="http://schemas.microsoft.com/office/drawing/2014/main" id="{07212106-D495-4E2C-85D5-B15810AABA80}"/>
              </a:ext>
            </a:extLst>
          </p:cNvPr>
          <p:cNvGrpSpPr>
            <a:grpSpLocks/>
          </p:cNvGrpSpPr>
          <p:nvPr/>
        </p:nvGrpSpPr>
        <p:grpSpPr bwMode="auto">
          <a:xfrm>
            <a:off x="7246939" y="2228850"/>
            <a:ext cx="2581275" cy="1333500"/>
            <a:chOff x="677" y="1008"/>
            <a:chExt cx="1626" cy="840"/>
          </a:xfrm>
        </p:grpSpPr>
        <p:sp>
          <p:nvSpPr>
            <p:cNvPr id="13372" name="Oval 17">
              <a:extLst>
                <a:ext uri="{FF2B5EF4-FFF2-40B4-BE49-F238E27FC236}">
                  <a16:creationId xmlns:a16="http://schemas.microsoft.com/office/drawing/2014/main" id="{24B1A8A7-D6F3-403E-96B4-817E5632862A}"/>
                </a:ext>
              </a:extLst>
            </p:cNvPr>
            <p:cNvSpPr>
              <a:spLocks noChangeArrowheads="1"/>
            </p:cNvSpPr>
            <p:nvPr/>
          </p:nvSpPr>
          <p:spPr bwMode="auto">
            <a:xfrm>
              <a:off x="1116" y="1044"/>
              <a:ext cx="756" cy="75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73" name="Oval 5">
              <a:extLst>
                <a:ext uri="{FF2B5EF4-FFF2-40B4-BE49-F238E27FC236}">
                  <a16:creationId xmlns:a16="http://schemas.microsoft.com/office/drawing/2014/main" id="{29795886-A396-49C1-8162-AE17AFDF17A6}"/>
                </a:ext>
              </a:extLst>
            </p:cNvPr>
            <p:cNvSpPr>
              <a:spLocks noChangeArrowheads="1"/>
            </p:cNvSpPr>
            <p:nvPr/>
          </p:nvSpPr>
          <p:spPr bwMode="auto">
            <a:xfrm>
              <a:off x="677" y="1212"/>
              <a:ext cx="480" cy="48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74" name="Oval 11">
              <a:extLst>
                <a:ext uri="{FF2B5EF4-FFF2-40B4-BE49-F238E27FC236}">
                  <a16:creationId xmlns:a16="http://schemas.microsoft.com/office/drawing/2014/main" id="{2EA3B436-6326-4C15-9EDB-CBC348539198}"/>
                </a:ext>
              </a:extLst>
            </p:cNvPr>
            <p:cNvSpPr>
              <a:spLocks noChangeArrowheads="1"/>
            </p:cNvSpPr>
            <p:nvPr/>
          </p:nvSpPr>
          <p:spPr bwMode="auto">
            <a:xfrm>
              <a:off x="1077" y="1302"/>
              <a:ext cx="86" cy="86"/>
            </a:xfrm>
            <a:prstGeom prst="ellipse">
              <a:avLst/>
            </a:prstGeom>
            <a:solidFill>
              <a:srgbClr val="3366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75" name="Oval 14">
              <a:extLst>
                <a:ext uri="{FF2B5EF4-FFF2-40B4-BE49-F238E27FC236}">
                  <a16:creationId xmlns:a16="http://schemas.microsoft.com/office/drawing/2014/main" id="{F64DFDB7-D992-4371-97E4-A4910D6084ED}"/>
                </a:ext>
              </a:extLst>
            </p:cNvPr>
            <p:cNvSpPr>
              <a:spLocks noChangeArrowheads="1"/>
            </p:cNvSpPr>
            <p:nvPr/>
          </p:nvSpPr>
          <p:spPr bwMode="auto">
            <a:xfrm flipH="1">
              <a:off x="1823" y="1212"/>
              <a:ext cx="480" cy="48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76" name="Oval 16">
              <a:extLst>
                <a:ext uri="{FF2B5EF4-FFF2-40B4-BE49-F238E27FC236}">
                  <a16:creationId xmlns:a16="http://schemas.microsoft.com/office/drawing/2014/main" id="{BFD81512-0351-4D92-A2E2-D4B5DE176279}"/>
                </a:ext>
              </a:extLst>
            </p:cNvPr>
            <p:cNvSpPr>
              <a:spLocks noChangeArrowheads="1"/>
            </p:cNvSpPr>
            <p:nvPr/>
          </p:nvSpPr>
          <p:spPr bwMode="auto">
            <a:xfrm flipH="1">
              <a:off x="1817" y="1302"/>
              <a:ext cx="86" cy="86"/>
            </a:xfrm>
            <a:prstGeom prst="ellipse">
              <a:avLst/>
            </a:prstGeom>
            <a:solidFill>
              <a:srgbClr val="3366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77" name="Text Box 32">
              <a:extLst>
                <a:ext uri="{FF2B5EF4-FFF2-40B4-BE49-F238E27FC236}">
                  <a16:creationId xmlns:a16="http://schemas.microsoft.com/office/drawing/2014/main" id="{44C1FFBB-A3E5-4396-AE22-19FCE5173A0F}"/>
                </a:ext>
              </a:extLst>
            </p:cNvPr>
            <p:cNvSpPr txBox="1">
              <a:spLocks noChangeArrowheads="1"/>
            </p:cNvSpPr>
            <p:nvPr/>
          </p:nvSpPr>
          <p:spPr bwMode="auto">
            <a:xfrm>
              <a:off x="1296" y="1296"/>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00B050"/>
                  </a:solidFill>
                  <a:latin typeface="Arial" panose="020B0604020202020204" pitchFamily="34" charset="0"/>
                </a:rPr>
                <a:t>O</a:t>
              </a:r>
            </a:p>
          </p:txBody>
        </p:sp>
        <p:sp>
          <p:nvSpPr>
            <p:cNvPr id="13378" name="Text Box 33">
              <a:extLst>
                <a:ext uri="{FF2B5EF4-FFF2-40B4-BE49-F238E27FC236}">
                  <a16:creationId xmlns:a16="http://schemas.microsoft.com/office/drawing/2014/main" id="{53C077FB-E91F-46C3-A04F-4C4FA29A7842}"/>
                </a:ext>
              </a:extLst>
            </p:cNvPr>
            <p:cNvSpPr txBox="1">
              <a:spLocks noChangeArrowheads="1"/>
            </p:cNvSpPr>
            <p:nvPr/>
          </p:nvSpPr>
          <p:spPr bwMode="auto">
            <a:xfrm>
              <a:off x="732" y="1296"/>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FF0000"/>
                  </a:solidFill>
                  <a:latin typeface="Arial" panose="020B0604020202020204" pitchFamily="34" charset="0"/>
                </a:rPr>
                <a:t>H</a:t>
              </a:r>
            </a:p>
          </p:txBody>
        </p:sp>
        <p:sp>
          <p:nvSpPr>
            <p:cNvPr id="13379" name="Text Box 34">
              <a:extLst>
                <a:ext uri="{FF2B5EF4-FFF2-40B4-BE49-F238E27FC236}">
                  <a16:creationId xmlns:a16="http://schemas.microsoft.com/office/drawing/2014/main" id="{52092F31-FB9E-4725-9EE6-67D054868EF1}"/>
                </a:ext>
              </a:extLst>
            </p:cNvPr>
            <p:cNvSpPr txBox="1">
              <a:spLocks noChangeArrowheads="1"/>
            </p:cNvSpPr>
            <p:nvPr/>
          </p:nvSpPr>
          <p:spPr bwMode="auto">
            <a:xfrm>
              <a:off x="1896" y="1320"/>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FF0000"/>
                  </a:solidFill>
                  <a:latin typeface="Arial" panose="020B0604020202020204" pitchFamily="34" charset="0"/>
                </a:rPr>
                <a:t>H</a:t>
              </a:r>
            </a:p>
          </p:txBody>
        </p:sp>
        <p:sp>
          <p:nvSpPr>
            <p:cNvPr id="13380" name="AutoShape 144">
              <a:extLst>
                <a:ext uri="{FF2B5EF4-FFF2-40B4-BE49-F238E27FC236}">
                  <a16:creationId xmlns:a16="http://schemas.microsoft.com/office/drawing/2014/main" id="{5B53FD8D-2963-4B25-AACF-9DBA6A0F230B}"/>
                </a:ext>
              </a:extLst>
            </p:cNvPr>
            <p:cNvSpPr>
              <a:spLocks noChangeArrowheads="1"/>
            </p:cNvSpPr>
            <p:nvPr/>
          </p:nvSpPr>
          <p:spPr bwMode="auto">
            <a:xfrm rot="8100000">
              <a:off x="1344" y="1020"/>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81" name="AutoShape 145">
              <a:extLst>
                <a:ext uri="{FF2B5EF4-FFF2-40B4-BE49-F238E27FC236}">
                  <a16:creationId xmlns:a16="http://schemas.microsoft.com/office/drawing/2014/main" id="{B8ACC2CA-7344-4657-A82E-C4410824B57F}"/>
                </a:ext>
              </a:extLst>
            </p:cNvPr>
            <p:cNvSpPr>
              <a:spLocks noChangeArrowheads="1"/>
            </p:cNvSpPr>
            <p:nvPr/>
          </p:nvSpPr>
          <p:spPr bwMode="auto">
            <a:xfrm rot="8100000">
              <a:off x="1476" y="1008"/>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82" name="AutoShape 146">
              <a:extLst>
                <a:ext uri="{FF2B5EF4-FFF2-40B4-BE49-F238E27FC236}">
                  <a16:creationId xmlns:a16="http://schemas.microsoft.com/office/drawing/2014/main" id="{D448B0F0-E86C-4AF2-8955-D19E4CAB5EB5}"/>
                </a:ext>
              </a:extLst>
            </p:cNvPr>
            <p:cNvSpPr>
              <a:spLocks noChangeArrowheads="1"/>
            </p:cNvSpPr>
            <p:nvPr/>
          </p:nvSpPr>
          <p:spPr bwMode="auto">
            <a:xfrm rot="8100000">
              <a:off x="1068" y="1428"/>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83" name="AutoShape 147">
              <a:extLst>
                <a:ext uri="{FF2B5EF4-FFF2-40B4-BE49-F238E27FC236}">
                  <a16:creationId xmlns:a16="http://schemas.microsoft.com/office/drawing/2014/main" id="{283DEF0D-404F-4F21-9DA1-1F7668AF20EE}"/>
                </a:ext>
              </a:extLst>
            </p:cNvPr>
            <p:cNvSpPr>
              <a:spLocks noChangeArrowheads="1"/>
            </p:cNvSpPr>
            <p:nvPr/>
          </p:nvSpPr>
          <p:spPr bwMode="auto">
            <a:xfrm rot="8100000">
              <a:off x="1776" y="1464"/>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84" name="AutoShape 148">
              <a:extLst>
                <a:ext uri="{FF2B5EF4-FFF2-40B4-BE49-F238E27FC236}">
                  <a16:creationId xmlns:a16="http://schemas.microsoft.com/office/drawing/2014/main" id="{B8D69139-702A-4303-84A3-C2F4EACD0C14}"/>
                </a:ext>
              </a:extLst>
            </p:cNvPr>
            <p:cNvSpPr>
              <a:spLocks noChangeArrowheads="1"/>
            </p:cNvSpPr>
            <p:nvPr/>
          </p:nvSpPr>
          <p:spPr bwMode="auto">
            <a:xfrm rot="8100000">
              <a:off x="1320" y="1728"/>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85" name="AutoShape 149">
              <a:extLst>
                <a:ext uri="{FF2B5EF4-FFF2-40B4-BE49-F238E27FC236}">
                  <a16:creationId xmlns:a16="http://schemas.microsoft.com/office/drawing/2014/main" id="{A8CC4FA4-E510-4987-A8CC-E7E25FE9E862}"/>
                </a:ext>
              </a:extLst>
            </p:cNvPr>
            <p:cNvSpPr>
              <a:spLocks noChangeArrowheads="1"/>
            </p:cNvSpPr>
            <p:nvPr/>
          </p:nvSpPr>
          <p:spPr bwMode="auto">
            <a:xfrm rot="8100000">
              <a:off x="1524" y="1728"/>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3" name="Group 165">
            <a:extLst>
              <a:ext uri="{FF2B5EF4-FFF2-40B4-BE49-F238E27FC236}">
                <a16:creationId xmlns:a16="http://schemas.microsoft.com/office/drawing/2014/main" id="{76E97B32-A4B1-494D-9C8C-9E983AA78576}"/>
              </a:ext>
            </a:extLst>
          </p:cNvPr>
          <p:cNvGrpSpPr>
            <a:grpSpLocks/>
          </p:cNvGrpSpPr>
          <p:nvPr/>
        </p:nvGrpSpPr>
        <p:grpSpPr bwMode="auto">
          <a:xfrm>
            <a:off x="7296150" y="5048250"/>
            <a:ext cx="2457450" cy="1365250"/>
            <a:chOff x="3228" y="972"/>
            <a:chExt cx="1548" cy="860"/>
          </a:xfrm>
        </p:grpSpPr>
        <p:sp>
          <p:nvSpPr>
            <p:cNvPr id="13356" name="Oval 71">
              <a:extLst>
                <a:ext uri="{FF2B5EF4-FFF2-40B4-BE49-F238E27FC236}">
                  <a16:creationId xmlns:a16="http://schemas.microsoft.com/office/drawing/2014/main" id="{C5B10039-7842-4481-9F3D-BA4337D5AB84}"/>
                </a:ext>
              </a:extLst>
            </p:cNvPr>
            <p:cNvSpPr>
              <a:spLocks noChangeArrowheads="1"/>
            </p:cNvSpPr>
            <p:nvPr/>
          </p:nvSpPr>
          <p:spPr bwMode="auto">
            <a:xfrm>
              <a:off x="3228" y="1032"/>
              <a:ext cx="756" cy="75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57" name="Oval 73">
              <a:extLst>
                <a:ext uri="{FF2B5EF4-FFF2-40B4-BE49-F238E27FC236}">
                  <a16:creationId xmlns:a16="http://schemas.microsoft.com/office/drawing/2014/main" id="{2F269966-9760-44FD-A8FA-C883DCF16375}"/>
                </a:ext>
              </a:extLst>
            </p:cNvPr>
            <p:cNvSpPr>
              <a:spLocks noChangeArrowheads="1"/>
            </p:cNvSpPr>
            <p:nvPr/>
          </p:nvSpPr>
          <p:spPr bwMode="auto">
            <a:xfrm>
              <a:off x="3489" y="990"/>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58" name="Oval 74">
              <a:extLst>
                <a:ext uri="{FF2B5EF4-FFF2-40B4-BE49-F238E27FC236}">
                  <a16:creationId xmlns:a16="http://schemas.microsoft.com/office/drawing/2014/main" id="{23490AEA-E15A-4CB2-8AD1-CED78AAB01D8}"/>
                </a:ext>
              </a:extLst>
            </p:cNvPr>
            <p:cNvSpPr>
              <a:spLocks noChangeArrowheads="1"/>
            </p:cNvSpPr>
            <p:nvPr/>
          </p:nvSpPr>
          <p:spPr bwMode="auto">
            <a:xfrm>
              <a:off x="3357" y="1038"/>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59" name="Oval 76">
              <a:extLst>
                <a:ext uri="{FF2B5EF4-FFF2-40B4-BE49-F238E27FC236}">
                  <a16:creationId xmlns:a16="http://schemas.microsoft.com/office/drawing/2014/main" id="{6D3FA44E-08B8-4358-AF46-111FE1B4DB0E}"/>
                </a:ext>
              </a:extLst>
            </p:cNvPr>
            <p:cNvSpPr>
              <a:spLocks noChangeArrowheads="1"/>
            </p:cNvSpPr>
            <p:nvPr/>
          </p:nvSpPr>
          <p:spPr bwMode="auto">
            <a:xfrm>
              <a:off x="3345" y="1686"/>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0" name="Oval 77">
              <a:extLst>
                <a:ext uri="{FF2B5EF4-FFF2-40B4-BE49-F238E27FC236}">
                  <a16:creationId xmlns:a16="http://schemas.microsoft.com/office/drawing/2014/main" id="{EE118903-1B55-4AB6-8B06-FA26CFDDF347}"/>
                </a:ext>
              </a:extLst>
            </p:cNvPr>
            <p:cNvSpPr>
              <a:spLocks noChangeArrowheads="1"/>
            </p:cNvSpPr>
            <p:nvPr/>
          </p:nvSpPr>
          <p:spPr bwMode="auto">
            <a:xfrm>
              <a:off x="3453" y="1746"/>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1" name="Text Box 78">
              <a:extLst>
                <a:ext uri="{FF2B5EF4-FFF2-40B4-BE49-F238E27FC236}">
                  <a16:creationId xmlns:a16="http://schemas.microsoft.com/office/drawing/2014/main" id="{C16AA504-6678-4426-8C2B-ED1065B34A60}"/>
                </a:ext>
              </a:extLst>
            </p:cNvPr>
            <p:cNvSpPr txBox="1">
              <a:spLocks noChangeArrowheads="1"/>
            </p:cNvSpPr>
            <p:nvPr/>
          </p:nvSpPr>
          <p:spPr bwMode="auto">
            <a:xfrm>
              <a:off x="3408" y="1284"/>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00B050"/>
                  </a:solidFill>
                  <a:latin typeface="Arial" panose="020B0604020202020204" pitchFamily="34" charset="0"/>
                </a:rPr>
                <a:t>O</a:t>
              </a:r>
            </a:p>
          </p:txBody>
        </p:sp>
        <p:sp>
          <p:nvSpPr>
            <p:cNvPr id="13362" name="Oval 62">
              <a:extLst>
                <a:ext uri="{FF2B5EF4-FFF2-40B4-BE49-F238E27FC236}">
                  <a16:creationId xmlns:a16="http://schemas.microsoft.com/office/drawing/2014/main" id="{A7684A35-4F22-4E20-BD1C-FFF580CF16EB}"/>
                </a:ext>
              </a:extLst>
            </p:cNvPr>
            <p:cNvSpPr>
              <a:spLocks noChangeArrowheads="1"/>
            </p:cNvSpPr>
            <p:nvPr/>
          </p:nvSpPr>
          <p:spPr bwMode="auto">
            <a:xfrm>
              <a:off x="3960" y="1008"/>
              <a:ext cx="756" cy="75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3" name="Text Box 69">
              <a:extLst>
                <a:ext uri="{FF2B5EF4-FFF2-40B4-BE49-F238E27FC236}">
                  <a16:creationId xmlns:a16="http://schemas.microsoft.com/office/drawing/2014/main" id="{409948C6-64E9-4328-B72F-DEC9859C6C92}"/>
                </a:ext>
              </a:extLst>
            </p:cNvPr>
            <p:cNvSpPr txBox="1">
              <a:spLocks noChangeArrowheads="1"/>
            </p:cNvSpPr>
            <p:nvPr/>
          </p:nvSpPr>
          <p:spPr bwMode="auto">
            <a:xfrm>
              <a:off x="4140" y="1260"/>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00B050"/>
                  </a:solidFill>
                  <a:latin typeface="Arial" panose="020B0604020202020204" pitchFamily="34" charset="0"/>
                </a:rPr>
                <a:t>O</a:t>
              </a:r>
            </a:p>
          </p:txBody>
        </p:sp>
        <p:sp>
          <p:nvSpPr>
            <p:cNvPr id="13364" name="Oval 139">
              <a:extLst>
                <a:ext uri="{FF2B5EF4-FFF2-40B4-BE49-F238E27FC236}">
                  <a16:creationId xmlns:a16="http://schemas.microsoft.com/office/drawing/2014/main" id="{C4F201A4-6A96-455E-9309-243F409B254B}"/>
                </a:ext>
              </a:extLst>
            </p:cNvPr>
            <p:cNvSpPr>
              <a:spLocks noChangeArrowheads="1"/>
            </p:cNvSpPr>
            <p:nvPr/>
          </p:nvSpPr>
          <p:spPr bwMode="auto">
            <a:xfrm>
              <a:off x="3924" y="1332"/>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5" name="Oval 140">
              <a:extLst>
                <a:ext uri="{FF2B5EF4-FFF2-40B4-BE49-F238E27FC236}">
                  <a16:creationId xmlns:a16="http://schemas.microsoft.com/office/drawing/2014/main" id="{F33D5403-0EE2-4526-BA67-98A37B672B3B}"/>
                </a:ext>
              </a:extLst>
            </p:cNvPr>
            <p:cNvSpPr>
              <a:spLocks noChangeArrowheads="1"/>
            </p:cNvSpPr>
            <p:nvPr/>
          </p:nvSpPr>
          <p:spPr bwMode="auto">
            <a:xfrm>
              <a:off x="3945" y="1506"/>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6" name="AutoShape 143">
              <a:extLst>
                <a:ext uri="{FF2B5EF4-FFF2-40B4-BE49-F238E27FC236}">
                  <a16:creationId xmlns:a16="http://schemas.microsoft.com/office/drawing/2014/main" id="{4C03A0B7-AF91-491E-96FA-2F4FDC4183C0}"/>
                </a:ext>
              </a:extLst>
            </p:cNvPr>
            <p:cNvSpPr>
              <a:spLocks noChangeArrowheads="1"/>
            </p:cNvSpPr>
            <p:nvPr/>
          </p:nvSpPr>
          <p:spPr bwMode="auto">
            <a:xfrm rot="8100000">
              <a:off x="3924" y="1404"/>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7" name="AutoShape 150">
              <a:extLst>
                <a:ext uri="{FF2B5EF4-FFF2-40B4-BE49-F238E27FC236}">
                  <a16:creationId xmlns:a16="http://schemas.microsoft.com/office/drawing/2014/main" id="{C8738902-D1DE-4AD8-8C1D-780423E9040B}"/>
                </a:ext>
              </a:extLst>
            </p:cNvPr>
            <p:cNvSpPr>
              <a:spLocks noChangeArrowheads="1"/>
            </p:cNvSpPr>
            <p:nvPr/>
          </p:nvSpPr>
          <p:spPr bwMode="auto">
            <a:xfrm rot="8100000">
              <a:off x="3912" y="1212"/>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8" name="AutoShape 151">
              <a:extLst>
                <a:ext uri="{FF2B5EF4-FFF2-40B4-BE49-F238E27FC236}">
                  <a16:creationId xmlns:a16="http://schemas.microsoft.com/office/drawing/2014/main" id="{CAFEBD4A-15D1-4C20-A95E-9CDC99ADD8D8}"/>
                </a:ext>
              </a:extLst>
            </p:cNvPr>
            <p:cNvSpPr>
              <a:spLocks noChangeArrowheads="1"/>
            </p:cNvSpPr>
            <p:nvPr/>
          </p:nvSpPr>
          <p:spPr bwMode="auto">
            <a:xfrm rot="8100000">
              <a:off x="4200" y="972"/>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9" name="AutoShape 152">
              <a:extLst>
                <a:ext uri="{FF2B5EF4-FFF2-40B4-BE49-F238E27FC236}">
                  <a16:creationId xmlns:a16="http://schemas.microsoft.com/office/drawing/2014/main" id="{4FCDE4C5-EE8F-47AC-B9D3-A23E61A09708}"/>
                </a:ext>
              </a:extLst>
            </p:cNvPr>
            <p:cNvSpPr>
              <a:spLocks noChangeArrowheads="1"/>
            </p:cNvSpPr>
            <p:nvPr/>
          </p:nvSpPr>
          <p:spPr bwMode="auto">
            <a:xfrm rot="8100000">
              <a:off x="4320" y="972"/>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70" name="AutoShape 153">
              <a:extLst>
                <a:ext uri="{FF2B5EF4-FFF2-40B4-BE49-F238E27FC236}">
                  <a16:creationId xmlns:a16="http://schemas.microsoft.com/office/drawing/2014/main" id="{E83CDDEE-FCE2-4B35-B2F7-4ADD543DF34F}"/>
                </a:ext>
              </a:extLst>
            </p:cNvPr>
            <p:cNvSpPr>
              <a:spLocks noChangeArrowheads="1"/>
            </p:cNvSpPr>
            <p:nvPr/>
          </p:nvSpPr>
          <p:spPr bwMode="auto">
            <a:xfrm rot="8100000">
              <a:off x="4620" y="1476"/>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71" name="AutoShape 154">
              <a:extLst>
                <a:ext uri="{FF2B5EF4-FFF2-40B4-BE49-F238E27FC236}">
                  <a16:creationId xmlns:a16="http://schemas.microsoft.com/office/drawing/2014/main" id="{AC1E7CA0-A31D-42F9-A9DA-DCC9AD8812C3}"/>
                </a:ext>
              </a:extLst>
            </p:cNvPr>
            <p:cNvSpPr>
              <a:spLocks noChangeArrowheads="1"/>
            </p:cNvSpPr>
            <p:nvPr/>
          </p:nvSpPr>
          <p:spPr bwMode="auto">
            <a:xfrm rot="8100000">
              <a:off x="4656" y="1356"/>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4" name="Group 202">
            <a:extLst>
              <a:ext uri="{FF2B5EF4-FFF2-40B4-BE49-F238E27FC236}">
                <a16:creationId xmlns:a16="http://schemas.microsoft.com/office/drawing/2014/main" id="{36F857CA-BA54-4AA5-B402-07CF847296EE}"/>
              </a:ext>
            </a:extLst>
          </p:cNvPr>
          <p:cNvGrpSpPr>
            <a:grpSpLocks/>
          </p:cNvGrpSpPr>
          <p:nvPr/>
        </p:nvGrpSpPr>
        <p:grpSpPr bwMode="auto">
          <a:xfrm>
            <a:off x="2389189" y="2209800"/>
            <a:ext cx="771525" cy="762000"/>
            <a:chOff x="221" y="2016"/>
            <a:chExt cx="486" cy="480"/>
          </a:xfrm>
        </p:grpSpPr>
        <p:sp>
          <p:nvSpPr>
            <p:cNvPr id="13353" name="Oval 171">
              <a:extLst>
                <a:ext uri="{FF2B5EF4-FFF2-40B4-BE49-F238E27FC236}">
                  <a16:creationId xmlns:a16="http://schemas.microsoft.com/office/drawing/2014/main" id="{9986CF98-7E6A-4E59-AFB3-5B32C42680DA}"/>
                </a:ext>
              </a:extLst>
            </p:cNvPr>
            <p:cNvSpPr>
              <a:spLocks noChangeArrowheads="1"/>
            </p:cNvSpPr>
            <p:nvPr/>
          </p:nvSpPr>
          <p:spPr bwMode="auto">
            <a:xfrm>
              <a:off x="221" y="2016"/>
              <a:ext cx="480" cy="48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54" name="Oval 172">
              <a:extLst>
                <a:ext uri="{FF2B5EF4-FFF2-40B4-BE49-F238E27FC236}">
                  <a16:creationId xmlns:a16="http://schemas.microsoft.com/office/drawing/2014/main" id="{D3156EF2-E676-4244-87EF-B45E22CB0A5C}"/>
                </a:ext>
              </a:extLst>
            </p:cNvPr>
            <p:cNvSpPr>
              <a:spLocks noChangeArrowheads="1"/>
            </p:cNvSpPr>
            <p:nvPr/>
          </p:nvSpPr>
          <p:spPr bwMode="auto">
            <a:xfrm>
              <a:off x="621" y="2106"/>
              <a:ext cx="86" cy="86"/>
            </a:xfrm>
            <a:prstGeom prst="ellipse">
              <a:avLst/>
            </a:prstGeom>
            <a:solidFill>
              <a:srgbClr val="3366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55" name="Text Box 176">
              <a:extLst>
                <a:ext uri="{FF2B5EF4-FFF2-40B4-BE49-F238E27FC236}">
                  <a16:creationId xmlns:a16="http://schemas.microsoft.com/office/drawing/2014/main" id="{75E0E21A-FB94-4195-8AD9-2316D5A088B2}"/>
                </a:ext>
              </a:extLst>
            </p:cNvPr>
            <p:cNvSpPr txBox="1">
              <a:spLocks noChangeArrowheads="1"/>
            </p:cNvSpPr>
            <p:nvPr/>
          </p:nvSpPr>
          <p:spPr bwMode="auto">
            <a:xfrm>
              <a:off x="276" y="2100"/>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FF0000"/>
                  </a:solidFill>
                  <a:latin typeface="Arial" panose="020B0604020202020204" pitchFamily="34" charset="0"/>
                </a:rPr>
                <a:t>H</a:t>
              </a:r>
            </a:p>
          </p:txBody>
        </p:sp>
      </p:grpSp>
      <p:grpSp>
        <p:nvGrpSpPr>
          <p:cNvPr id="5" name="Group 201">
            <a:extLst>
              <a:ext uri="{FF2B5EF4-FFF2-40B4-BE49-F238E27FC236}">
                <a16:creationId xmlns:a16="http://schemas.microsoft.com/office/drawing/2014/main" id="{06C30175-A56C-4C69-A6A3-C5C5A4559E5A}"/>
              </a:ext>
            </a:extLst>
          </p:cNvPr>
          <p:cNvGrpSpPr>
            <a:grpSpLocks/>
          </p:cNvGrpSpPr>
          <p:nvPr/>
        </p:nvGrpSpPr>
        <p:grpSpPr bwMode="auto">
          <a:xfrm>
            <a:off x="2351089" y="3162300"/>
            <a:ext cx="771525" cy="762000"/>
            <a:chOff x="1949" y="1284"/>
            <a:chExt cx="486" cy="480"/>
          </a:xfrm>
        </p:grpSpPr>
        <p:sp>
          <p:nvSpPr>
            <p:cNvPr id="13350" name="Oval 173">
              <a:extLst>
                <a:ext uri="{FF2B5EF4-FFF2-40B4-BE49-F238E27FC236}">
                  <a16:creationId xmlns:a16="http://schemas.microsoft.com/office/drawing/2014/main" id="{4E6C6837-DCE8-4722-BB5B-DA36117F6F14}"/>
                </a:ext>
              </a:extLst>
            </p:cNvPr>
            <p:cNvSpPr>
              <a:spLocks noChangeArrowheads="1"/>
            </p:cNvSpPr>
            <p:nvPr/>
          </p:nvSpPr>
          <p:spPr bwMode="auto">
            <a:xfrm flipH="1">
              <a:off x="1955" y="1284"/>
              <a:ext cx="480" cy="48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51" name="Oval 174">
              <a:extLst>
                <a:ext uri="{FF2B5EF4-FFF2-40B4-BE49-F238E27FC236}">
                  <a16:creationId xmlns:a16="http://schemas.microsoft.com/office/drawing/2014/main" id="{3BEDDF6E-9B57-4380-9579-251BBD1D4092}"/>
                </a:ext>
              </a:extLst>
            </p:cNvPr>
            <p:cNvSpPr>
              <a:spLocks noChangeArrowheads="1"/>
            </p:cNvSpPr>
            <p:nvPr/>
          </p:nvSpPr>
          <p:spPr bwMode="auto">
            <a:xfrm flipH="1">
              <a:off x="1949" y="1374"/>
              <a:ext cx="86" cy="86"/>
            </a:xfrm>
            <a:prstGeom prst="ellipse">
              <a:avLst/>
            </a:prstGeom>
            <a:solidFill>
              <a:srgbClr val="3366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52" name="Text Box 177">
              <a:extLst>
                <a:ext uri="{FF2B5EF4-FFF2-40B4-BE49-F238E27FC236}">
                  <a16:creationId xmlns:a16="http://schemas.microsoft.com/office/drawing/2014/main" id="{0DDD5480-3657-44A9-BEE2-95D81043B6F6}"/>
                </a:ext>
              </a:extLst>
            </p:cNvPr>
            <p:cNvSpPr txBox="1">
              <a:spLocks noChangeArrowheads="1"/>
            </p:cNvSpPr>
            <p:nvPr/>
          </p:nvSpPr>
          <p:spPr bwMode="auto">
            <a:xfrm>
              <a:off x="2028" y="1392"/>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FF0000"/>
                  </a:solidFill>
                  <a:latin typeface="Arial" panose="020B0604020202020204" pitchFamily="34" charset="0"/>
                </a:rPr>
                <a:t>H</a:t>
              </a:r>
            </a:p>
          </p:txBody>
        </p:sp>
      </p:grpSp>
      <p:grpSp>
        <p:nvGrpSpPr>
          <p:cNvPr id="6" name="Group 203">
            <a:extLst>
              <a:ext uri="{FF2B5EF4-FFF2-40B4-BE49-F238E27FC236}">
                <a16:creationId xmlns:a16="http://schemas.microsoft.com/office/drawing/2014/main" id="{588875A6-51BA-4A9E-9744-7DEE8A7CD05B}"/>
              </a:ext>
            </a:extLst>
          </p:cNvPr>
          <p:cNvGrpSpPr>
            <a:grpSpLocks/>
          </p:cNvGrpSpPr>
          <p:nvPr/>
        </p:nvGrpSpPr>
        <p:grpSpPr bwMode="auto">
          <a:xfrm>
            <a:off x="3600450" y="2190750"/>
            <a:ext cx="1314450" cy="1333500"/>
            <a:chOff x="612" y="1080"/>
            <a:chExt cx="828" cy="840"/>
          </a:xfrm>
        </p:grpSpPr>
        <p:sp>
          <p:nvSpPr>
            <p:cNvPr id="13342" name="Oval 170">
              <a:extLst>
                <a:ext uri="{FF2B5EF4-FFF2-40B4-BE49-F238E27FC236}">
                  <a16:creationId xmlns:a16="http://schemas.microsoft.com/office/drawing/2014/main" id="{4F7061DC-69E3-4F76-9511-FB55E25A4D2A}"/>
                </a:ext>
              </a:extLst>
            </p:cNvPr>
            <p:cNvSpPr>
              <a:spLocks noChangeArrowheads="1"/>
            </p:cNvSpPr>
            <p:nvPr/>
          </p:nvSpPr>
          <p:spPr bwMode="auto">
            <a:xfrm>
              <a:off x="660" y="1116"/>
              <a:ext cx="756" cy="75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43" name="Text Box 175">
              <a:extLst>
                <a:ext uri="{FF2B5EF4-FFF2-40B4-BE49-F238E27FC236}">
                  <a16:creationId xmlns:a16="http://schemas.microsoft.com/office/drawing/2014/main" id="{C7956395-2AD7-4EE1-B83B-212CA324A16F}"/>
                </a:ext>
              </a:extLst>
            </p:cNvPr>
            <p:cNvSpPr txBox="1">
              <a:spLocks noChangeArrowheads="1"/>
            </p:cNvSpPr>
            <p:nvPr/>
          </p:nvSpPr>
          <p:spPr bwMode="auto">
            <a:xfrm>
              <a:off x="840" y="1368"/>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00B050"/>
                  </a:solidFill>
                  <a:latin typeface="Arial" panose="020B0604020202020204" pitchFamily="34" charset="0"/>
                </a:rPr>
                <a:t>O</a:t>
              </a:r>
            </a:p>
          </p:txBody>
        </p:sp>
        <p:sp>
          <p:nvSpPr>
            <p:cNvPr id="13344" name="AutoShape 178">
              <a:extLst>
                <a:ext uri="{FF2B5EF4-FFF2-40B4-BE49-F238E27FC236}">
                  <a16:creationId xmlns:a16="http://schemas.microsoft.com/office/drawing/2014/main" id="{9577411D-087E-4647-A7CB-915BE31E74D1}"/>
                </a:ext>
              </a:extLst>
            </p:cNvPr>
            <p:cNvSpPr>
              <a:spLocks noChangeArrowheads="1"/>
            </p:cNvSpPr>
            <p:nvPr/>
          </p:nvSpPr>
          <p:spPr bwMode="auto">
            <a:xfrm rot="8100000">
              <a:off x="888" y="1092"/>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45" name="AutoShape 179">
              <a:extLst>
                <a:ext uri="{FF2B5EF4-FFF2-40B4-BE49-F238E27FC236}">
                  <a16:creationId xmlns:a16="http://schemas.microsoft.com/office/drawing/2014/main" id="{85E91B2E-7B84-49D5-B505-1A0F803D0283}"/>
                </a:ext>
              </a:extLst>
            </p:cNvPr>
            <p:cNvSpPr>
              <a:spLocks noChangeArrowheads="1"/>
            </p:cNvSpPr>
            <p:nvPr/>
          </p:nvSpPr>
          <p:spPr bwMode="auto">
            <a:xfrm rot="8100000">
              <a:off x="1020" y="1080"/>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46" name="AutoShape 180">
              <a:extLst>
                <a:ext uri="{FF2B5EF4-FFF2-40B4-BE49-F238E27FC236}">
                  <a16:creationId xmlns:a16="http://schemas.microsoft.com/office/drawing/2014/main" id="{82113DFE-C18D-4B6E-BECE-84C21639D942}"/>
                </a:ext>
              </a:extLst>
            </p:cNvPr>
            <p:cNvSpPr>
              <a:spLocks noChangeArrowheads="1"/>
            </p:cNvSpPr>
            <p:nvPr/>
          </p:nvSpPr>
          <p:spPr bwMode="auto">
            <a:xfrm rot="8100000">
              <a:off x="612" y="1500"/>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47" name="AutoShape 181">
              <a:extLst>
                <a:ext uri="{FF2B5EF4-FFF2-40B4-BE49-F238E27FC236}">
                  <a16:creationId xmlns:a16="http://schemas.microsoft.com/office/drawing/2014/main" id="{76675C20-F98D-4C10-9825-5A237A4BAD17}"/>
                </a:ext>
              </a:extLst>
            </p:cNvPr>
            <p:cNvSpPr>
              <a:spLocks noChangeArrowheads="1"/>
            </p:cNvSpPr>
            <p:nvPr/>
          </p:nvSpPr>
          <p:spPr bwMode="auto">
            <a:xfrm rot="8100000">
              <a:off x="1320" y="1536"/>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48" name="AutoShape 182">
              <a:extLst>
                <a:ext uri="{FF2B5EF4-FFF2-40B4-BE49-F238E27FC236}">
                  <a16:creationId xmlns:a16="http://schemas.microsoft.com/office/drawing/2014/main" id="{8AB1BAAD-7FFE-413A-A6A0-36E6D7081A54}"/>
                </a:ext>
              </a:extLst>
            </p:cNvPr>
            <p:cNvSpPr>
              <a:spLocks noChangeArrowheads="1"/>
            </p:cNvSpPr>
            <p:nvPr/>
          </p:nvSpPr>
          <p:spPr bwMode="auto">
            <a:xfrm rot="8100000">
              <a:off x="864" y="1800"/>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49" name="AutoShape 183">
              <a:extLst>
                <a:ext uri="{FF2B5EF4-FFF2-40B4-BE49-F238E27FC236}">
                  <a16:creationId xmlns:a16="http://schemas.microsoft.com/office/drawing/2014/main" id="{441E99A2-7968-4B8B-A112-F1D91EEC81EB}"/>
                </a:ext>
              </a:extLst>
            </p:cNvPr>
            <p:cNvSpPr>
              <a:spLocks noChangeArrowheads="1"/>
            </p:cNvSpPr>
            <p:nvPr/>
          </p:nvSpPr>
          <p:spPr bwMode="auto">
            <a:xfrm rot="8100000">
              <a:off x="1068" y="1800"/>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7" name="Group 206">
            <a:extLst>
              <a:ext uri="{FF2B5EF4-FFF2-40B4-BE49-F238E27FC236}">
                <a16:creationId xmlns:a16="http://schemas.microsoft.com/office/drawing/2014/main" id="{80F3E430-8AC7-415B-B7FF-40D868FF9D37}"/>
              </a:ext>
            </a:extLst>
          </p:cNvPr>
          <p:cNvGrpSpPr>
            <a:grpSpLocks/>
          </p:cNvGrpSpPr>
          <p:nvPr/>
        </p:nvGrpSpPr>
        <p:grpSpPr bwMode="auto">
          <a:xfrm>
            <a:off x="1905001" y="5076826"/>
            <a:ext cx="1255713" cy="1336675"/>
            <a:chOff x="420" y="3150"/>
            <a:chExt cx="791" cy="842"/>
          </a:xfrm>
        </p:grpSpPr>
        <p:sp>
          <p:nvSpPr>
            <p:cNvPr id="13334" name="Oval 185">
              <a:extLst>
                <a:ext uri="{FF2B5EF4-FFF2-40B4-BE49-F238E27FC236}">
                  <a16:creationId xmlns:a16="http://schemas.microsoft.com/office/drawing/2014/main" id="{8CE184D3-2220-44CB-AB58-FB5F1B3C9C92}"/>
                </a:ext>
              </a:extLst>
            </p:cNvPr>
            <p:cNvSpPr>
              <a:spLocks noChangeArrowheads="1"/>
            </p:cNvSpPr>
            <p:nvPr/>
          </p:nvSpPr>
          <p:spPr bwMode="auto">
            <a:xfrm>
              <a:off x="420" y="3192"/>
              <a:ext cx="756" cy="75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5" name="Oval 186">
              <a:extLst>
                <a:ext uri="{FF2B5EF4-FFF2-40B4-BE49-F238E27FC236}">
                  <a16:creationId xmlns:a16="http://schemas.microsoft.com/office/drawing/2014/main" id="{B1753744-E3DD-4756-87A9-CFA152920F3B}"/>
                </a:ext>
              </a:extLst>
            </p:cNvPr>
            <p:cNvSpPr>
              <a:spLocks noChangeArrowheads="1"/>
            </p:cNvSpPr>
            <p:nvPr/>
          </p:nvSpPr>
          <p:spPr bwMode="auto">
            <a:xfrm>
              <a:off x="681" y="3150"/>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6" name="Oval 187">
              <a:extLst>
                <a:ext uri="{FF2B5EF4-FFF2-40B4-BE49-F238E27FC236}">
                  <a16:creationId xmlns:a16="http://schemas.microsoft.com/office/drawing/2014/main" id="{A2788FCB-D7BF-4D98-B6ED-05D456E9CF32}"/>
                </a:ext>
              </a:extLst>
            </p:cNvPr>
            <p:cNvSpPr>
              <a:spLocks noChangeArrowheads="1"/>
            </p:cNvSpPr>
            <p:nvPr/>
          </p:nvSpPr>
          <p:spPr bwMode="auto">
            <a:xfrm>
              <a:off x="549" y="3198"/>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7" name="Oval 188">
              <a:extLst>
                <a:ext uri="{FF2B5EF4-FFF2-40B4-BE49-F238E27FC236}">
                  <a16:creationId xmlns:a16="http://schemas.microsoft.com/office/drawing/2014/main" id="{5C50EFB9-67D2-42C5-BF3C-8CCDCBD8D948}"/>
                </a:ext>
              </a:extLst>
            </p:cNvPr>
            <p:cNvSpPr>
              <a:spLocks noChangeArrowheads="1"/>
            </p:cNvSpPr>
            <p:nvPr/>
          </p:nvSpPr>
          <p:spPr bwMode="auto">
            <a:xfrm>
              <a:off x="537" y="3846"/>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8" name="Oval 189">
              <a:extLst>
                <a:ext uri="{FF2B5EF4-FFF2-40B4-BE49-F238E27FC236}">
                  <a16:creationId xmlns:a16="http://schemas.microsoft.com/office/drawing/2014/main" id="{F8957E90-C09F-4B7F-9470-CC0AA42CFCC3}"/>
                </a:ext>
              </a:extLst>
            </p:cNvPr>
            <p:cNvSpPr>
              <a:spLocks noChangeArrowheads="1"/>
            </p:cNvSpPr>
            <p:nvPr/>
          </p:nvSpPr>
          <p:spPr bwMode="auto">
            <a:xfrm>
              <a:off x="645" y="3906"/>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9" name="Text Box 190">
              <a:extLst>
                <a:ext uri="{FF2B5EF4-FFF2-40B4-BE49-F238E27FC236}">
                  <a16:creationId xmlns:a16="http://schemas.microsoft.com/office/drawing/2014/main" id="{3D4C8ACF-F58E-4ABA-AD28-522570B7F890}"/>
                </a:ext>
              </a:extLst>
            </p:cNvPr>
            <p:cNvSpPr txBox="1">
              <a:spLocks noChangeArrowheads="1"/>
            </p:cNvSpPr>
            <p:nvPr/>
          </p:nvSpPr>
          <p:spPr bwMode="auto">
            <a:xfrm>
              <a:off x="600" y="3444"/>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00B050"/>
                  </a:solidFill>
                  <a:latin typeface="Arial" panose="020B0604020202020204" pitchFamily="34" charset="0"/>
                </a:rPr>
                <a:t>O</a:t>
              </a:r>
            </a:p>
          </p:txBody>
        </p:sp>
        <p:sp>
          <p:nvSpPr>
            <p:cNvPr id="13340" name="Oval 193">
              <a:extLst>
                <a:ext uri="{FF2B5EF4-FFF2-40B4-BE49-F238E27FC236}">
                  <a16:creationId xmlns:a16="http://schemas.microsoft.com/office/drawing/2014/main" id="{8C59808E-70E5-4A8D-9582-F8F36981B4CD}"/>
                </a:ext>
              </a:extLst>
            </p:cNvPr>
            <p:cNvSpPr>
              <a:spLocks noChangeArrowheads="1"/>
            </p:cNvSpPr>
            <p:nvPr/>
          </p:nvSpPr>
          <p:spPr bwMode="auto">
            <a:xfrm>
              <a:off x="1104" y="3372"/>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41" name="Oval 194">
              <a:extLst>
                <a:ext uri="{FF2B5EF4-FFF2-40B4-BE49-F238E27FC236}">
                  <a16:creationId xmlns:a16="http://schemas.microsoft.com/office/drawing/2014/main" id="{DC445C4F-D012-47D1-A617-E28D2541486F}"/>
                </a:ext>
              </a:extLst>
            </p:cNvPr>
            <p:cNvSpPr>
              <a:spLocks noChangeArrowheads="1"/>
            </p:cNvSpPr>
            <p:nvPr/>
          </p:nvSpPr>
          <p:spPr bwMode="auto">
            <a:xfrm>
              <a:off x="1125" y="3522"/>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8" name="Group 207">
            <a:extLst>
              <a:ext uri="{FF2B5EF4-FFF2-40B4-BE49-F238E27FC236}">
                <a16:creationId xmlns:a16="http://schemas.microsoft.com/office/drawing/2014/main" id="{7F83579B-05DA-4420-BE8F-C482D7180A88}"/>
              </a:ext>
            </a:extLst>
          </p:cNvPr>
          <p:cNvGrpSpPr>
            <a:grpSpLocks/>
          </p:cNvGrpSpPr>
          <p:nvPr/>
        </p:nvGrpSpPr>
        <p:grpSpPr bwMode="auto">
          <a:xfrm>
            <a:off x="3581400" y="5048250"/>
            <a:ext cx="1371600" cy="1257300"/>
            <a:chOff x="1248" y="3144"/>
            <a:chExt cx="864" cy="792"/>
          </a:xfrm>
        </p:grpSpPr>
        <p:sp>
          <p:nvSpPr>
            <p:cNvPr id="13326" name="Oval 191">
              <a:extLst>
                <a:ext uri="{FF2B5EF4-FFF2-40B4-BE49-F238E27FC236}">
                  <a16:creationId xmlns:a16="http://schemas.microsoft.com/office/drawing/2014/main" id="{A2DCFB82-7C1E-4522-A101-8EE64CCF17E0}"/>
                </a:ext>
              </a:extLst>
            </p:cNvPr>
            <p:cNvSpPr>
              <a:spLocks noChangeArrowheads="1"/>
            </p:cNvSpPr>
            <p:nvPr/>
          </p:nvSpPr>
          <p:spPr bwMode="auto">
            <a:xfrm>
              <a:off x="1296" y="3180"/>
              <a:ext cx="756" cy="75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27" name="Text Box 192">
              <a:extLst>
                <a:ext uri="{FF2B5EF4-FFF2-40B4-BE49-F238E27FC236}">
                  <a16:creationId xmlns:a16="http://schemas.microsoft.com/office/drawing/2014/main" id="{3BBF7635-62E9-43DB-A317-10C843D50EFD}"/>
                </a:ext>
              </a:extLst>
            </p:cNvPr>
            <p:cNvSpPr txBox="1">
              <a:spLocks noChangeArrowheads="1"/>
            </p:cNvSpPr>
            <p:nvPr/>
          </p:nvSpPr>
          <p:spPr bwMode="auto">
            <a:xfrm>
              <a:off x="1476" y="3432"/>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00B050"/>
                  </a:solidFill>
                  <a:latin typeface="Arial" panose="020B0604020202020204" pitchFamily="34" charset="0"/>
                </a:rPr>
                <a:t>O</a:t>
              </a:r>
            </a:p>
          </p:txBody>
        </p:sp>
        <p:sp>
          <p:nvSpPr>
            <p:cNvPr id="13328" name="AutoShape 195">
              <a:extLst>
                <a:ext uri="{FF2B5EF4-FFF2-40B4-BE49-F238E27FC236}">
                  <a16:creationId xmlns:a16="http://schemas.microsoft.com/office/drawing/2014/main" id="{C5B144A5-5FE2-44F2-AC1E-1C3A6B05F3B8}"/>
                </a:ext>
              </a:extLst>
            </p:cNvPr>
            <p:cNvSpPr>
              <a:spLocks noChangeArrowheads="1"/>
            </p:cNvSpPr>
            <p:nvPr/>
          </p:nvSpPr>
          <p:spPr bwMode="auto">
            <a:xfrm rot="8100000">
              <a:off x="1260" y="3576"/>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29" name="AutoShape 196">
              <a:extLst>
                <a:ext uri="{FF2B5EF4-FFF2-40B4-BE49-F238E27FC236}">
                  <a16:creationId xmlns:a16="http://schemas.microsoft.com/office/drawing/2014/main" id="{22097117-2195-4749-B267-E2ECB3BA136D}"/>
                </a:ext>
              </a:extLst>
            </p:cNvPr>
            <p:cNvSpPr>
              <a:spLocks noChangeArrowheads="1"/>
            </p:cNvSpPr>
            <p:nvPr/>
          </p:nvSpPr>
          <p:spPr bwMode="auto">
            <a:xfrm rot="8100000">
              <a:off x="1248" y="3384"/>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0" name="AutoShape 197">
              <a:extLst>
                <a:ext uri="{FF2B5EF4-FFF2-40B4-BE49-F238E27FC236}">
                  <a16:creationId xmlns:a16="http://schemas.microsoft.com/office/drawing/2014/main" id="{553CE04F-74F6-42C4-9005-26A0D5B8E973}"/>
                </a:ext>
              </a:extLst>
            </p:cNvPr>
            <p:cNvSpPr>
              <a:spLocks noChangeArrowheads="1"/>
            </p:cNvSpPr>
            <p:nvPr/>
          </p:nvSpPr>
          <p:spPr bwMode="auto">
            <a:xfrm rot="8100000">
              <a:off x="1536" y="3144"/>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1" name="AutoShape 198">
              <a:extLst>
                <a:ext uri="{FF2B5EF4-FFF2-40B4-BE49-F238E27FC236}">
                  <a16:creationId xmlns:a16="http://schemas.microsoft.com/office/drawing/2014/main" id="{91884A6E-2C4D-4FB4-99FE-3FFAB890FAF9}"/>
                </a:ext>
              </a:extLst>
            </p:cNvPr>
            <p:cNvSpPr>
              <a:spLocks noChangeArrowheads="1"/>
            </p:cNvSpPr>
            <p:nvPr/>
          </p:nvSpPr>
          <p:spPr bwMode="auto">
            <a:xfrm rot="8100000">
              <a:off x="1656" y="3144"/>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2" name="AutoShape 199">
              <a:extLst>
                <a:ext uri="{FF2B5EF4-FFF2-40B4-BE49-F238E27FC236}">
                  <a16:creationId xmlns:a16="http://schemas.microsoft.com/office/drawing/2014/main" id="{89066154-20DD-48C8-9B43-45DDE43D620C}"/>
                </a:ext>
              </a:extLst>
            </p:cNvPr>
            <p:cNvSpPr>
              <a:spLocks noChangeArrowheads="1"/>
            </p:cNvSpPr>
            <p:nvPr/>
          </p:nvSpPr>
          <p:spPr bwMode="auto">
            <a:xfrm rot="8100000">
              <a:off x="1956" y="3648"/>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3" name="AutoShape 200">
              <a:extLst>
                <a:ext uri="{FF2B5EF4-FFF2-40B4-BE49-F238E27FC236}">
                  <a16:creationId xmlns:a16="http://schemas.microsoft.com/office/drawing/2014/main" id="{DFC93BED-9D5C-454C-83A8-0D7DA1B566A1}"/>
                </a:ext>
              </a:extLst>
            </p:cNvPr>
            <p:cNvSpPr>
              <a:spLocks noChangeArrowheads="1"/>
            </p:cNvSpPr>
            <p:nvPr/>
          </p:nvSpPr>
          <p:spPr bwMode="auto">
            <a:xfrm rot="8100000">
              <a:off x="1992" y="3528"/>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19660" name="Text Box 204">
            <a:extLst>
              <a:ext uri="{FF2B5EF4-FFF2-40B4-BE49-F238E27FC236}">
                <a16:creationId xmlns:a16="http://schemas.microsoft.com/office/drawing/2014/main" id="{C7C90513-7915-40EE-BF18-8055F44077FC}"/>
              </a:ext>
            </a:extLst>
          </p:cNvPr>
          <p:cNvSpPr txBox="1">
            <a:spLocks noChangeArrowheads="1"/>
          </p:cNvSpPr>
          <p:nvPr/>
        </p:nvSpPr>
        <p:spPr bwMode="auto">
          <a:xfrm>
            <a:off x="1524000" y="1390651"/>
            <a:ext cx="3829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i="1">
                <a:latin typeface="Arial" panose="020B0604020202020204" pitchFamily="34" charset="0"/>
              </a:rPr>
              <a:t>Step 1: Draw the atoms with their outer shell:</a:t>
            </a:r>
          </a:p>
        </p:txBody>
      </p:sp>
      <p:sp>
        <p:nvSpPr>
          <p:cNvPr id="19661" name="Text Box 205">
            <a:extLst>
              <a:ext uri="{FF2B5EF4-FFF2-40B4-BE49-F238E27FC236}">
                <a16:creationId xmlns:a16="http://schemas.microsoft.com/office/drawing/2014/main" id="{D1B326C2-00B5-4913-AABE-61C5ED1C1618}"/>
              </a:ext>
            </a:extLst>
          </p:cNvPr>
          <p:cNvSpPr txBox="1">
            <a:spLocks noChangeArrowheads="1"/>
          </p:cNvSpPr>
          <p:nvPr/>
        </p:nvSpPr>
        <p:spPr bwMode="auto">
          <a:xfrm>
            <a:off x="6096000" y="1390651"/>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i="1">
                <a:latin typeface="Arial" panose="020B0604020202020204" pitchFamily="34" charset="0"/>
              </a:rPr>
              <a:t>Step 2: Put the atoms together and check they all have a full outer shell: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left)">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660"/>
                                        </p:tgtEl>
                                        <p:attrNameLst>
                                          <p:attrName>style.visibility</p:attrName>
                                        </p:attrNameLst>
                                      </p:cBhvr>
                                      <p:to>
                                        <p:strVal val="visible"/>
                                      </p:to>
                                    </p:set>
                                    <p:animEffect transition="in" filter="wipe(left)">
                                      <p:cBhvr>
                                        <p:cTn id="12" dur="500"/>
                                        <p:tgtEl>
                                          <p:spTgt spid="196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661"/>
                                        </p:tgtEl>
                                        <p:attrNameLst>
                                          <p:attrName>style.visibility</p:attrName>
                                        </p:attrNameLst>
                                      </p:cBhvr>
                                      <p:to>
                                        <p:strVal val="visible"/>
                                      </p:to>
                                    </p:set>
                                    <p:animEffect transition="in" filter="wipe(left)">
                                      <p:cBhvr>
                                        <p:cTn id="35" dur="500"/>
                                        <p:tgtEl>
                                          <p:spTgt spid="1966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492"/>
                                        </p:tgtEl>
                                        <p:attrNameLst>
                                          <p:attrName>style.visibility</p:attrName>
                                        </p:attrNameLst>
                                      </p:cBhvr>
                                      <p:to>
                                        <p:strVal val="visible"/>
                                      </p:to>
                                    </p:set>
                                    <p:animEffect transition="in" filter="wipe(left)">
                                      <p:cBhvr>
                                        <p:cTn id="45" dur="500"/>
                                        <p:tgtEl>
                                          <p:spTgt spid="1949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0-#ppt_w/2"/>
                                          </p:val>
                                        </p:tav>
                                        <p:tav tm="100000">
                                          <p:val>
                                            <p:strVal val="#ppt_x"/>
                                          </p:val>
                                        </p:tav>
                                      </p:tavLst>
                                    </p:anim>
                                    <p:anim calcmode="lin" valueType="num">
                                      <p:cBhvr additive="base">
                                        <p:cTn id="5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autoUpdateAnimBg="0"/>
      <p:bldP spid="19492" grpId="0" animBg="1" autoUpdateAnimBg="0"/>
      <p:bldP spid="19660" grpId="0" autoUpdateAnimBg="0"/>
      <p:bldP spid="1966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70E3056-EF24-4B40-85A5-14B53E629CE2}"/>
              </a:ext>
            </a:extLst>
          </p:cNvPr>
          <p:cNvSpPr>
            <a:spLocks noGrp="1" noChangeArrowheads="1"/>
          </p:cNvSpPr>
          <p:nvPr>
            <p:ph type="title"/>
          </p:nvPr>
        </p:nvSpPr>
        <p:spPr>
          <a:xfrm>
            <a:off x="2424113" y="188913"/>
            <a:ext cx="8064500" cy="1727919"/>
          </a:xfrm>
        </p:spPr>
        <p:txBody>
          <a:bodyPr/>
          <a:lstStyle/>
          <a:p>
            <a:r>
              <a:rPr lang="en-GB" altLang="en-US" b="1" dirty="0"/>
              <a:t>Drawing dot and cross diagrams: </a:t>
            </a:r>
            <a:br>
              <a:rPr lang="en-GB" altLang="en-US" b="1" dirty="0"/>
            </a:br>
            <a:endParaRPr lang="en-GB" altLang="en-US" b="1" dirty="0"/>
          </a:p>
        </p:txBody>
      </p:sp>
      <p:sp>
        <p:nvSpPr>
          <p:cNvPr id="15363" name="Content Placeholder 2">
            <a:extLst>
              <a:ext uri="{FF2B5EF4-FFF2-40B4-BE49-F238E27FC236}">
                <a16:creationId xmlns:a16="http://schemas.microsoft.com/office/drawing/2014/main" id="{F078AA4C-7153-4A92-B8F0-41B49EB40D88}"/>
              </a:ext>
            </a:extLst>
          </p:cNvPr>
          <p:cNvSpPr>
            <a:spLocks noGrp="1" noChangeArrowheads="1"/>
          </p:cNvSpPr>
          <p:nvPr>
            <p:ph idx="1"/>
          </p:nvPr>
        </p:nvSpPr>
        <p:spPr>
          <a:xfrm>
            <a:off x="1635853" y="1367407"/>
            <a:ext cx="8708298" cy="5374708"/>
          </a:xfrm>
        </p:spPr>
        <p:txBody>
          <a:bodyPr/>
          <a:lstStyle/>
          <a:p>
            <a:r>
              <a:rPr lang="en-GB" altLang="en-US" sz="3600" dirty="0">
                <a:solidFill>
                  <a:srgbClr val="FF6600"/>
                </a:solidFill>
              </a:rPr>
              <a:t>H</a:t>
            </a:r>
            <a:r>
              <a:rPr lang="en-GB" altLang="en-US" sz="3600" baseline="-25000" dirty="0">
                <a:solidFill>
                  <a:srgbClr val="FF6600"/>
                </a:solidFill>
              </a:rPr>
              <a:t>2</a:t>
            </a:r>
          </a:p>
          <a:p>
            <a:r>
              <a:rPr lang="en-GB" altLang="en-US" sz="3600" dirty="0">
                <a:solidFill>
                  <a:srgbClr val="FF6600"/>
                </a:solidFill>
              </a:rPr>
              <a:t>Cl</a:t>
            </a:r>
            <a:r>
              <a:rPr lang="en-GB" altLang="en-US" sz="3600" baseline="-25000" dirty="0">
                <a:solidFill>
                  <a:srgbClr val="FF6600"/>
                </a:solidFill>
              </a:rPr>
              <a:t>2</a:t>
            </a:r>
          </a:p>
          <a:p>
            <a:r>
              <a:rPr lang="en-GB" altLang="en-US" sz="3600" dirty="0">
                <a:solidFill>
                  <a:srgbClr val="FF6600"/>
                </a:solidFill>
              </a:rPr>
              <a:t>HCl</a:t>
            </a:r>
          </a:p>
          <a:p>
            <a:r>
              <a:rPr lang="en-GB" altLang="en-US" sz="3600" dirty="0">
                <a:solidFill>
                  <a:srgbClr val="00CC00"/>
                </a:solidFill>
              </a:rPr>
              <a:t>O</a:t>
            </a:r>
            <a:r>
              <a:rPr lang="en-GB" altLang="en-US" sz="3600" baseline="-25000" dirty="0">
                <a:solidFill>
                  <a:srgbClr val="00CC00"/>
                </a:solidFill>
              </a:rPr>
              <a:t>2</a:t>
            </a:r>
          </a:p>
          <a:p>
            <a:r>
              <a:rPr lang="en-GB" altLang="en-US" sz="3600" dirty="0">
                <a:solidFill>
                  <a:srgbClr val="00CC00"/>
                </a:solidFill>
              </a:rPr>
              <a:t>N</a:t>
            </a:r>
            <a:r>
              <a:rPr lang="en-GB" altLang="en-US" sz="3600" baseline="-25000" dirty="0">
                <a:solidFill>
                  <a:srgbClr val="00CC00"/>
                </a:solidFill>
              </a:rPr>
              <a:t>2</a:t>
            </a:r>
          </a:p>
          <a:p>
            <a:r>
              <a:rPr lang="en-GB" altLang="en-US" sz="3600" dirty="0">
                <a:solidFill>
                  <a:srgbClr val="00CC00"/>
                </a:solidFill>
              </a:rPr>
              <a:t>H</a:t>
            </a:r>
            <a:r>
              <a:rPr lang="en-GB" altLang="en-US" sz="3600" baseline="-25000" dirty="0">
                <a:solidFill>
                  <a:srgbClr val="00CC00"/>
                </a:solidFill>
              </a:rPr>
              <a:t>2</a:t>
            </a:r>
            <a:r>
              <a:rPr lang="en-GB" altLang="en-US" sz="3600" dirty="0">
                <a:solidFill>
                  <a:srgbClr val="00CC00"/>
                </a:solidFill>
              </a:rPr>
              <a:t>O</a:t>
            </a:r>
          </a:p>
          <a:p>
            <a:r>
              <a:rPr lang="en-GB" altLang="en-US" sz="3600" dirty="0">
                <a:solidFill>
                  <a:srgbClr val="00CC00"/>
                </a:solidFill>
              </a:rPr>
              <a:t>NH</a:t>
            </a:r>
            <a:r>
              <a:rPr lang="en-GB" altLang="en-US" sz="3600" baseline="-25000" dirty="0">
                <a:solidFill>
                  <a:srgbClr val="00CC00"/>
                </a:solidFill>
              </a:rPr>
              <a:t>3</a:t>
            </a:r>
          </a:p>
          <a:p>
            <a:r>
              <a:rPr lang="en-GB" altLang="en-US" sz="3600" dirty="0">
                <a:solidFill>
                  <a:srgbClr val="00CC00"/>
                </a:solidFill>
              </a:rPr>
              <a:t>CH</a:t>
            </a:r>
            <a:r>
              <a:rPr lang="en-GB" altLang="en-US" sz="3600" baseline="-25000" dirty="0">
                <a:solidFill>
                  <a:srgbClr val="00CC00"/>
                </a:solidFill>
              </a:rPr>
              <a:t>4</a:t>
            </a:r>
            <a:endParaRPr lang="en-GB" altLang="en-US" baseline="-25000" dirty="0">
              <a:solidFill>
                <a:srgbClr val="00CC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41">
            <a:extLst>
              <a:ext uri="{FF2B5EF4-FFF2-40B4-BE49-F238E27FC236}">
                <a16:creationId xmlns:a16="http://schemas.microsoft.com/office/drawing/2014/main" id="{9E1E1E5C-2112-44B3-88F3-3F2AC0D9B993}"/>
              </a:ext>
            </a:extLst>
          </p:cNvPr>
          <p:cNvSpPr>
            <a:spLocks noGrp="1" noChangeArrowheads="1"/>
          </p:cNvSpPr>
          <p:nvPr>
            <p:ph type="title"/>
          </p:nvPr>
        </p:nvSpPr>
        <p:spPr>
          <a:xfrm>
            <a:off x="2135188" y="333376"/>
            <a:ext cx="7783512" cy="549275"/>
          </a:xfrm>
        </p:spPr>
        <p:txBody>
          <a:bodyPr>
            <a:normAutofit fontScale="90000"/>
          </a:bodyPr>
          <a:lstStyle/>
          <a:p>
            <a:r>
              <a:rPr lang="en-GB" altLang="en-US" sz="3600"/>
              <a:t>What is ionic bonding?</a:t>
            </a:r>
          </a:p>
        </p:txBody>
      </p:sp>
      <p:sp>
        <p:nvSpPr>
          <p:cNvPr id="21507" name="Rectangle 43">
            <a:extLst>
              <a:ext uri="{FF2B5EF4-FFF2-40B4-BE49-F238E27FC236}">
                <a16:creationId xmlns:a16="http://schemas.microsoft.com/office/drawing/2014/main" id="{19DA8DDA-716C-48C4-9806-9EF5D31E9C9D}"/>
              </a:ext>
            </a:extLst>
          </p:cNvPr>
          <p:cNvSpPr>
            <a:spLocks noChangeArrowheads="1"/>
          </p:cNvSpPr>
          <p:nvPr/>
        </p:nvSpPr>
        <p:spPr bwMode="auto">
          <a:xfrm>
            <a:off x="1215319" y="1120852"/>
            <a:ext cx="75847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GB" altLang="en-US" sz="2400" dirty="0">
                <a:latin typeface="Arial" panose="020B0604020202020204" pitchFamily="34" charset="0"/>
              </a:rPr>
              <a:t>These compounds are usually formed by a reaction between a </a:t>
            </a:r>
            <a:r>
              <a:rPr lang="en-GB" altLang="en-US" sz="2400" dirty="0">
                <a:solidFill>
                  <a:srgbClr val="FF0000"/>
                </a:solidFill>
                <a:latin typeface="Arial" panose="020B0604020202020204" pitchFamily="34" charset="0"/>
              </a:rPr>
              <a:t>metal and a non-metal.</a:t>
            </a:r>
            <a:endParaRPr lang="en-GB" altLang="en-US" sz="1600" dirty="0">
              <a:solidFill>
                <a:srgbClr val="FF0000"/>
              </a:solidFill>
              <a:latin typeface="Arial" panose="020B0604020202020204" pitchFamily="34" charset="0"/>
            </a:endParaRPr>
          </a:p>
        </p:txBody>
      </p:sp>
      <p:sp>
        <p:nvSpPr>
          <p:cNvPr id="74801" name="Rectangle 49">
            <a:extLst>
              <a:ext uri="{FF2B5EF4-FFF2-40B4-BE49-F238E27FC236}">
                <a16:creationId xmlns:a16="http://schemas.microsoft.com/office/drawing/2014/main" id="{D58ABFFC-40F1-446F-818E-8C43DFB223ED}"/>
              </a:ext>
            </a:extLst>
          </p:cNvPr>
          <p:cNvSpPr>
            <a:spLocks noChangeArrowheads="1"/>
          </p:cNvSpPr>
          <p:nvPr/>
        </p:nvSpPr>
        <p:spPr bwMode="auto">
          <a:xfrm>
            <a:off x="1138746" y="2261791"/>
            <a:ext cx="811600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GB" altLang="en-US" sz="2400" dirty="0">
                <a:latin typeface="Arial" panose="020B0604020202020204" pitchFamily="34" charset="0"/>
              </a:rPr>
              <a:t>The metal and non-metal atoms have incomplete outer electron shells and so are </a:t>
            </a:r>
            <a:r>
              <a:rPr lang="en-GB" altLang="en-US" sz="2400" b="1" dirty="0">
                <a:latin typeface="Arial" panose="020B0604020202020204" pitchFamily="34" charset="0"/>
              </a:rPr>
              <a:t>unstable</a:t>
            </a:r>
            <a:r>
              <a:rPr lang="en-GB" altLang="en-US" sz="2400" dirty="0">
                <a:latin typeface="Arial" panose="020B0604020202020204" pitchFamily="34" charset="0"/>
              </a:rPr>
              <a:t>.</a:t>
            </a:r>
          </a:p>
        </p:txBody>
      </p:sp>
      <p:sp>
        <p:nvSpPr>
          <p:cNvPr id="74802" name="Rectangle 50">
            <a:extLst>
              <a:ext uri="{FF2B5EF4-FFF2-40B4-BE49-F238E27FC236}">
                <a16:creationId xmlns:a16="http://schemas.microsoft.com/office/drawing/2014/main" id="{594D0BCA-D175-42D8-BAB3-DBA2BD854B7B}"/>
              </a:ext>
            </a:extLst>
          </p:cNvPr>
          <p:cNvSpPr>
            <a:spLocks noChangeArrowheads="1"/>
          </p:cNvSpPr>
          <p:nvPr/>
        </p:nvSpPr>
        <p:spPr bwMode="auto">
          <a:xfrm>
            <a:off x="1215319" y="3471305"/>
            <a:ext cx="81995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GB" altLang="en-US" sz="2400" dirty="0">
                <a:latin typeface="Arial" panose="020B0604020202020204" pitchFamily="34" charset="0"/>
              </a:rPr>
              <a:t>Electrons are </a:t>
            </a:r>
            <a:r>
              <a:rPr lang="en-GB" altLang="en-US" sz="2400" b="1" dirty="0">
                <a:latin typeface="Arial" panose="020B0604020202020204" pitchFamily="34" charset="0"/>
              </a:rPr>
              <a:t>transferred</a:t>
            </a:r>
            <a:r>
              <a:rPr lang="en-GB" altLang="en-US" sz="2400" dirty="0">
                <a:latin typeface="Arial" panose="020B0604020202020204" pitchFamily="34" charset="0"/>
              </a:rPr>
              <a:t> from each metal atom to each non-metal atom. The metal and the non-metal atoms form ions with completely full outer shells and become stable.</a:t>
            </a:r>
          </a:p>
        </p:txBody>
      </p:sp>
      <p:sp>
        <p:nvSpPr>
          <p:cNvPr id="74803" name="Rectangle 51">
            <a:extLst>
              <a:ext uri="{FF2B5EF4-FFF2-40B4-BE49-F238E27FC236}">
                <a16:creationId xmlns:a16="http://schemas.microsoft.com/office/drawing/2014/main" id="{6A7D1DFA-539D-4A1D-8F6A-3C9F002F30BC}"/>
              </a:ext>
            </a:extLst>
          </p:cNvPr>
          <p:cNvSpPr>
            <a:spLocks noChangeArrowheads="1"/>
          </p:cNvSpPr>
          <p:nvPr/>
        </p:nvSpPr>
        <p:spPr bwMode="auto">
          <a:xfrm>
            <a:off x="1138746" y="5274839"/>
            <a:ext cx="85846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GB" altLang="en-US" sz="2400" dirty="0">
                <a:latin typeface="Arial" panose="020B0604020202020204" pitchFamily="34" charset="0"/>
              </a:rPr>
              <a:t>The positive and negative ions are strongly attracted to each other. This </a:t>
            </a:r>
            <a:r>
              <a:rPr lang="en-GB" altLang="en-US" sz="2400" b="1" dirty="0">
                <a:latin typeface="Arial" panose="020B0604020202020204" pitchFamily="34" charset="0"/>
              </a:rPr>
              <a:t>electrostatic</a:t>
            </a:r>
            <a:r>
              <a:rPr lang="en-GB" altLang="en-US" sz="2400" dirty="0">
                <a:latin typeface="Arial" panose="020B0604020202020204" pitchFamily="34" charset="0"/>
              </a:rPr>
              <a:t> attraction is called </a:t>
            </a:r>
            <a:r>
              <a:rPr lang="en-GB" altLang="en-US" sz="2400" b="1" dirty="0">
                <a:latin typeface="Arial" panose="020B0604020202020204" pitchFamily="34" charset="0"/>
              </a:rPr>
              <a:t>ionic bonding</a:t>
            </a:r>
            <a:r>
              <a:rPr lang="en-GB" altLang="en-US" sz="2400" dirty="0">
                <a:latin typeface="Arial" panose="020B0604020202020204" pitchFamily="34" charset="0"/>
              </a:rPr>
              <a:t>.</a:t>
            </a:r>
          </a:p>
        </p:txBody>
      </p:sp>
      <p:grpSp>
        <p:nvGrpSpPr>
          <p:cNvPr id="21511" name="Group 58">
            <a:extLst>
              <a:ext uri="{FF2B5EF4-FFF2-40B4-BE49-F238E27FC236}">
                <a16:creationId xmlns:a16="http://schemas.microsoft.com/office/drawing/2014/main" id="{820250E9-096A-4424-8053-0E53A7019717}"/>
              </a:ext>
            </a:extLst>
          </p:cNvPr>
          <p:cNvGrpSpPr>
            <a:grpSpLocks noChangeAspect="1"/>
          </p:cNvGrpSpPr>
          <p:nvPr/>
        </p:nvGrpSpPr>
        <p:grpSpPr bwMode="auto">
          <a:xfrm>
            <a:off x="9331325" y="804864"/>
            <a:ext cx="1851025" cy="1619250"/>
            <a:chOff x="1688" y="1624"/>
            <a:chExt cx="2304" cy="2016"/>
          </a:xfrm>
        </p:grpSpPr>
        <p:pic>
          <p:nvPicPr>
            <p:cNvPr id="21512" name="Picture 52" descr="ionic_lattice_2">
              <a:extLst>
                <a:ext uri="{FF2B5EF4-FFF2-40B4-BE49-F238E27FC236}">
                  <a16:creationId xmlns:a16="http://schemas.microsoft.com/office/drawing/2014/main" id="{50A0D93E-E23F-4E16-B3C3-9E0ED6E4DF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 y="1624"/>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53" descr="ionic_lattice">
              <a:extLst>
                <a:ext uri="{FF2B5EF4-FFF2-40B4-BE49-F238E27FC236}">
                  <a16:creationId xmlns:a16="http://schemas.microsoft.com/office/drawing/2014/main" id="{1E59BC58-9947-44EF-B778-99E218A617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2" y="1656"/>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54" descr="ionic_lattice_2">
              <a:extLst>
                <a:ext uri="{FF2B5EF4-FFF2-40B4-BE49-F238E27FC236}">
                  <a16:creationId xmlns:a16="http://schemas.microsoft.com/office/drawing/2014/main" id="{193E4CF8-D065-47C7-8BCB-7D16A0A243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 y="1768"/>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55" descr="ionic_lattice">
              <a:extLst>
                <a:ext uri="{FF2B5EF4-FFF2-40B4-BE49-F238E27FC236}">
                  <a16:creationId xmlns:a16="http://schemas.microsoft.com/office/drawing/2014/main" id="{8FC89504-38A8-4292-9E02-4E276A49CE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 y="1800"/>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56" descr="ionic_lattice_2">
              <a:extLst>
                <a:ext uri="{FF2B5EF4-FFF2-40B4-BE49-F238E27FC236}">
                  <a16:creationId xmlns:a16="http://schemas.microsoft.com/office/drawing/2014/main" id="{F2159831-23EC-4EF2-9175-9D2D8F09B3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 y="1920"/>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57" descr="ionic_lattice">
              <a:extLst>
                <a:ext uri="{FF2B5EF4-FFF2-40B4-BE49-F238E27FC236}">
                  <a16:creationId xmlns:a16="http://schemas.microsoft.com/office/drawing/2014/main" id="{2461A6BD-D271-4C52-847E-4B5CEEBF3A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195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801"/>
                                        </p:tgtEl>
                                        <p:attrNameLst>
                                          <p:attrName>style.visibility</p:attrName>
                                        </p:attrNameLst>
                                      </p:cBhvr>
                                      <p:to>
                                        <p:strVal val="visible"/>
                                      </p:to>
                                    </p:set>
                                    <p:animEffect transition="in" filter="dissolve">
                                      <p:cBhvr>
                                        <p:cTn id="7" dur="500"/>
                                        <p:tgtEl>
                                          <p:spTgt spid="748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802"/>
                                        </p:tgtEl>
                                        <p:attrNameLst>
                                          <p:attrName>style.visibility</p:attrName>
                                        </p:attrNameLst>
                                      </p:cBhvr>
                                      <p:to>
                                        <p:strVal val="visible"/>
                                      </p:to>
                                    </p:set>
                                    <p:animEffect transition="in" filter="dissolve">
                                      <p:cBhvr>
                                        <p:cTn id="12" dur="500"/>
                                        <p:tgtEl>
                                          <p:spTgt spid="748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803"/>
                                        </p:tgtEl>
                                        <p:attrNameLst>
                                          <p:attrName>style.visibility</p:attrName>
                                        </p:attrNameLst>
                                      </p:cBhvr>
                                      <p:to>
                                        <p:strVal val="visible"/>
                                      </p:to>
                                    </p:set>
                                    <p:animEffect transition="in" filter="dissolve">
                                      <p:cBhvr>
                                        <p:cTn id="17" dur="500"/>
                                        <p:tgtEl>
                                          <p:spTgt spid="74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01" grpId="0"/>
      <p:bldP spid="74802" grpId="0"/>
      <p:bldP spid="7480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02CF-414E-41BA-A3C1-A167407810B5}"/>
              </a:ext>
            </a:extLst>
          </p:cNvPr>
          <p:cNvSpPr>
            <a:spLocks noGrp="1"/>
          </p:cNvSpPr>
          <p:nvPr>
            <p:ph type="title"/>
          </p:nvPr>
        </p:nvSpPr>
        <p:spPr>
          <a:xfrm>
            <a:off x="838200" y="142613"/>
            <a:ext cx="10515600" cy="972135"/>
          </a:xfrm>
        </p:spPr>
        <p:txBody>
          <a:bodyPr/>
          <a:lstStyle/>
          <a:p>
            <a:r>
              <a:rPr lang="en-GB" dirty="0"/>
              <a:t>Calculating the formula of ionic compounds</a:t>
            </a:r>
          </a:p>
        </p:txBody>
      </p:sp>
      <p:pic>
        <p:nvPicPr>
          <p:cNvPr id="4" name="Picture 3">
            <a:extLst>
              <a:ext uri="{FF2B5EF4-FFF2-40B4-BE49-F238E27FC236}">
                <a16:creationId xmlns:a16="http://schemas.microsoft.com/office/drawing/2014/main" id="{38AB4330-4178-4EDD-9CF1-C6B4CD27FB90}"/>
              </a:ext>
            </a:extLst>
          </p:cNvPr>
          <p:cNvPicPr>
            <a:picLocks noChangeAspect="1"/>
          </p:cNvPicPr>
          <p:nvPr/>
        </p:nvPicPr>
        <p:blipFill>
          <a:blip r:embed="rId2"/>
          <a:stretch>
            <a:fillRect/>
          </a:stretch>
        </p:blipFill>
        <p:spPr>
          <a:xfrm>
            <a:off x="2773085" y="1024353"/>
            <a:ext cx="9027079" cy="5366428"/>
          </a:xfrm>
          <a:prstGeom prst="rect">
            <a:avLst/>
          </a:prstGeom>
        </p:spPr>
      </p:pic>
      <p:sp>
        <p:nvSpPr>
          <p:cNvPr id="5" name="TextBox 4">
            <a:extLst>
              <a:ext uri="{FF2B5EF4-FFF2-40B4-BE49-F238E27FC236}">
                <a16:creationId xmlns:a16="http://schemas.microsoft.com/office/drawing/2014/main" id="{E4FA0DDD-FC2C-4524-9D18-A0D620A584B3}"/>
              </a:ext>
            </a:extLst>
          </p:cNvPr>
          <p:cNvSpPr txBox="1"/>
          <p:nvPr/>
        </p:nvSpPr>
        <p:spPr>
          <a:xfrm>
            <a:off x="239436" y="2625085"/>
            <a:ext cx="2884764" cy="2805063"/>
          </a:xfrm>
          <a:prstGeom prst="rect">
            <a:avLst/>
          </a:prstGeom>
          <a:noFill/>
        </p:spPr>
        <p:txBody>
          <a:bodyPr wrap="square">
            <a:spAutoFit/>
          </a:bodyPr>
          <a:lstStyle/>
          <a:p>
            <a:pPr>
              <a:lnSpc>
                <a:spcPct val="150000"/>
              </a:lnSpc>
            </a:pPr>
            <a:r>
              <a:rPr lang="en-GB" altLang="en-US" sz="2400" dirty="0"/>
              <a:t>Potassium Nitride</a:t>
            </a:r>
          </a:p>
          <a:p>
            <a:pPr>
              <a:lnSpc>
                <a:spcPct val="150000"/>
              </a:lnSpc>
            </a:pPr>
            <a:r>
              <a:rPr lang="en-GB" altLang="en-US" sz="2400" dirty="0"/>
              <a:t>Magnesium Oxide</a:t>
            </a:r>
          </a:p>
          <a:p>
            <a:pPr>
              <a:lnSpc>
                <a:spcPct val="150000"/>
              </a:lnSpc>
            </a:pPr>
            <a:r>
              <a:rPr lang="en-GB" altLang="en-US" sz="2400" dirty="0"/>
              <a:t>Calcium Iodide</a:t>
            </a:r>
          </a:p>
          <a:p>
            <a:pPr>
              <a:lnSpc>
                <a:spcPct val="150000"/>
              </a:lnSpc>
            </a:pPr>
            <a:r>
              <a:rPr lang="en-GB" altLang="en-US" sz="2400" dirty="0"/>
              <a:t>Aluminium Oxide</a:t>
            </a:r>
          </a:p>
          <a:p>
            <a:pPr>
              <a:lnSpc>
                <a:spcPct val="150000"/>
              </a:lnSpc>
            </a:pPr>
            <a:r>
              <a:rPr lang="en-GB" altLang="en-US" sz="2400" dirty="0"/>
              <a:t>Calcium Nitride</a:t>
            </a:r>
            <a:endParaRPr lang="en-GB" dirty="0"/>
          </a:p>
        </p:txBody>
      </p:sp>
    </p:spTree>
    <p:extLst>
      <p:ext uri="{BB962C8B-B14F-4D97-AF65-F5344CB8AC3E}">
        <p14:creationId xmlns:p14="http://schemas.microsoft.com/office/powerpoint/2010/main" val="220833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9B3A-2A58-4A00-A900-2530AA5467F7}"/>
              </a:ext>
            </a:extLst>
          </p:cNvPr>
          <p:cNvSpPr>
            <a:spLocks noGrp="1"/>
          </p:cNvSpPr>
          <p:nvPr>
            <p:ph type="title"/>
          </p:nvPr>
        </p:nvSpPr>
        <p:spPr/>
        <p:txBody>
          <a:bodyPr/>
          <a:lstStyle/>
          <a:p>
            <a:r>
              <a:rPr lang="en-US" dirty="0"/>
              <a:t>Dot and cross diagrams – ionic bonding</a:t>
            </a:r>
            <a:endParaRPr lang="en-GB" dirty="0"/>
          </a:p>
        </p:txBody>
      </p:sp>
      <p:sp>
        <p:nvSpPr>
          <p:cNvPr id="3" name="Content Placeholder 2">
            <a:extLst>
              <a:ext uri="{FF2B5EF4-FFF2-40B4-BE49-F238E27FC236}">
                <a16:creationId xmlns:a16="http://schemas.microsoft.com/office/drawing/2014/main" id="{D10AEFA7-32DE-484A-B773-C1953CF14EC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758590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2">
            <a:extLst>
              <a:ext uri="{FF2B5EF4-FFF2-40B4-BE49-F238E27FC236}">
                <a16:creationId xmlns:a16="http://schemas.microsoft.com/office/drawing/2014/main" id="{F4857788-7134-4696-9A8A-567760DB4E6C}"/>
              </a:ext>
            </a:extLst>
          </p:cNvPr>
          <p:cNvSpPr>
            <a:spLocks noGrp="1"/>
          </p:cNvSpPr>
          <p:nvPr>
            <p:ph type="dt" sz="quarter" idx="4294967295"/>
          </p:nvPr>
        </p:nvSpPr>
        <p:spPr bwMode="auto">
          <a:xfrm>
            <a:off x="1981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fld id="{15A3C756-603A-4B81-BA39-FC156599A82D}" type="datetime1">
              <a:rPr lang="en-GB" altLang="en-US" sz="1800">
                <a:latin typeface="Arial" panose="020B0604020202020204" pitchFamily="34" charset="0"/>
              </a:rPr>
              <a:pPr eaLnBrk="1" hangingPunct="1">
                <a:spcBef>
                  <a:spcPct val="0"/>
                </a:spcBef>
                <a:buFontTx/>
                <a:buNone/>
              </a:pPr>
              <a:t>22/06/2022</a:t>
            </a:fld>
            <a:endParaRPr lang="en-GB" altLang="en-US" sz="1800">
              <a:latin typeface="Arial" panose="020B0604020202020204" pitchFamily="34" charset="0"/>
            </a:endParaRPr>
          </a:p>
        </p:txBody>
      </p:sp>
      <p:sp>
        <p:nvSpPr>
          <p:cNvPr id="23555" name="Rectangle 2">
            <a:extLst>
              <a:ext uri="{FF2B5EF4-FFF2-40B4-BE49-F238E27FC236}">
                <a16:creationId xmlns:a16="http://schemas.microsoft.com/office/drawing/2014/main" id="{EB7A4851-8AE6-4F8B-AA13-2B898D0B66E3}"/>
              </a:ext>
            </a:extLst>
          </p:cNvPr>
          <p:cNvSpPr>
            <a:spLocks noGrp="1" noChangeArrowheads="1"/>
          </p:cNvSpPr>
          <p:nvPr>
            <p:ph type="title"/>
          </p:nvPr>
        </p:nvSpPr>
        <p:spPr>
          <a:xfrm>
            <a:off x="1774825" y="0"/>
            <a:ext cx="8229600" cy="552451"/>
          </a:xfrm>
        </p:spPr>
        <p:txBody>
          <a:bodyPr>
            <a:normAutofit fontScale="90000"/>
          </a:bodyPr>
          <a:lstStyle/>
          <a:p>
            <a:pPr eaLnBrk="1" hangingPunct="1"/>
            <a:r>
              <a:rPr lang="en-US" altLang="en-US" sz="3600" b="1" dirty="0"/>
              <a:t>D</a:t>
            </a:r>
            <a:r>
              <a:rPr lang="en-GB" altLang="en-US" sz="3600" b="1" dirty="0" err="1"/>
              <a:t>ot</a:t>
            </a:r>
            <a:r>
              <a:rPr lang="en-GB" altLang="en-US" sz="3600" b="1" dirty="0"/>
              <a:t> and cross diagrams</a:t>
            </a:r>
          </a:p>
        </p:txBody>
      </p:sp>
      <p:grpSp>
        <p:nvGrpSpPr>
          <p:cNvPr id="2" name="Group 30">
            <a:extLst>
              <a:ext uri="{FF2B5EF4-FFF2-40B4-BE49-F238E27FC236}">
                <a16:creationId xmlns:a16="http://schemas.microsoft.com/office/drawing/2014/main" id="{C3949A13-DA7E-4C56-933D-3437A0A3AAFB}"/>
              </a:ext>
            </a:extLst>
          </p:cNvPr>
          <p:cNvGrpSpPr>
            <a:grpSpLocks/>
          </p:cNvGrpSpPr>
          <p:nvPr/>
        </p:nvGrpSpPr>
        <p:grpSpPr bwMode="auto">
          <a:xfrm>
            <a:off x="2255838" y="1512888"/>
            <a:ext cx="1447800" cy="1447800"/>
            <a:chOff x="480" y="912"/>
            <a:chExt cx="912" cy="912"/>
          </a:xfrm>
        </p:grpSpPr>
        <p:sp>
          <p:nvSpPr>
            <p:cNvPr id="23656" name="Oval 13">
              <a:extLst>
                <a:ext uri="{FF2B5EF4-FFF2-40B4-BE49-F238E27FC236}">
                  <a16:creationId xmlns:a16="http://schemas.microsoft.com/office/drawing/2014/main" id="{FF49B39E-A124-43E6-AA85-01EFAF345EDA}"/>
                </a:ext>
              </a:extLst>
            </p:cNvPr>
            <p:cNvSpPr>
              <a:spLocks noChangeArrowheads="1"/>
            </p:cNvSpPr>
            <p:nvPr/>
          </p:nvSpPr>
          <p:spPr bwMode="auto">
            <a:xfrm>
              <a:off x="480" y="912"/>
              <a:ext cx="912" cy="91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57" name="Text Box 14">
              <a:extLst>
                <a:ext uri="{FF2B5EF4-FFF2-40B4-BE49-F238E27FC236}">
                  <a16:creationId xmlns:a16="http://schemas.microsoft.com/office/drawing/2014/main" id="{586A062D-0D7F-4B0D-A2FF-FCEA3C35D05A}"/>
                </a:ext>
              </a:extLst>
            </p:cNvPr>
            <p:cNvSpPr txBox="1">
              <a:spLocks noChangeArrowheads="1"/>
            </p:cNvSpPr>
            <p:nvPr/>
          </p:nvSpPr>
          <p:spPr bwMode="auto">
            <a:xfrm>
              <a:off x="768" y="1200"/>
              <a:ext cx="4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solidFill>
                    <a:srgbClr val="0070C0"/>
                  </a:solidFill>
                  <a:latin typeface="Arial" panose="020B0604020202020204" pitchFamily="34" charset="0"/>
                </a:rPr>
                <a:t>Mg</a:t>
              </a:r>
            </a:p>
          </p:txBody>
        </p:sp>
        <p:sp>
          <p:nvSpPr>
            <p:cNvPr id="23658" name="Oval 15">
              <a:extLst>
                <a:ext uri="{FF2B5EF4-FFF2-40B4-BE49-F238E27FC236}">
                  <a16:creationId xmlns:a16="http://schemas.microsoft.com/office/drawing/2014/main" id="{97430164-C884-4DE0-8913-BAAC88E0979B}"/>
                </a:ext>
              </a:extLst>
            </p:cNvPr>
            <p:cNvSpPr>
              <a:spLocks noChangeArrowheads="1"/>
            </p:cNvSpPr>
            <p:nvPr/>
          </p:nvSpPr>
          <p:spPr bwMode="auto">
            <a:xfrm>
              <a:off x="1102" y="912"/>
              <a:ext cx="83" cy="8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59" name="Oval 16">
              <a:extLst>
                <a:ext uri="{FF2B5EF4-FFF2-40B4-BE49-F238E27FC236}">
                  <a16:creationId xmlns:a16="http://schemas.microsoft.com/office/drawing/2014/main" id="{8ADADB2E-4E7A-46DD-93E1-06097A81D9AC}"/>
                </a:ext>
              </a:extLst>
            </p:cNvPr>
            <p:cNvSpPr>
              <a:spLocks noChangeArrowheads="1"/>
            </p:cNvSpPr>
            <p:nvPr/>
          </p:nvSpPr>
          <p:spPr bwMode="auto">
            <a:xfrm>
              <a:off x="1268" y="1575"/>
              <a:ext cx="83" cy="8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23557" name="Text Box 18">
            <a:extLst>
              <a:ext uri="{FF2B5EF4-FFF2-40B4-BE49-F238E27FC236}">
                <a16:creationId xmlns:a16="http://schemas.microsoft.com/office/drawing/2014/main" id="{1C7EA769-AFB4-47A0-8A89-6BAE57DED1CE}"/>
              </a:ext>
            </a:extLst>
          </p:cNvPr>
          <p:cNvSpPr txBox="1">
            <a:spLocks noChangeArrowheads="1"/>
          </p:cNvSpPr>
          <p:nvPr/>
        </p:nvSpPr>
        <p:spPr bwMode="auto">
          <a:xfrm>
            <a:off x="2503488" y="779464"/>
            <a:ext cx="198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latin typeface="Arial" panose="020B0604020202020204" pitchFamily="34" charset="0"/>
              </a:rPr>
              <a:t>Magnesium chloride:</a:t>
            </a:r>
          </a:p>
        </p:txBody>
      </p:sp>
      <p:sp>
        <p:nvSpPr>
          <p:cNvPr id="22547" name="Text Box 19">
            <a:extLst>
              <a:ext uri="{FF2B5EF4-FFF2-40B4-BE49-F238E27FC236}">
                <a16:creationId xmlns:a16="http://schemas.microsoft.com/office/drawing/2014/main" id="{18E0B13E-0AC4-42B6-9F23-0C9C34F1CB15}"/>
              </a:ext>
            </a:extLst>
          </p:cNvPr>
          <p:cNvSpPr txBox="1">
            <a:spLocks noChangeArrowheads="1"/>
          </p:cNvSpPr>
          <p:nvPr/>
        </p:nvSpPr>
        <p:spPr bwMode="auto">
          <a:xfrm>
            <a:off x="6781800" y="3124200"/>
            <a:ext cx="1143000" cy="369332"/>
          </a:xfrm>
          <a:prstGeom prst="rect">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a:latin typeface="Arial" panose="020B0604020202020204" pitchFamily="34" charset="0"/>
              </a:rPr>
              <a:t>MgCl</a:t>
            </a:r>
            <a:r>
              <a:rPr lang="en-GB" altLang="en-US" sz="1800" baseline="-25000">
                <a:latin typeface="Arial" panose="020B0604020202020204" pitchFamily="34" charset="0"/>
              </a:rPr>
              <a:t>2</a:t>
            </a:r>
          </a:p>
        </p:txBody>
      </p:sp>
      <p:grpSp>
        <p:nvGrpSpPr>
          <p:cNvPr id="3" name="Group 31">
            <a:extLst>
              <a:ext uri="{FF2B5EF4-FFF2-40B4-BE49-F238E27FC236}">
                <a16:creationId xmlns:a16="http://schemas.microsoft.com/office/drawing/2014/main" id="{FB3BA374-7E08-4539-851A-FA1310541D66}"/>
              </a:ext>
            </a:extLst>
          </p:cNvPr>
          <p:cNvGrpSpPr>
            <a:grpSpLocks/>
          </p:cNvGrpSpPr>
          <p:nvPr/>
        </p:nvGrpSpPr>
        <p:grpSpPr bwMode="auto">
          <a:xfrm>
            <a:off x="3935413" y="908051"/>
            <a:ext cx="1295400" cy="1236663"/>
            <a:chOff x="2400" y="576"/>
            <a:chExt cx="816" cy="779"/>
          </a:xfrm>
        </p:grpSpPr>
        <p:sp>
          <p:nvSpPr>
            <p:cNvPr id="23647" name="Oval 21">
              <a:extLst>
                <a:ext uri="{FF2B5EF4-FFF2-40B4-BE49-F238E27FC236}">
                  <a16:creationId xmlns:a16="http://schemas.microsoft.com/office/drawing/2014/main" id="{6E192E74-C5AA-4480-9354-22C8D6A3B481}"/>
                </a:ext>
              </a:extLst>
            </p:cNvPr>
            <p:cNvSpPr>
              <a:spLocks noChangeArrowheads="1"/>
            </p:cNvSpPr>
            <p:nvPr/>
          </p:nvSpPr>
          <p:spPr bwMode="auto">
            <a:xfrm>
              <a:off x="2437" y="576"/>
              <a:ext cx="742" cy="74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48" name="Text Box 22">
              <a:extLst>
                <a:ext uri="{FF2B5EF4-FFF2-40B4-BE49-F238E27FC236}">
                  <a16:creationId xmlns:a16="http://schemas.microsoft.com/office/drawing/2014/main" id="{BC83B892-F4F0-43BD-AB39-F49616325B30}"/>
                </a:ext>
              </a:extLst>
            </p:cNvPr>
            <p:cNvSpPr txBox="1">
              <a:spLocks noChangeArrowheads="1"/>
            </p:cNvSpPr>
            <p:nvPr/>
          </p:nvSpPr>
          <p:spPr bwMode="auto">
            <a:xfrm>
              <a:off x="2688" y="816"/>
              <a:ext cx="2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solidFill>
                    <a:srgbClr val="FF9999"/>
                  </a:solidFill>
                  <a:latin typeface="Arial" panose="020B0604020202020204" pitchFamily="34" charset="0"/>
                </a:rPr>
                <a:t>Cl</a:t>
              </a:r>
            </a:p>
          </p:txBody>
        </p:sp>
        <p:sp>
          <p:nvSpPr>
            <p:cNvPr id="23649" name="Oval 23">
              <a:extLst>
                <a:ext uri="{FF2B5EF4-FFF2-40B4-BE49-F238E27FC236}">
                  <a16:creationId xmlns:a16="http://schemas.microsoft.com/office/drawing/2014/main" id="{0F90CF0F-DA37-48AF-B26D-F08809B1F9D9}"/>
                </a:ext>
              </a:extLst>
            </p:cNvPr>
            <p:cNvSpPr>
              <a:spLocks noChangeArrowheads="1"/>
            </p:cNvSpPr>
            <p:nvPr/>
          </p:nvSpPr>
          <p:spPr bwMode="auto">
            <a:xfrm>
              <a:off x="2585" y="576"/>
              <a:ext cx="75"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50" name="Oval 24">
              <a:extLst>
                <a:ext uri="{FF2B5EF4-FFF2-40B4-BE49-F238E27FC236}">
                  <a16:creationId xmlns:a16="http://schemas.microsoft.com/office/drawing/2014/main" id="{A489878B-E748-4AE9-AC68-D268C8819242}"/>
                </a:ext>
              </a:extLst>
            </p:cNvPr>
            <p:cNvSpPr>
              <a:spLocks noChangeArrowheads="1"/>
            </p:cNvSpPr>
            <p:nvPr/>
          </p:nvSpPr>
          <p:spPr bwMode="auto">
            <a:xfrm>
              <a:off x="2919" y="57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51" name="Oval 25">
              <a:extLst>
                <a:ext uri="{FF2B5EF4-FFF2-40B4-BE49-F238E27FC236}">
                  <a16:creationId xmlns:a16="http://schemas.microsoft.com/office/drawing/2014/main" id="{FC5BF70F-29F6-4A40-B98A-19E65C26D74F}"/>
                </a:ext>
              </a:extLst>
            </p:cNvPr>
            <p:cNvSpPr>
              <a:spLocks noChangeArrowheads="1"/>
            </p:cNvSpPr>
            <p:nvPr/>
          </p:nvSpPr>
          <p:spPr bwMode="auto">
            <a:xfrm>
              <a:off x="2400" y="83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52" name="Oval 26">
              <a:extLst>
                <a:ext uri="{FF2B5EF4-FFF2-40B4-BE49-F238E27FC236}">
                  <a16:creationId xmlns:a16="http://schemas.microsoft.com/office/drawing/2014/main" id="{12AA684E-489F-44BB-B133-9C5305A7FEAF}"/>
                </a:ext>
              </a:extLst>
            </p:cNvPr>
            <p:cNvSpPr>
              <a:spLocks noChangeArrowheads="1"/>
            </p:cNvSpPr>
            <p:nvPr/>
          </p:nvSpPr>
          <p:spPr bwMode="auto">
            <a:xfrm>
              <a:off x="2511" y="117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53" name="Oval 27">
              <a:extLst>
                <a:ext uri="{FF2B5EF4-FFF2-40B4-BE49-F238E27FC236}">
                  <a16:creationId xmlns:a16="http://schemas.microsoft.com/office/drawing/2014/main" id="{C2467A9E-11A2-427C-8768-D58F7A21BF42}"/>
                </a:ext>
              </a:extLst>
            </p:cNvPr>
            <p:cNvSpPr>
              <a:spLocks noChangeArrowheads="1"/>
            </p:cNvSpPr>
            <p:nvPr/>
          </p:nvSpPr>
          <p:spPr bwMode="auto">
            <a:xfrm>
              <a:off x="3031" y="117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54" name="Oval 28">
              <a:extLst>
                <a:ext uri="{FF2B5EF4-FFF2-40B4-BE49-F238E27FC236}">
                  <a16:creationId xmlns:a16="http://schemas.microsoft.com/office/drawing/2014/main" id="{F6BCE513-1E5C-479E-B398-8F5EDED6FE95}"/>
                </a:ext>
              </a:extLst>
            </p:cNvPr>
            <p:cNvSpPr>
              <a:spLocks noChangeArrowheads="1"/>
            </p:cNvSpPr>
            <p:nvPr/>
          </p:nvSpPr>
          <p:spPr bwMode="auto">
            <a:xfrm>
              <a:off x="3142" y="91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55" name="Oval 29">
              <a:extLst>
                <a:ext uri="{FF2B5EF4-FFF2-40B4-BE49-F238E27FC236}">
                  <a16:creationId xmlns:a16="http://schemas.microsoft.com/office/drawing/2014/main" id="{1F92A292-829E-46A4-85CD-7952C68F06E2}"/>
                </a:ext>
              </a:extLst>
            </p:cNvPr>
            <p:cNvSpPr>
              <a:spLocks noChangeArrowheads="1"/>
            </p:cNvSpPr>
            <p:nvPr/>
          </p:nvSpPr>
          <p:spPr bwMode="auto">
            <a:xfrm>
              <a:off x="2734" y="1281"/>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4" name="Group 32">
            <a:extLst>
              <a:ext uri="{FF2B5EF4-FFF2-40B4-BE49-F238E27FC236}">
                <a16:creationId xmlns:a16="http://schemas.microsoft.com/office/drawing/2014/main" id="{D915B92F-7B1C-4D8F-B4FF-39300DB160EF}"/>
              </a:ext>
            </a:extLst>
          </p:cNvPr>
          <p:cNvGrpSpPr>
            <a:grpSpLocks/>
          </p:cNvGrpSpPr>
          <p:nvPr/>
        </p:nvGrpSpPr>
        <p:grpSpPr bwMode="auto">
          <a:xfrm>
            <a:off x="3962400" y="2305051"/>
            <a:ext cx="1295400" cy="1236663"/>
            <a:chOff x="2400" y="576"/>
            <a:chExt cx="816" cy="779"/>
          </a:xfrm>
        </p:grpSpPr>
        <p:sp>
          <p:nvSpPr>
            <p:cNvPr id="23638" name="Oval 33">
              <a:extLst>
                <a:ext uri="{FF2B5EF4-FFF2-40B4-BE49-F238E27FC236}">
                  <a16:creationId xmlns:a16="http://schemas.microsoft.com/office/drawing/2014/main" id="{6D7FE965-98CA-4767-89CC-0F83E2FF994C}"/>
                </a:ext>
              </a:extLst>
            </p:cNvPr>
            <p:cNvSpPr>
              <a:spLocks noChangeArrowheads="1"/>
            </p:cNvSpPr>
            <p:nvPr/>
          </p:nvSpPr>
          <p:spPr bwMode="auto">
            <a:xfrm>
              <a:off x="2437" y="576"/>
              <a:ext cx="742" cy="74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39" name="Text Box 34">
              <a:extLst>
                <a:ext uri="{FF2B5EF4-FFF2-40B4-BE49-F238E27FC236}">
                  <a16:creationId xmlns:a16="http://schemas.microsoft.com/office/drawing/2014/main" id="{8B2AFBEC-77A0-4E6C-AB60-5D2F9E7C7C17}"/>
                </a:ext>
              </a:extLst>
            </p:cNvPr>
            <p:cNvSpPr txBox="1">
              <a:spLocks noChangeArrowheads="1"/>
            </p:cNvSpPr>
            <p:nvPr/>
          </p:nvSpPr>
          <p:spPr bwMode="auto">
            <a:xfrm>
              <a:off x="2688" y="816"/>
              <a:ext cx="2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solidFill>
                    <a:srgbClr val="FF9999"/>
                  </a:solidFill>
                  <a:latin typeface="Arial" panose="020B0604020202020204" pitchFamily="34" charset="0"/>
                </a:rPr>
                <a:t>Cl</a:t>
              </a:r>
            </a:p>
          </p:txBody>
        </p:sp>
        <p:sp>
          <p:nvSpPr>
            <p:cNvPr id="23640" name="Oval 35">
              <a:extLst>
                <a:ext uri="{FF2B5EF4-FFF2-40B4-BE49-F238E27FC236}">
                  <a16:creationId xmlns:a16="http://schemas.microsoft.com/office/drawing/2014/main" id="{58A167E4-1475-4DA4-ADE3-97304774D13B}"/>
                </a:ext>
              </a:extLst>
            </p:cNvPr>
            <p:cNvSpPr>
              <a:spLocks noChangeArrowheads="1"/>
            </p:cNvSpPr>
            <p:nvPr/>
          </p:nvSpPr>
          <p:spPr bwMode="auto">
            <a:xfrm>
              <a:off x="2585" y="576"/>
              <a:ext cx="75"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41" name="Oval 36">
              <a:extLst>
                <a:ext uri="{FF2B5EF4-FFF2-40B4-BE49-F238E27FC236}">
                  <a16:creationId xmlns:a16="http://schemas.microsoft.com/office/drawing/2014/main" id="{8C37BDE6-AA6F-4C91-A48C-B9F8A56CAACD}"/>
                </a:ext>
              </a:extLst>
            </p:cNvPr>
            <p:cNvSpPr>
              <a:spLocks noChangeArrowheads="1"/>
            </p:cNvSpPr>
            <p:nvPr/>
          </p:nvSpPr>
          <p:spPr bwMode="auto">
            <a:xfrm>
              <a:off x="2919" y="57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42" name="Oval 37">
              <a:extLst>
                <a:ext uri="{FF2B5EF4-FFF2-40B4-BE49-F238E27FC236}">
                  <a16:creationId xmlns:a16="http://schemas.microsoft.com/office/drawing/2014/main" id="{E110C25F-78A1-44B2-845A-42F439AB0DA1}"/>
                </a:ext>
              </a:extLst>
            </p:cNvPr>
            <p:cNvSpPr>
              <a:spLocks noChangeArrowheads="1"/>
            </p:cNvSpPr>
            <p:nvPr/>
          </p:nvSpPr>
          <p:spPr bwMode="auto">
            <a:xfrm>
              <a:off x="2400" y="83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43" name="Oval 38">
              <a:extLst>
                <a:ext uri="{FF2B5EF4-FFF2-40B4-BE49-F238E27FC236}">
                  <a16:creationId xmlns:a16="http://schemas.microsoft.com/office/drawing/2014/main" id="{4DFB9D41-989B-4296-B33E-5DB1AA4DC7FC}"/>
                </a:ext>
              </a:extLst>
            </p:cNvPr>
            <p:cNvSpPr>
              <a:spLocks noChangeArrowheads="1"/>
            </p:cNvSpPr>
            <p:nvPr/>
          </p:nvSpPr>
          <p:spPr bwMode="auto">
            <a:xfrm>
              <a:off x="2511" y="117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44" name="Oval 39">
              <a:extLst>
                <a:ext uri="{FF2B5EF4-FFF2-40B4-BE49-F238E27FC236}">
                  <a16:creationId xmlns:a16="http://schemas.microsoft.com/office/drawing/2014/main" id="{AD72D38F-49DA-4FDE-B29D-8A5E9A598465}"/>
                </a:ext>
              </a:extLst>
            </p:cNvPr>
            <p:cNvSpPr>
              <a:spLocks noChangeArrowheads="1"/>
            </p:cNvSpPr>
            <p:nvPr/>
          </p:nvSpPr>
          <p:spPr bwMode="auto">
            <a:xfrm>
              <a:off x="3031" y="117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45" name="Oval 40">
              <a:extLst>
                <a:ext uri="{FF2B5EF4-FFF2-40B4-BE49-F238E27FC236}">
                  <a16:creationId xmlns:a16="http://schemas.microsoft.com/office/drawing/2014/main" id="{92103DF4-D92E-4E66-9CB7-2347FAA46C10}"/>
                </a:ext>
              </a:extLst>
            </p:cNvPr>
            <p:cNvSpPr>
              <a:spLocks noChangeArrowheads="1"/>
            </p:cNvSpPr>
            <p:nvPr/>
          </p:nvSpPr>
          <p:spPr bwMode="auto">
            <a:xfrm>
              <a:off x="3142" y="91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46" name="Oval 41">
              <a:extLst>
                <a:ext uri="{FF2B5EF4-FFF2-40B4-BE49-F238E27FC236}">
                  <a16:creationId xmlns:a16="http://schemas.microsoft.com/office/drawing/2014/main" id="{99000CCE-C8C1-4FA4-8093-412AA2FB92F4}"/>
                </a:ext>
              </a:extLst>
            </p:cNvPr>
            <p:cNvSpPr>
              <a:spLocks noChangeArrowheads="1"/>
            </p:cNvSpPr>
            <p:nvPr/>
          </p:nvSpPr>
          <p:spPr bwMode="auto">
            <a:xfrm>
              <a:off x="2734" y="1281"/>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22570" name="Text Box 42">
            <a:extLst>
              <a:ext uri="{FF2B5EF4-FFF2-40B4-BE49-F238E27FC236}">
                <a16:creationId xmlns:a16="http://schemas.microsoft.com/office/drawing/2014/main" id="{8DF8DBAF-6B22-4B26-85CC-F8A1C2A41648}"/>
              </a:ext>
            </a:extLst>
          </p:cNvPr>
          <p:cNvSpPr txBox="1">
            <a:spLocks noChangeArrowheads="1"/>
          </p:cNvSpPr>
          <p:nvPr/>
        </p:nvSpPr>
        <p:spPr bwMode="auto">
          <a:xfrm>
            <a:off x="3754438" y="1820864"/>
            <a:ext cx="53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4000">
                <a:latin typeface="Arial" panose="020B0604020202020204" pitchFamily="34" charset="0"/>
              </a:rPr>
              <a:t>+</a:t>
            </a:r>
          </a:p>
        </p:txBody>
      </p:sp>
      <p:sp>
        <p:nvSpPr>
          <p:cNvPr id="22571" name="AutoShape 43">
            <a:extLst>
              <a:ext uri="{FF2B5EF4-FFF2-40B4-BE49-F238E27FC236}">
                <a16:creationId xmlns:a16="http://schemas.microsoft.com/office/drawing/2014/main" id="{1BD3EFE0-220F-4FEA-AC59-1461FF2476EE}"/>
              </a:ext>
            </a:extLst>
          </p:cNvPr>
          <p:cNvSpPr>
            <a:spLocks noChangeArrowheads="1"/>
          </p:cNvSpPr>
          <p:nvPr/>
        </p:nvSpPr>
        <p:spPr bwMode="auto">
          <a:xfrm>
            <a:off x="5562600" y="1828800"/>
            <a:ext cx="609600" cy="914400"/>
          </a:xfrm>
          <a:prstGeom prst="rightArrow">
            <a:avLst>
              <a:gd name="adj1" fmla="val 50000"/>
              <a:gd name="adj2" fmla="val 25000"/>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5" name="Group 79">
            <a:extLst>
              <a:ext uri="{FF2B5EF4-FFF2-40B4-BE49-F238E27FC236}">
                <a16:creationId xmlns:a16="http://schemas.microsoft.com/office/drawing/2014/main" id="{D54DE2D9-793B-4E01-AC74-496318187511}"/>
              </a:ext>
            </a:extLst>
          </p:cNvPr>
          <p:cNvGrpSpPr>
            <a:grpSpLocks/>
          </p:cNvGrpSpPr>
          <p:nvPr/>
        </p:nvGrpSpPr>
        <p:grpSpPr bwMode="auto">
          <a:xfrm>
            <a:off x="6400800" y="1143000"/>
            <a:ext cx="2286000" cy="1752600"/>
            <a:chOff x="3072" y="720"/>
            <a:chExt cx="1440" cy="1104"/>
          </a:xfrm>
        </p:grpSpPr>
        <p:sp>
          <p:nvSpPr>
            <p:cNvPr id="23633" name="Oval 45">
              <a:extLst>
                <a:ext uri="{FF2B5EF4-FFF2-40B4-BE49-F238E27FC236}">
                  <a16:creationId xmlns:a16="http://schemas.microsoft.com/office/drawing/2014/main" id="{D364CAFD-88CB-4FE8-AD53-A5112F9101EF}"/>
                </a:ext>
              </a:extLst>
            </p:cNvPr>
            <p:cNvSpPr>
              <a:spLocks noChangeArrowheads="1"/>
            </p:cNvSpPr>
            <p:nvPr/>
          </p:nvSpPr>
          <p:spPr bwMode="auto">
            <a:xfrm>
              <a:off x="3168" y="864"/>
              <a:ext cx="912" cy="91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34" name="Text Box 46">
              <a:extLst>
                <a:ext uri="{FF2B5EF4-FFF2-40B4-BE49-F238E27FC236}">
                  <a16:creationId xmlns:a16="http://schemas.microsoft.com/office/drawing/2014/main" id="{8ACC4DF5-0FFD-44DA-8AB0-676E1B5A4E54}"/>
                </a:ext>
              </a:extLst>
            </p:cNvPr>
            <p:cNvSpPr txBox="1">
              <a:spLocks noChangeArrowheads="1"/>
            </p:cNvSpPr>
            <p:nvPr/>
          </p:nvSpPr>
          <p:spPr bwMode="auto">
            <a:xfrm>
              <a:off x="3456" y="1152"/>
              <a:ext cx="4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solidFill>
                    <a:srgbClr val="0070C0"/>
                  </a:solidFill>
                  <a:latin typeface="Arial" panose="020B0604020202020204" pitchFamily="34" charset="0"/>
                </a:rPr>
                <a:t>Mg</a:t>
              </a:r>
            </a:p>
          </p:txBody>
        </p:sp>
        <p:sp>
          <p:nvSpPr>
            <p:cNvPr id="23635" name="AutoShape 70">
              <a:extLst>
                <a:ext uri="{FF2B5EF4-FFF2-40B4-BE49-F238E27FC236}">
                  <a16:creationId xmlns:a16="http://schemas.microsoft.com/office/drawing/2014/main" id="{EAFD7E72-4E11-41E3-8D65-5CBF8731E5E4}"/>
                </a:ext>
              </a:extLst>
            </p:cNvPr>
            <p:cNvSpPr>
              <a:spLocks/>
            </p:cNvSpPr>
            <p:nvPr/>
          </p:nvSpPr>
          <p:spPr bwMode="auto">
            <a:xfrm>
              <a:off x="3072" y="816"/>
              <a:ext cx="144" cy="1008"/>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36" name="AutoShape 71">
              <a:extLst>
                <a:ext uri="{FF2B5EF4-FFF2-40B4-BE49-F238E27FC236}">
                  <a16:creationId xmlns:a16="http://schemas.microsoft.com/office/drawing/2014/main" id="{ADF9FD5D-3727-49D8-91DC-341DC427530F}"/>
                </a:ext>
              </a:extLst>
            </p:cNvPr>
            <p:cNvSpPr>
              <a:spLocks/>
            </p:cNvSpPr>
            <p:nvPr/>
          </p:nvSpPr>
          <p:spPr bwMode="auto">
            <a:xfrm flipH="1">
              <a:off x="4032" y="816"/>
              <a:ext cx="144" cy="1008"/>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37" name="Text Box 76">
              <a:extLst>
                <a:ext uri="{FF2B5EF4-FFF2-40B4-BE49-F238E27FC236}">
                  <a16:creationId xmlns:a16="http://schemas.microsoft.com/office/drawing/2014/main" id="{3529C631-D48D-4131-BCA2-55A674FB17BF}"/>
                </a:ext>
              </a:extLst>
            </p:cNvPr>
            <p:cNvSpPr txBox="1">
              <a:spLocks noChangeArrowheads="1"/>
            </p:cNvSpPr>
            <p:nvPr/>
          </p:nvSpPr>
          <p:spPr bwMode="auto">
            <a:xfrm>
              <a:off x="4176" y="72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a:latin typeface="Arial" panose="020B0604020202020204" pitchFamily="34" charset="0"/>
                </a:rPr>
                <a:t>2+</a:t>
              </a:r>
            </a:p>
          </p:txBody>
        </p:sp>
      </p:grpSp>
      <p:grpSp>
        <p:nvGrpSpPr>
          <p:cNvPr id="6" name="Group 81">
            <a:extLst>
              <a:ext uri="{FF2B5EF4-FFF2-40B4-BE49-F238E27FC236}">
                <a16:creationId xmlns:a16="http://schemas.microsoft.com/office/drawing/2014/main" id="{D376CDFE-A080-4087-B3F8-027CA37D957B}"/>
              </a:ext>
            </a:extLst>
          </p:cNvPr>
          <p:cNvGrpSpPr>
            <a:grpSpLocks/>
          </p:cNvGrpSpPr>
          <p:nvPr/>
        </p:nvGrpSpPr>
        <p:grpSpPr bwMode="auto">
          <a:xfrm>
            <a:off x="8763000" y="503238"/>
            <a:ext cx="1905000" cy="1465262"/>
            <a:chOff x="4560" y="336"/>
            <a:chExt cx="1200" cy="923"/>
          </a:xfrm>
        </p:grpSpPr>
        <p:grpSp>
          <p:nvGrpSpPr>
            <p:cNvPr id="23619" name="Group 49">
              <a:extLst>
                <a:ext uri="{FF2B5EF4-FFF2-40B4-BE49-F238E27FC236}">
                  <a16:creationId xmlns:a16="http://schemas.microsoft.com/office/drawing/2014/main" id="{90E3E00C-C2A5-439C-AEAB-42AE23AE918A}"/>
                </a:ext>
              </a:extLst>
            </p:cNvPr>
            <p:cNvGrpSpPr>
              <a:grpSpLocks/>
            </p:cNvGrpSpPr>
            <p:nvPr/>
          </p:nvGrpSpPr>
          <p:grpSpPr bwMode="auto">
            <a:xfrm>
              <a:off x="4608" y="480"/>
              <a:ext cx="816" cy="779"/>
              <a:chOff x="2400" y="576"/>
              <a:chExt cx="816" cy="779"/>
            </a:xfrm>
          </p:grpSpPr>
          <p:sp>
            <p:nvSpPr>
              <p:cNvPr id="23624" name="Oval 50">
                <a:extLst>
                  <a:ext uri="{FF2B5EF4-FFF2-40B4-BE49-F238E27FC236}">
                    <a16:creationId xmlns:a16="http://schemas.microsoft.com/office/drawing/2014/main" id="{9C3AF703-693F-470C-A0A5-AEAE64F377DC}"/>
                  </a:ext>
                </a:extLst>
              </p:cNvPr>
              <p:cNvSpPr>
                <a:spLocks noChangeArrowheads="1"/>
              </p:cNvSpPr>
              <p:nvPr/>
            </p:nvSpPr>
            <p:spPr bwMode="auto">
              <a:xfrm>
                <a:off x="2437" y="576"/>
                <a:ext cx="742" cy="74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25" name="Text Box 51">
                <a:extLst>
                  <a:ext uri="{FF2B5EF4-FFF2-40B4-BE49-F238E27FC236}">
                    <a16:creationId xmlns:a16="http://schemas.microsoft.com/office/drawing/2014/main" id="{7CEDEA65-8044-4573-9985-3035446F1CD1}"/>
                  </a:ext>
                </a:extLst>
              </p:cNvPr>
              <p:cNvSpPr txBox="1">
                <a:spLocks noChangeArrowheads="1"/>
              </p:cNvSpPr>
              <p:nvPr/>
            </p:nvSpPr>
            <p:spPr bwMode="auto">
              <a:xfrm>
                <a:off x="2688" y="816"/>
                <a:ext cx="2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solidFill>
                      <a:srgbClr val="FF0000"/>
                    </a:solidFill>
                    <a:latin typeface="Arial" panose="020B0604020202020204" pitchFamily="34" charset="0"/>
                  </a:rPr>
                  <a:t>Cl</a:t>
                </a:r>
              </a:p>
            </p:txBody>
          </p:sp>
          <p:sp>
            <p:nvSpPr>
              <p:cNvPr id="23626" name="Oval 52">
                <a:extLst>
                  <a:ext uri="{FF2B5EF4-FFF2-40B4-BE49-F238E27FC236}">
                    <a16:creationId xmlns:a16="http://schemas.microsoft.com/office/drawing/2014/main" id="{43478610-AA14-46D4-BA1D-10AE09588120}"/>
                  </a:ext>
                </a:extLst>
              </p:cNvPr>
              <p:cNvSpPr>
                <a:spLocks noChangeArrowheads="1"/>
              </p:cNvSpPr>
              <p:nvPr/>
            </p:nvSpPr>
            <p:spPr bwMode="auto">
              <a:xfrm>
                <a:off x="2585" y="576"/>
                <a:ext cx="75"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27" name="Oval 53">
                <a:extLst>
                  <a:ext uri="{FF2B5EF4-FFF2-40B4-BE49-F238E27FC236}">
                    <a16:creationId xmlns:a16="http://schemas.microsoft.com/office/drawing/2014/main" id="{83AFF980-DDD0-4E52-B5E2-AC926EBDBB6C}"/>
                  </a:ext>
                </a:extLst>
              </p:cNvPr>
              <p:cNvSpPr>
                <a:spLocks noChangeArrowheads="1"/>
              </p:cNvSpPr>
              <p:nvPr/>
            </p:nvSpPr>
            <p:spPr bwMode="auto">
              <a:xfrm>
                <a:off x="2919" y="57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28" name="Oval 54">
                <a:extLst>
                  <a:ext uri="{FF2B5EF4-FFF2-40B4-BE49-F238E27FC236}">
                    <a16:creationId xmlns:a16="http://schemas.microsoft.com/office/drawing/2014/main" id="{C299D994-0667-4E78-BD4F-03C5084D6E1D}"/>
                  </a:ext>
                </a:extLst>
              </p:cNvPr>
              <p:cNvSpPr>
                <a:spLocks noChangeArrowheads="1"/>
              </p:cNvSpPr>
              <p:nvPr/>
            </p:nvSpPr>
            <p:spPr bwMode="auto">
              <a:xfrm>
                <a:off x="2400" y="83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29" name="Oval 55">
                <a:extLst>
                  <a:ext uri="{FF2B5EF4-FFF2-40B4-BE49-F238E27FC236}">
                    <a16:creationId xmlns:a16="http://schemas.microsoft.com/office/drawing/2014/main" id="{FB03AFD5-EF57-4600-A71A-C57D77995FA5}"/>
                  </a:ext>
                </a:extLst>
              </p:cNvPr>
              <p:cNvSpPr>
                <a:spLocks noChangeArrowheads="1"/>
              </p:cNvSpPr>
              <p:nvPr/>
            </p:nvSpPr>
            <p:spPr bwMode="auto">
              <a:xfrm>
                <a:off x="2511" y="117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30" name="Oval 56">
                <a:extLst>
                  <a:ext uri="{FF2B5EF4-FFF2-40B4-BE49-F238E27FC236}">
                    <a16:creationId xmlns:a16="http://schemas.microsoft.com/office/drawing/2014/main" id="{0F7EAC73-5FC5-41E0-B608-51178938D6D7}"/>
                  </a:ext>
                </a:extLst>
              </p:cNvPr>
              <p:cNvSpPr>
                <a:spLocks noChangeArrowheads="1"/>
              </p:cNvSpPr>
              <p:nvPr/>
            </p:nvSpPr>
            <p:spPr bwMode="auto">
              <a:xfrm>
                <a:off x="3031" y="117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31" name="Oval 57">
                <a:extLst>
                  <a:ext uri="{FF2B5EF4-FFF2-40B4-BE49-F238E27FC236}">
                    <a16:creationId xmlns:a16="http://schemas.microsoft.com/office/drawing/2014/main" id="{7E4CD727-42B7-43D0-8557-8AA006B3E036}"/>
                  </a:ext>
                </a:extLst>
              </p:cNvPr>
              <p:cNvSpPr>
                <a:spLocks noChangeArrowheads="1"/>
              </p:cNvSpPr>
              <p:nvPr/>
            </p:nvSpPr>
            <p:spPr bwMode="auto">
              <a:xfrm>
                <a:off x="3142" y="91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32" name="Oval 58">
                <a:extLst>
                  <a:ext uri="{FF2B5EF4-FFF2-40B4-BE49-F238E27FC236}">
                    <a16:creationId xmlns:a16="http://schemas.microsoft.com/office/drawing/2014/main" id="{6F0849F7-BC4A-4A9F-8897-7E5400B99607}"/>
                  </a:ext>
                </a:extLst>
              </p:cNvPr>
              <p:cNvSpPr>
                <a:spLocks noChangeArrowheads="1"/>
              </p:cNvSpPr>
              <p:nvPr/>
            </p:nvSpPr>
            <p:spPr bwMode="auto">
              <a:xfrm>
                <a:off x="2734" y="1281"/>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23620" name="Oval 47">
              <a:extLst>
                <a:ext uri="{FF2B5EF4-FFF2-40B4-BE49-F238E27FC236}">
                  <a16:creationId xmlns:a16="http://schemas.microsoft.com/office/drawing/2014/main" id="{F5C3384E-7BA2-4ACB-931C-8CA2AC7F9EBA}"/>
                </a:ext>
              </a:extLst>
            </p:cNvPr>
            <p:cNvSpPr>
              <a:spLocks noChangeArrowheads="1"/>
            </p:cNvSpPr>
            <p:nvPr/>
          </p:nvSpPr>
          <p:spPr bwMode="auto">
            <a:xfrm>
              <a:off x="4608" y="912"/>
              <a:ext cx="83" cy="8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21" name="AutoShape 73">
              <a:extLst>
                <a:ext uri="{FF2B5EF4-FFF2-40B4-BE49-F238E27FC236}">
                  <a16:creationId xmlns:a16="http://schemas.microsoft.com/office/drawing/2014/main" id="{793AE4BE-2E59-45EB-9735-D0847AA4E462}"/>
                </a:ext>
              </a:extLst>
            </p:cNvPr>
            <p:cNvSpPr>
              <a:spLocks/>
            </p:cNvSpPr>
            <p:nvPr/>
          </p:nvSpPr>
          <p:spPr bwMode="auto">
            <a:xfrm>
              <a:off x="4560" y="432"/>
              <a:ext cx="96" cy="816"/>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22" name="AutoShape 74">
              <a:extLst>
                <a:ext uri="{FF2B5EF4-FFF2-40B4-BE49-F238E27FC236}">
                  <a16:creationId xmlns:a16="http://schemas.microsoft.com/office/drawing/2014/main" id="{153A4D25-7619-4C94-B1FC-10B88289E700}"/>
                </a:ext>
              </a:extLst>
            </p:cNvPr>
            <p:cNvSpPr>
              <a:spLocks/>
            </p:cNvSpPr>
            <p:nvPr/>
          </p:nvSpPr>
          <p:spPr bwMode="auto">
            <a:xfrm flipH="1">
              <a:off x="5376" y="432"/>
              <a:ext cx="96" cy="816"/>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23" name="Text Box 77">
              <a:extLst>
                <a:ext uri="{FF2B5EF4-FFF2-40B4-BE49-F238E27FC236}">
                  <a16:creationId xmlns:a16="http://schemas.microsoft.com/office/drawing/2014/main" id="{BA64493A-5E5E-4B18-AE3C-3D8C063A0C76}"/>
                </a:ext>
              </a:extLst>
            </p:cNvPr>
            <p:cNvSpPr txBox="1">
              <a:spLocks noChangeArrowheads="1"/>
            </p:cNvSpPr>
            <p:nvPr/>
          </p:nvSpPr>
          <p:spPr bwMode="auto">
            <a:xfrm>
              <a:off x="5472" y="336"/>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a:latin typeface="Arial" panose="020B0604020202020204" pitchFamily="34" charset="0"/>
                </a:rPr>
                <a:t>-</a:t>
              </a:r>
            </a:p>
          </p:txBody>
        </p:sp>
      </p:grpSp>
      <p:grpSp>
        <p:nvGrpSpPr>
          <p:cNvPr id="8" name="Group 80">
            <a:extLst>
              <a:ext uri="{FF2B5EF4-FFF2-40B4-BE49-F238E27FC236}">
                <a16:creationId xmlns:a16="http://schemas.microsoft.com/office/drawing/2014/main" id="{63AFB44A-5759-425F-9955-65B3136B7E17}"/>
              </a:ext>
            </a:extLst>
          </p:cNvPr>
          <p:cNvGrpSpPr>
            <a:grpSpLocks/>
          </p:cNvGrpSpPr>
          <p:nvPr/>
        </p:nvGrpSpPr>
        <p:grpSpPr bwMode="auto">
          <a:xfrm>
            <a:off x="8763000" y="1981201"/>
            <a:ext cx="1905000" cy="1465263"/>
            <a:chOff x="4560" y="1248"/>
            <a:chExt cx="1200" cy="923"/>
          </a:xfrm>
        </p:grpSpPr>
        <p:sp>
          <p:nvSpPr>
            <p:cNvPr id="23606" name="Oval 60">
              <a:extLst>
                <a:ext uri="{FF2B5EF4-FFF2-40B4-BE49-F238E27FC236}">
                  <a16:creationId xmlns:a16="http://schemas.microsoft.com/office/drawing/2014/main" id="{C2857E25-7757-4AED-871C-F64661B964AB}"/>
                </a:ext>
              </a:extLst>
            </p:cNvPr>
            <p:cNvSpPr>
              <a:spLocks noChangeArrowheads="1"/>
            </p:cNvSpPr>
            <p:nvPr/>
          </p:nvSpPr>
          <p:spPr bwMode="auto">
            <a:xfrm>
              <a:off x="4693" y="1392"/>
              <a:ext cx="742" cy="74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07" name="Oval 48">
              <a:extLst>
                <a:ext uri="{FF2B5EF4-FFF2-40B4-BE49-F238E27FC236}">
                  <a16:creationId xmlns:a16="http://schemas.microsoft.com/office/drawing/2014/main" id="{C5AC2A77-4048-4B61-A3E8-53C34D68744E}"/>
                </a:ext>
              </a:extLst>
            </p:cNvPr>
            <p:cNvSpPr>
              <a:spLocks noChangeArrowheads="1"/>
            </p:cNvSpPr>
            <p:nvPr/>
          </p:nvSpPr>
          <p:spPr bwMode="auto">
            <a:xfrm>
              <a:off x="4656" y="1824"/>
              <a:ext cx="83" cy="8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08" name="Text Box 61">
              <a:extLst>
                <a:ext uri="{FF2B5EF4-FFF2-40B4-BE49-F238E27FC236}">
                  <a16:creationId xmlns:a16="http://schemas.microsoft.com/office/drawing/2014/main" id="{A23E125E-391C-4D14-9FCE-426726EF23B9}"/>
                </a:ext>
              </a:extLst>
            </p:cNvPr>
            <p:cNvSpPr txBox="1">
              <a:spLocks noChangeArrowheads="1"/>
            </p:cNvSpPr>
            <p:nvPr/>
          </p:nvSpPr>
          <p:spPr bwMode="auto">
            <a:xfrm>
              <a:off x="4944" y="1632"/>
              <a:ext cx="2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solidFill>
                    <a:srgbClr val="FF0000"/>
                  </a:solidFill>
                  <a:latin typeface="Arial" panose="020B0604020202020204" pitchFamily="34" charset="0"/>
                </a:rPr>
                <a:t>Cl</a:t>
              </a:r>
            </a:p>
          </p:txBody>
        </p:sp>
        <p:sp>
          <p:nvSpPr>
            <p:cNvPr id="23609" name="Oval 62">
              <a:extLst>
                <a:ext uri="{FF2B5EF4-FFF2-40B4-BE49-F238E27FC236}">
                  <a16:creationId xmlns:a16="http://schemas.microsoft.com/office/drawing/2014/main" id="{CA246064-C7A5-4A10-8BB3-5BB09959ECE0}"/>
                </a:ext>
              </a:extLst>
            </p:cNvPr>
            <p:cNvSpPr>
              <a:spLocks noChangeArrowheads="1"/>
            </p:cNvSpPr>
            <p:nvPr/>
          </p:nvSpPr>
          <p:spPr bwMode="auto">
            <a:xfrm>
              <a:off x="4841" y="1392"/>
              <a:ext cx="75"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10" name="Oval 63">
              <a:extLst>
                <a:ext uri="{FF2B5EF4-FFF2-40B4-BE49-F238E27FC236}">
                  <a16:creationId xmlns:a16="http://schemas.microsoft.com/office/drawing/2014/main" id="{4FC078C2-C794-48DF-BCF2-648AB952B8A2}"/>
                </a:ext>
              </a:extLst>
            </p:cNvPr>
            <p:cNvSpPr>
              <a:spLocks noChangeArrowheads="1"/>
            </p:cNvSpPr>
            <p:nvPr/>
          </p:nvSpPr>
          <p:spPr bwMode="auto">
            <a:xfrm>
              <a:off x="5175" y="1392"/>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11" name="Oval 64">
              <a:extLst>
                <a:ext uri="{FF2B5EF4-FFF2-40B4-BE49-F238E27FC236}">
                  <a16:creationId xmlns:a16="http://schemas.microsoft.com/office/drawing/2014/main" id="{D558277A-866E-4B4B-AD1C-108367D8148E}"/>
                </a:ext>
              </a:extLst>
            </p:cNvPr>
            <p:cNvSpPr>
              <a:spLocks noChangeArrowheads="1"/>
            </p:cNvSpPr>
            <p:nvPr/>
          </p:nvSpPr>
          <p:spPr bwMode="auto">
            <a:xfrm>
              <a:off x="4656" y="1652"/>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12" name="Oval 65">
              <a:extLst>
                <a:ext uri="{FF2B5EF4-FFF2-40B4-BE49-F238E27FC236}">
                  <a16:creationId xmlns:a16="http://schemas.microsoft.com/office/drawing/2014/main" id="{E17A9026-306C-4281-B179-C85B088A3499}"/>
                </a:ext>
              </a:extLst>
            </p:cNvPr>
            <p:cNvSpPr>
              <a:spLocks noChangeArrowheads="1"/>
            </p:cNvSpPr>
            <p:nvPr/>
          </p:nvSpPr>
          <p:spPr bwMode="auto">
            <a:xfrm>
              <a:off x="4767" y="198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13" name="Oval 66">
              <a:extLst>
                <a:ext uri="{FF2B5EF4-FFF2-40B4-BE49-F238E27FC236}">
                  <a16:creationId xmlns:a16="http://schemas.microsoft.com/office/drawing/2014/main" id="{11BE1473-7593-4567-8E13-947B9AF0E4A4}"/>
                </a:ext>
              </a:extLst>
            </p:cNvPr>
            <p:cNvSpPr>
              <a:spLocks noChangeArrowheads="1"/>
            </p:cNvSpPr>
            <p:nvPr/>
          </p:nvSpPr>
          <p:spPr bwMode="auto">
            <a:xfrm>
              <a:off x="5287" y="198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14" name="Oval 67">
              <a:extLst>
                <a:ext uri="{FF2B5EF4-FFF2-40B4-BE49-F238E27FC236}">
                  <a16:creationId xmlns:a16="http://schemas.microsoft.com/office/drawing/2014/main" id="{AD6E0D32-9702-419D-A18A-CFF8EF7DE1E8}"/>
                </a:ext>
              </a:extLst>
            </p:cNvPr>
            <p:cNvSpPr>
              <a:spLocks noChangeArrowheads="1"/>
            </p:cNvSpPr>
            <p:nvPr/>
          </p:nvSpPr>
          <p:spPr bwMode="auto">
            <a:xfrm>
              <a:off x="5398" y="172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15" name="Oval 68">
              <a:extLst>
                <a:ext uri="{FF2B5EF4-FFF2-40B4-BE49-F238E27FC236}">
                  <a16:creationId xmlns:a16="http://schemas.microsoft.com/office/drawing/2014/main" id="{25C27D68-5B3C-4547-B47D-B373A3382413}"/>
                </a:ext>
              </a:extLst>
            </p:cNvPr>
            <p:cNvSpPr>
              <a:spLocks noChangeArrowheads="1"/>
            </p:cNvSpPr>
            <p:nvPr/>
          </p:nvSpPr>
          <p:spPr bwMode="auto">
            <a:xfrm>
              <a:off x="4990" y="2097"/>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16" name="AutoShape 72">
              <a:extLst>
                <a:ext uri="{FF2B5EF4-FFF2-40B4-BE49-F238E27FC236}">
                  <a16:creationId xmlns:a16="http://schemas.microsoft.com/office/drawing/2014/main" id="{06C7C162-7601-40E4-94F4-1FCDABEF59FA}"/>
                </a:ext>
              </a:extLst>
            </p:cNvPr>
            <p:cNvSpPr>
              <a:spLocks/>
            </p:cNvSpPr>
            <p:nvPr/>
          </p:nvSpPr>
          <p:spPr bwMode="auto">
            <a:xfrm>
              <a:off x="4560" y="1344"/>
              <a:ext cx="96" cy="816"/>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17" name="AutoShape 75">
              <a:extLst>
                <a:ext uri="{FF2B5EF4-FFF2-40B4-BE49-F238E27FC236}">
                  <a16:creationId xmlns:a16="http://schemas.microsoft.com/office/drawing/2014/main" id="{E7EE9BED-5DC4-43CD-8E38-37746FD0B550}"/>
                </a:ext>
              </a:extLst>
            </p:cNvPr>
            <p:cNvSpPr>
              <a:spLocks/>
            </p:cNvSpPr>
            <p:nvPr/>
          </p:nvSpPr>
          <p:spPr bwMode="auto">
            <a:xfrm flipH="1">
              <a:off x="5376" y="1344"/>
              <a:ext cx="96" cy="816"/>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18" name="Text Box 78">
              <a:extLst>
                <a:ext uri="{FF2B5EF4-FFF2-40B4-BE49-F238E27FC236}">
                  <a16:creationId xmlns:a16="http://schemas.microsoft.com/office/drawing/2014/main" id="{23732075-DEBF-4708-8472-2DB31A04EFB0}"/>
                </a:ext>
              </a:extLst>
            </p:cNvPr>
            <p:cNvSpPr txBox="1">
              <a:spLocks noChangeArrowheads="1"/>
            </p:cNvSpPr>
            <p:nvPr/>
          </p:nvSpPr>
          <p:spPr bwMode="auto">
            <a:xfrm>
              <a:off x="5472" y="1248"/>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a:latin typeface="Arial" panose="020B0604020202020204" pitchFamily="34" charset="0"/>
                </a:rPr>
                <a:t>-</a:t>
              </a:r>
            </a:p>
          </p:txBody>
        </p:sp>
      </p:grpSp>
      <p:sp>
        <p:nvSpPr>
          <p:cNvPr id="23566" name="Text Box 82">
            <a:extLst>
              <a:ext uri="{FF2B5EF4-FFF2-40B4-BE49-F238E27FC236}">
                <a16:creationId xmlns:a16="http://schemas.microsoft.com/office/drawing/2014/main" id="{A247624D-92C1-42D3-A422-15CE594CAEC5}"/>
              </a:ext>
            </a:extLst>
          </p:cNvPr>
          <p:cNvSpPr txBox="1">
            <a:spLocks noChangeArrowheads="1"/>
          </p:cNvSpPr>
          <p:nvPr/>
        </p:nvSpPr>
        <p:spPr bwMode="auto">
          <a:xfrm>
            <a:off x="2451100" y="395605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latin typeface="Arial" panose="020B0604020202020204" pitchFamily="34" charset="0"/>
              </a:rPr>
              <a:t>Calcium oxide:</a:t>
            </a:r>
          </a:p>
        </p:txBody>
      </p:sp>
      <p:sp>
        <p:nvSpPr>
          <p:cNvPr id="22660" name="Text Box 132">
            <a:extLst>
              <a:ext uri="{FF2B5EF4-FFF2-40B4-BE49-F238E27FC236}">
                <a16:creationId xmlns:a16="http://schemas.microsoft.com/office/drawing/2014/main" id="{21E6B9D7-8803-4E33-914B-028E668669A1}"/>
              </a:ext>
            </a:extLst>
          </p:cNvPr>
          <p:cNvSpPr txBox="1">
            <a:spLocks noChangeArrowheads="1"/>
          </p:cNvSpPr>
          <p:nvPr/>
        </p:nvSpPr>
        <p:spPr bwMode="auto">
          <a:xfrm>
            <a:off x="8077200" y="6400800"/>
            <a:ext cx="990600" cy="369332"/>
          </a:xfrm>
          <a:prstGeom prst="rect">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latin typeface="Arial" panose="020B0604020202020204" pitchFamily="34" charset="0"/>
              </a:rPr>
              <a:t>CaO</a:t>
            </a:r>
          </a:p>
        </p:txBody>
      </p:sp>
      <p:grpSp>
        <p:nvGrpSpPr>
          <p:cNvPr id="9" name="Group 136">
            <a:extLst>
              <a:ext uri="{FF2B5EF4-FFF2-40B4-BE49-F238E27FC236}">
                <a16:creationId xmlns:a16="http://schemas.microsoft.com/office/drawing/2014/main" id="{D3E66B18-6C5B-4B48-AD30-37C421239B8D}"/>
              </a:ext>
            </a:extLst>
          </p:cNvPr>
          <p:cNvGrpSpPr>
            <a:grpSpLocks/>
          </p:cNvGrpSpPr>
          <p:nvPr/>
        </p:nvGrpSpPr>
        <p:grpSpPr bwMode="auto">
          <a:xfrm>
            <a:off x="2433638" y="4495800"/>
            <a:ext cx="8234362" cy="1752600"/>
            <a:chOff x="573" y="2832"/>
            <a:chExt cx="5187" cy="1104"/>
          </a:xfrm>
        </p:grpSpPr>
        <p:grpSp>
          <p:nvGrpSpPr>
            <p:cNvPr id="23569" name="Group 100">
              <a:extLst>
                <a:ext uri="{FF2B5EF4-FFF2-40B4-BE49-F238E27FC236}">
                  <a16:creationId xmlns:a16="http://schemas.microsoft.com/office/drawing/2014/main" id="{BEEC5C41-5BB4-4800-BC10-0763F2D40C5F}"/>
                </a:ext>
              </a:extLst>
            </p:cNvPr>
            <p:cNvGrpSpPr>
              <a:grpSpLocks/>
            </p:cNvGrpSpPr>
            <p:nvPr/>
          </p:nvGrpSpPr>
          <p:grpSpPr bwMode="auto">
            <a:xfrm>
              <a:off x="1680" y="3072"/>
              <a:ext cx="816" cy="742"/>
              <a:chOff x="1776" y="3264"/>
              <a:chExt cx="816" cy="742"/>
            </a:xfrm>
          </p:grpSpPr>
          <p:sp>
            <p:nvSpPr>
              <p:cNvPr id="23598" name="Oval 84">
                <a:extLst>
                  <a:ext uri="{FF2B5EF4-FFF2-40B4-BE49-F238E27FC236}">
                    <a16:creationId xmlns:a16="http://schemas.microsoft.com/office/drawing/2014/main" id="{7FA9F369-16A0-4127-9436-C1DA30406E1D}"/>
                  </a:ext>
                </a:extLst>
              </p:cNvPr>
              <p:cNvSpPr>
                <a:spLocks noChangeArrowheads="1"/>
              </p:cNvSpPr>
              <p:nvPr/>
            </p:nvSpPr>
            <p:spPr bwMode="auto">
              <a:xfrm>
                <a:off x="1813" y="3264"/>
                <a:ext cx="742" cy="74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99" name="Text Box 85">
                <a:extLst>
                  <a:ext uri="{FF2B5EF4-FFF2-40B4-BE49-F238E27FC236}">
                    <a16:creationId xmlns:a16="http://schemas.microsoft.com/office/drawing/2014/main" id="{2025438B-DEC7-4B3A-BB2C-B4FB9AF08906}"/>
                  </a:ext>
                </a:extLst>
              </p:cNvPr>
              <p:cNvSpPr txBox="1">
                <a:spLocks noChangeArrowheads="1"/>
              </p:cNvSpPr>
              <p:nvPr/>
            </p:nvSpPr>
            <p:spPr bwMode="auto">
              <a:xfrm>
                <a:off x="2064" y="3504"/>
                <a:ext cx="2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latin typeface="Arial" panose="020B0604020202020204" pitchFamily="34" charset="0"/>
                  </a:rPr>
                  <a:t>O</a:t>
                </a:r>
              </a:p>
            </p:txBody>
          </p:sp>
          <p:sp>
            <p:nvSpPr>
              <p:cNvPr id="23600" name="Oval 86">
                <a:extLst>
                  <a:ext uri="{FF2B5EF4-FFF2-40B4-BE49-F238E27FC236}">
                    <a16:creationId xmlns:a16="http://schemas.microsoft.com/office/drawing/2014/main" id="{90758FE3-B6B0-4206-9AF8-662609E7A355}"/>
                  </a:ext>
                </a:extLst>
              </p:cNvPr>
              <p:cNvSpPr>
                <a:spLocks noChangeArrowheads="1"/>
              </p:cNvSpPr>
              <p:nvPr/>
            </p:nvSpPr>
            <p:spPr bwMode="auto">
              <a:xfrm>
                <a:off x="1961" y="3264"/>
                <a:ext cx="75"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01" name="Oval 87">
                <a:extLst>
                  <a:ext uri="{FF2B5EF4-FFF2-40B4-BE49-F238E27FC236}">
                    <a16:creationId xmlns:a16="http://schemas.microsoft.com/office/drawing/2014/main" id="{F44C51E4-D222-4737-A7EF-8369ED54CDC1}"/>
                  </a:ext>
                </a:extLst>
              </p:cNvPr>
              <p:cNvSpPr>
                <a:spLocks noChangeArrowheads="1"/>
              </p:cNvSpPr>
              <p:nvPr/>
            </p:nvSpPr>
            <p:spPr bwMode="auto">
              <a:xfrm>
                <a:off x="2295" y="3264"/>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02" name="Oval 88">
                <a:extLst>
                  <a:ext uri="{FF2B5EF4-FFF2-40B4-BE49-F238E27FC236}">
                    <a16:creationId xmlns:a16="http://schemas.microsoft.com/office/drawing/2014/main" id="{8AF72030-DD41-4C9F-A373-48177A274AF6}"/>
                  </a:ext>
                </a:extLst>
              </p:cNvPr>
              <p:cNvSpPr>
                <a:spLocks noChangeArrowheads="1"/>
              </p:cNvSpPr>
              <p:nvPr/>
            </p:nvSpPr>
            <p:spPr bwMode="auto">
              <a:xfrm>
                <a:off x="1776" y="3524"/>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03" name="Oval 89">
                <a:extLst>
                  <a:ext uri="{FF2B5EF4-FFF2-40B4-BE49-F238E27FC236}">
                    <a16:creationId xmlns:a16="http://schemas.microsoft.com/office/drawing/2014/main" id="{63A07BDA-13D0-40D4-A561-B86E5D07929E}"/>
                  </a:ext>
                </a:extLst>
              </p:cNvPr>
              <p:cNvSpPr>
                <a:spLocks noChangeArrowheads="1"/>
              </p:cNvSpPr>
              <p:nvPr/>
            </p:nvSpPr>
            <p:spPr bwMode="auto">
              <a:xfrm>
                <a:off x="1920" y="3888"/>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04" name="Oval 90">
                <a:extLst>
                  <a:ext uri="{FF2B5EF4-FFF2-40B4-BE49-F238E27FC236}">
                    <a16:creationId xmlns:a16="http://schemas.microsoft.com/office/drawing/2014/main" id="{BCC4B8AA-2206-4DCB-BDA9-0F0047C3296B}"/>
                  </a:ext>
                </a:extLst>
              </p:cNvPr>
              <p:cNvSpPr>
                <a:spLocks noChangeArrowheads="1"/>
              </p:cNvSpPr>
              <p:nvPr/>
            </p:nvSpPr>
            <p:spPr bwMode="auto">
              <a:xfrm>
                <a:off x="2400" y="3888"/>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605" name="Oval 91">
                <a:extLst>
                  <a:ext uri="{FF2B5EF4-FFF2-40B4-BE49-F238E27FC236}">
                    <a16:creationId xmlns:a16="http://schemas.microsoft.com/office/drawing/2014/main" id="{9EEDC379-ED53-47F2-99D0-CC7A03F7BDE1}"/>
                  </a:ext>
                </a:extLst>
              </p:cNvPr>
              <p:cNvSpPr>
                <a:spLocks noChangeArrowheads="1"/>
              </p:cNvSpPr>
              <p:nvPr/>
            </p:nvSpPr>
            <p:spPr bwMode="auto">
              <a:xfrm>
                <a:off x="2518" y="3598"/>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23570" name="Oval 94">
              <a:extLst>
                <a:ext uri="{FF2B5EF4-FFF2-40B4-BE49-F238E27FC236}">
                  <a16:creationId xmlns:a16="http://schemas.microsoft.com/office/drawing/2014/main" id="{C5E588D3-9A86-48D5-847E-38B3F6C4EA7B}"/>
                </a:ext>
              </a:extLst>
            </p:cNvPr>
            <p:cNvSpPr>
              <a:spLocks noChangeArrowheads="1"/>
            </p:cNvSpPr>
            <p:nvPr/>
          </p:nvSpPr>
          <p:spPr bwMode="auto">
            <a:xfrm>
              <a:off x="573" y="2953"/>
              <a:ext cx="912" cy="91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71" name="Text Box 95">
              <a:extLst>
                <a:ext uri="{FF2B5EF4-FFF2-40B4-BE49-F238E27FC236}">
                  <a16:creationId xmlns:a16="http://schemas.microsoft.com/office/drawing/2014/main" id="{5DBF55AB-3CB3-4C8E-9030-002073676AF9}"/>
                </a:ext>
              </a:extLst>
            </p:cNvPr>
            <p:cNvSpPr txBox="1">
              <a:spLocks noChangeArrowheads="1"/>
            </p:cNvSpPr>
            <p:nvPr/>
          </p:nvSpPr>
          <p:spPr bwMode="auto">
            <a:xfrm>
              <a:off x="903" y="3288"/>
              <a:ext cx="4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latin typeface="Arial" panose="020B0604020202020204" pitchFamily="34" charset="0"/>
                </a:rPr>
                <a:t>Ca</a:t>
              </a:r>
            </a:p>
          </p:txBody>
        </p:sp>
        <p:sp>
          <p:nvSpPr>
            <p:cNvPr id="23572" name="Oval 96">
              <a:extLst>
                <a:ext uri="{FF2B5EF4-FFF2-40B4-BE49-F238E27FC236}">
                  <a16:creationId xmlns:a16="http://schemas.microsoft.com/office/drawing/2014/main" id="{45498979-767A-41B8-9B0D-226D1DE52412}"/>
                </a:ext>
              </a:extLst>
            </p:cNvPr>
            <p:cNvSpPr>
              <a:spLocks noChangeArrowheads="1"/>
            </p:cNvSpPr>
            <p:nvPr/>
          </p:nvSpPr>
          <p:spPr bwMode="auto">
            <a:xfrm>
              <a:off x="1208" y="2953"/>
              <a:ext cx="83" cy="83"/>
            </a:xfrm>
            <a:prstGeom prst="ellipse">
              <a:avLst/>
            </a:prstGeom>
            <a:solidFill>
              <a:srgbClr val="CCFFCC"/>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73" name="Oval 97">
              <a:extLst>
                <a:ext uri="{FF2B5EF4-FFF2-40B4-BE49-F238E27FC236}">
                  <a16:creationId xmlns:a16="http://schemas.microsoft.com/office/drawing/2014/main" id="{E45F6155-FD76-4568-AE22-7DCCBAD05490}"/>
                </a:ext>
              </a:extLst>
            </p:cNvPr>
            <p:cNvSpPr>
              <a:spLocks noChangeArrowheads="1"/>
            </p:cNvSpPr>
            <p:nvPr/>
          </p:nvSpPr>
          <p:spPr bwMode="auto">
            <a:xfrm>
              <a:off x="1141" y="3797"/>
              <a:ext cx="83" cy="83"/>
            </a:xfrm>
            <a:prstGeom prst="ellipse">
              <a:avLst/>
            </a:prstGeom>
            <a:solidFill>
              <a:srgbClr val="CCFFCC"/>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74" name="Text Box 98">
              <a:extLst>
                <a:ext uri="{FF2B5EF4-FFF2-40B4-BE49-F238E27FC236}">
                  <a16:creationId xmlns:a16="http://schemas.microsoft.com/office/drawing/2014/main" id="{2B1C39DD-ABE9-474D-8FF1-F2A9F0F2FCE9}"/>
                </a:ext>
              </a:extLst>
            </p:cNvPr>
            <p:cNvSpPr txBox="1">
              <a:spLocks noChangeArrowheads="1"/>
            </p:cNvSpPr>
            <p:nvPr/>
          </p:nvSpPr>
          <p:spPr bwMode="auto">
            <a:xfrm>
              <a:off x="1431" y="3235"/>
              <a:ext cx="33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4000">
                  <a:latin typeface="Arial" panose="020B0604020202020204" pitchFamily="34" charset="0"/>
                </a:rPr>
                <a:t>+</a:t>
              </a:r>
            </a:p>
          </p:txBody>
        </p:sp>
        <p:sp>
          <p:nvSpPr>
            <p:cNvPr id="23575" name="AutoShape 101">
              <a:extLst>
                <a:ext uri="{FF2B5EF4-FFF2-40B4-BE49-F238E27FC236}">
                  <a16:creationId xmlns:a16="http://schemas.microsoft.com/office/drawing/2014/main" id="{858A111D-6B4B-4E5D-8D87-424A31CC1ED3}"/>
                </a:ext>
              </a:extLst>
            </p:cNvPr>
            <p:cNvSpPr>
              <a:spLocks noChangeArrowheads="1"/>
            </p:cNvSpPr>
            <p:nvPr/>
          </p:nvSpPr>
          <p:spPr bwMode="auto">
            <a:xfrm>
              <a:off x="2640" y="3168"/>
              <a:ext cx="384" cy="576"/>
            </a:xfrm>
            <a:prstGeom prst="rightArrow">
              <a:avLst>
                <a:gd name="adj1" fmla="val 50000"/>
                <a:gd name="adj2" fmla="val 25000"/>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23576" name="Group 102">
              <a:extLst>
                <a:ext uri="{FF2B5EF4-FFF2-40B4-BE49-F238E27FC236}">
                  <a16:creationId xmlns:a16="http://schemas.microsoft.com/office/drawing/2014/main" id="{5456394C-00BB-4794-AEE6-A56DA046B7DE}"/>
                </a:ext>
              </a:extLst>
            </p:cNvPr>
            <p:cNvGrpSpPr>
              <a:grpSpLocks/>
            </p:cNvGrpSpPr>
            <p:nvPr/>
          </p:nvGrpSpPr>
          <p:grpSpPr bwMode="auto">
            <a:xfrm>
              <a:off x="3072" y="2832"/>
              <a:ext cx="1440" cy="1104"/>
              <a:chOff x="3072" y="720"/>
              <a:chExt cx="1440" cy="1104"/>
            </a:xfrm>
          </p:grpSpPr>
          <p:sp>
            <p:nvSpPr>
              <p:cNvPr id="23593" name="Oval 103">
                <a:extLst>
                  <a:ext uri="{FF2B5EF4-FFF2-40B4-BE49-F238E27FC236}">
                    <a16:creationId xmlns:a16="http://schemas.microsoft.com/office/drawing/2014/main" id="{22124919-500E-48D9-9BBC-F25FA50571B0}"/>
                  </a:ext>
                </a:extLst>
              </p:cNvPr>
              <p:cNvSpPr>
                <a:spLocks noChangeArrowheads="1"/>
              </p:cNvSpPr>
              <p:nvPr/>
            </p:nvSpPr>
            <p:spPr bwMode="auto">
              <a:xfrm>
                <a:off x="3168" y="864"/>
                <a:ext cx="912" cy="91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94" name="Text Box 104">
                <a:extLst>
                  <a:ext uri="{FF2B5EF4-FFF2-40B4-BE49-F238E27FC236}">
                    <a16:creationId xmlns:a16="http://schemas.microsoft.com/office/drawing/2014/main" id="{F6EA8E4A-C713-449F-9C7A-1216C8046569}"/>
                  </a:ext>
                </a:extLst>
              </p:cNvPr>
              <p:cNvSpPr txBox="1">
                <a:spLocks noChangeArrowheads="1"/>
              </p:cNvSpPr>
              <p:nvPr/>
            </p:nvSpPr>
            <p:spPr bwMode="auto">
              <a:xfrm>
                <a:off x="3456" y="1152"/>
                <a:ext cx="4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latin typeface="Arial" panose="020B0604020202020204" pitchFamily="34" charset="0"/>
                  </a:rPr>
                  <a:t>Ca</a:t>
                </a:r>
              </a:p>
            </p:txBody>
          </p:sp>
          <p:sp>
            <p:nvSpPr>
              <p:cNvPr id="23595" name="AutoShape 105">
                <a:extLst>
                  <a:ext uri="{FF2B5EF4-FFF2-40B4-BE49-F238E27FC236}">
                    <a16:creationId xmlns:a16="http://schemas.microsoft.com/office/drawing/2014/main" id="{FE5B3E0D-56BD-4714-A6A0-492D786FF05F}"/>
                  </a:ext>
                </a:extLst>
              </p:cNvPr>
              <p:cNvSpPr>
                <a:spLocks/>
              </p:cNvSpPr>
              <p:nvPr/>
            </p:nvSpPr>
            <p:spPr bwMode="auto">
              <a:xfrm>
                <a:off x="3072" y="816"/>
                <a:ext cx="144" cy="1008"/>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96" name="AutoShape 106">
                <a:extLst>
                  <a:ext uri="{FF2B5EF4-FFF2-40B4-BE49-F238E27FC236}">
                    <a16:creationId xmlns:a16="http://schemas.microsoft.com/office/drawing/2014/main" id="{354725C5-CB0F-4647-BC90-8D3DCF4CC482}"/>
                  </a:ext>
                </a:extLst>
              </p:cNvPr>
              <p:cNvSpPr>
                <a:spLocks/>
              </p:cNvSpPr>
              <p:nvPr/>
            </p:nvSpPr>
            <p:spPr bwMode="auto">
              <a:xfrm flipH="1">
                <a:off x="4032" y="816"/>
                <a:ext cx="144" cy="1008"/>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97" name="Text Box 107">
                <a:extLst>
                  <a:ext uri="{FF2B5EF4-FFF2-40B4-BE49-F238E27FC236}">
                    <a16:creationId xmlns:a16="http://schemas.microsoft.com/office/drawing/2014/main" id="{62045466-AB8C-4FB1-BCB3-C585CD6FBFF6}"/>
                  </a:ext>
                </a:extLst>
              </p:cNvPr>
              <p:cNvSpPr txBox="1">
                <a:spLocks noChangeArrowheads="1"/>
              </p:cNvSpPr>
              <p:nvPr/>
            </p:nvSpPr>
            <p:spPr bwMode="auto">
              <a:xfrm>
                <a:off x="4176" y="72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a:latin typeface="Arial" panose="020B0604020202020204" pitchFamily="34" charset="0"/>
                  </a:rPr>
                  <a:t>2+</a:t>
                </a:r>
              </a:p>
            </p:txBody>
          </p:sp>
        </p:grpSp>
        <p:grpSp>
          <p:nvGrpSpPr>
            <p:cNvPr id="23577" name="Group 135">
              <a:extLst>
                <a:ext uri="{FF2B5EF4-FFF2-40B4-BE49-F238E27FC236}">
                  <a16:creationId xmlns:a16="http://schemas.microsoft.com/office/drawing/2014/main" id="{48EACB81-789C-4301-B775-EE2C6E49C9C7}"/>
                </a:ext>
              </a:extLst>
            </p:cNvPr>
            <p:cNvGrpSpPr>
              <a:grpSpLocks/>
            </p:cNvGrpSpPr>
            <p:nvPr/>
          </p:nvGrpSpPr>
          <p:grpSpPr bwMode="auto">
            <a:xfrm>
              <a:off x="4560" y="2928"/>
              <a:ext cx="1200" cy="912"/>
              <a:chOff x="4560" y="2928"/>
              <a:chExt cx="1200" cy="912"/>
            </a:xfrm>
          </p:grpSpPr>
          <p:grpSp>
            <p:nvGrpSpPr>
              <p:cNvPr id="23578" name="Group 131">
                <a:extLst>
                  <a:ext uri="{FF2B5EF4-FFF2-40B4-BE49-F238E27FC236}">
                    <a16:creationId xmlns:a16="http://schemas.microsoft.com/office/drawing/2014/main" id="{F39ECDBF-537A-4D12-BFD9-C449A2B14CA9}"/>
                  </a:ext>
                </a:extLst>
              </p:cNvPr>
              <p:cNvGrpSpPr>
                <a:grpSpLocks/>
              </p:cNvGrpSpPr>
              <p:nvPr/>
            </p:nvGrpSpPr>
            <p:grpSpPr bwMode="auto">
              <a:xfrm>
                <a:off x="4560" y="2928"/>
                <a:ext cx="1200" cy="912"/>
                <a:chOff x="4560" y="3120"/>
                <a:chExt cx="1200" cy="912"/>
              </a:xfrm>
            </p:grpSpPr>
            <p:grpSp>
              <p:nvGrpSpPr>
                <p:cNvPr id="23581" name="Group 108">
                  <a:extLst>
                    <a:ext uri="{FF2B5EF4-FFF2-40B4-BE49-F238E27FC236}">
                      <a16:creationId xmlns:a16="http://schemas.microsoft.com/office/drawing/2014/main" id="{A79D9882-218A-462E-9012-49D9BE79B9D8}"/>
                    </a:ext>
                  </a:extLst>
                </p:cNvPr>
                <p:cNvGrpSpPr>
                  <a:grpSpLocks/>
                </p:cNvGrpSpPr>
                <p:nvPr/>
              </p:nvGrpSpPr>
              <p:grpSpPr bwMode="auto">
                <a:xfrm>
                  <a:off x="4608" y="3264"/>
                  <a:ext cx="816" cy="742"/>
                  <a:chOff x="1776" y="3264"/>
                  <a:chExt cx="816" cy="742"/>
                </a:xfrm>
              </p:grpSpPr>
              <p:sp>
                <p:nvSpPr>
                  <p:cNvPr id="23585" name="Oval 109">
                    <a:extLst>
                      <a:ext uri="{FF2B5EF4-FFF2-40B4-BE49-F238E27FC236}">
                        <a16:creationId xmlns:a16="http://schemas.microsoft.com/office/drawing/2014/main" id="{0FCC7790-FF40-4FB8-B1A7-883343964BEE}"/>
                      </a:ext>
                    </a:extLst>
                  </p:cNvPr>
                  <p:cNvSpPr>
                    <a:spLocks noChangeArrowheads="1"/>
                  </p:cNvSpPr>
                  <p:nvPr/>
                </p:nvSpPr>
                <p:spPr bwMode="auto">
                  <a:xfrm>
                    <a:off x="1813" y="3264"/>
                    <a:ext cx="742" cy="74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86" name="Text Box 110">
                    <a:extLst>
                      <a:ext uri="{FF2B5EF4-FFF2-40B4-BE49-F238E27FC236}">
                        <a16:creationId xmlns:a16="http://schemas.microsoft.com/office/drawing/2014/main" id="{72917A4D-01D4-4AFB-907B-C8037EC26F7C}"/>
                      </a:ext>
                    </a:extLst>
                  </p:cNvPr>
                  <p:cNvSpPr txBox="1">
                    <a:spLocks noChangeArrowheads="1"/>
                  </p:cNvSpPr>
                  <p:nvPr/>
                </p:nvSpPr>
                <p:spPr bwMode="auto">
                  <a:xfrm>
                    <a:off x="2064" y="3504"/>
                    <a:ext cx="2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latin typeface="Arial" panose="020B0604020202020204" pitchFamily="34" charset="0"/>
                      </a:rPr>
                      <a:t>O</a:t>
                    </a:r>
                  </a:p>
                </p:txBody>
              </p:sp>
              <p:sp>
                <p:nvSpPr>
                  <p:cNvPr id="23587" name="Oval 111">
                    <a:extLst>
                      <a:ext uri="{FF2B5EF4-FFF2-40B4-BE49-F238E27FC236}">
                        <a16:creationId xmlns:a16="http://schemas.microsoft.com/office/drawing/2014/main" id="{34501873-B54E-441F-A267-E07F8E5411F1}"/>
                      </a:ext>
                    </a:extLst>
                  </p:cNvPr>
                  <p:cNvSpPr>
                    <a:spLocks noChangeArrowheads="1"/>
                  </p:cNvSpPr>
                  <p:nvPr/>
                </p:nvSpPr>
                <p:spPr bwMode="auto">
                  <a:xfrm>
                    <a:off x="1961" y="3264"/>
                    <a:ext cx="75"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88" name="Oval 112">
                    <a:extLst>
                      <a:ext uri="{FF2B5EF4-FFF2-40B4-BE49-F238E27FC236}">
                        <a16:creationId xmlns:a16="http://schemas.microsoft.com/office/drawing/2014/main" id="{D620EDA9-9156-4E19-88AA-95523A9DFDF5}"/>
                      </a:ext>
                    </a:extLst>
                  </p:cNvPr>
                  <p:cNvSpPr>
                    <a:spLocks noChangeArrowheads="1"/>
                  </p:cNvSpPr>
                  <p:nvPr/>
                </p:nvSpPr>
                <p:spPr bwMode="auto">
                  <a:xfrm>
                    <a:off x="2295" y="3264"/>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89" name="Oval 113">
                    <a:extLst>
                      <a:ext uri="{FF2B5EF4-FFF2-40B4-BE49-F238E27FC236}">
                        <a16:creationId xmlns:a16="http://schemas.microsoft.com/office/drawing/2014/main" id="{754EB9C4-6221-4F15-B832-FF627A8F03CF}"/>
                      </a:ext>
                    </a:extLst>
                  </p:cNvPr>
                  <p:cNvSpPr>
                    <a:spLocks noChangeArrowheads="1"/>
                  </p:cNvSpPr>
                  <p:nvPr/>
                </p:nvSpPr>
                <p:spPr bwMode="auto">
                  <a:xfrm>
                    <a:off x="1776" y="3524"/>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90" name="Oval 114">
                    <a:extLst>
                      <a:ext uri="{FF2B5EF4-FFF2-40B4-BE49-F238E27FC236}">
                        <a16:creationId xmlns:a16="http://schemas.microsoft.com/office/drawing/2014/main" id="{ADD937F8-3B27-46C3-945D-566D378E6EFE}"/>
                      </a:ext>
                    </a:extLst>
                  </p:cNvPr>
                  <p:cNvSpPr>
                    <a:spLocks noChangeArrowheads="1"/>
                  </p:cNvSpPr>
                  <p:nvPr/>
                </p:nvSpPr>
                <p:spPr bwMode="auto">
                  <a:xfrm>
                    <a:off x="1920" y="3888"/>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91" name="Oval 115">
                    <a:extLst>
                      <a:ext uri="{FF2B5EF4-FFF2-40B4-BE49-F238E27FC236}">
                        <a16:creationId xmlns:a16="http://schemas.microsoft.com/office/drawing/2014/main" id="{002E28A0-8915-4009-9302-FBCD626F8698}"/>
                      </a:ext>
                    </a:extLst>
                  </p:cNvPr>
                  <p:cNvSpPr>
                    <a:spLocks noChangeArrowheads="1"/>
                  </p:cNvSpPr>
                  <p:nvPr/>
                </p:nvSpPr>
                <p:spPr bwMode="auto">
                  <a:xfrm>
                    <a:off x="2400" y="3888"/>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92" name="Oval 116">
                    <a:extLst>
                      <a:ext uri="{FF2B5EF4-FFF2-40B4-BE49-F238E27FC236}">
                        <a16:creationId xmlns:a16="http://schemas.microsoft.com/office/drawing/2014/main" id="{750D1718-7E56-4276-8901-977AA46E5E4D}"/>
                      </a:ext>
                    </a:extLst>
                  </p:cNvPr>
                  <p:cNvSpPr>
                    <a:spLocks noChangeArrowheads="1"/>
                  </p:cNvSpPr>
                  <p:nvPr/>
                </p:nvSpPr>
                <p:spPr bwMode="auto">
                  <a:xfrm>
                    <a:off x="2518" y="3598"/>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23582" name="AutoShape 128">
                  <a:extLst>
                    <a:ext uri="{FF2B5EF4-FFF2-40B4-BE49-F238E27FC236}">
                      <a16:creationId xmlns:a16="http://schemas.microsoft.com/office/drawing/2014/main" id="{B216263D-1BED-410A-96F0-3D80A968FDAC}"/>
                    </a:ext>
                  </a:extLst>
                </p:cNvPr>
                <p:cNvSpPr>
                  <a:spLocks/>
                </p:cNvSpPr>
                <p:nvPr/>
              </p:nvSpPr>
              <p:spPr bwMode="auto">
                <a:xfrm>
                  <a:off x="4560" y="3216"/>
                  <a:ext cx="96" cy="816"/>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83" name="AutoShape 129">
                  <a:extLst>
                    <a:ext uri="{FF2B5EF4-FFF2-40B4-BE49-F238E27FC236}">
                      <a16:creationId xmlns:a16="http://schemas.microsoft.com/office/drawing/2014/main" id="{204937B9-3602-41AB-B8E0-F964A0958E15}"/>
                    </a:ext>
                  </a:extLst>
                </p:cNvPr>
                <p:cNvSpPr>
                  <a:spLocks/>
                </p:cNvSpPr>
                <p:nvPr/>
              </p:nvSpPr>
              <p:spPr bwMode="auto">
                <a:xfrm flipH="1">
                  <a:off x="5376" y="3216"/>
                  <a:ext cx="96" cy="816"/>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84" name="Text Box 130">
                  <a:extLst>
                    <a:ext uri="{FF2B5EF4-FFF2-40B4-BE49-F238E27FC236}">
                      <a16:creationId xmlns:a16="http://schemas.microsoft.com/office/drawing/2014/main" id="{43512C0A-D90B-4233-92C6-C3AC836FB4ED}"/>
                    </a:ext>
                  </a:extLst>
                </p:cNvPr>
                <p:cNvSpPr txBox="1">
                  <a:spLocks noChangeArrowheads="1"/>
                </p:cNvSpPr>
                <p:nvPr/>
              </p:nvSpPr>
              <p:spPr bwMode="auto">
                <a:xfrm>
                  <a:off x="5472" y="3120"/>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a:latin typeface="Arial" panose="020B0604020202020204" pitchFamily="34" charset="0"/>
                    </a:rPr>
                    <a:t>2-</a:t>
                  </a:r>
                </a:p>
              </p:txBody>
            </p:sp>
          </p:grpSp>
          <p:sp>
            <p:nvSpPr>
              <p:cNvPr id="23579" name="Oval 133">
                <a:extLst>
                  <a:ext uri="{FF2B5EF4-FFF2-40B4-BE49-F238E27FC236}">
                    <a16:creationId xmlns:a16="http://schemas.microsoft.com/office/drawing/2014/main" id="{F002EE04-73C8-423D-AA31-378E362D67C0}"/>
                  </a:ext>
                </a:extLst>
              </p:cNvPr>
              <p:cNvSpPr>
                <a:spLocks noChangeArrowheads="1"/>
              </p:cNvSpPr>
              <p:nvPr/>
            </p:nvSpPr>
            <p:spPr bwMode="auto">
              <a:xfrm>
                <a:off x="4968" y="3756"/>
                <a:ext cx="83" cy="83"/>
              </a:xfrm>
              <a:prstGeom prst="ellipse">
                <a:avLst/>
              </a:prstGeom>
              <a:solidFill>
                <a:srgbClr val="CCFFCC"/>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80" name="Oval 134">
                <a:extLst>
                  <a:ext uri="{FF2B5EF4-FFF2-40B4-BE49-F238E27FC236}">
                    <a16:creationId xmlns:a16="http://schemas.microsoft.com/office/drawing/2014/main" id="{378928CD-A365-40C1-B57E-B3D0493F4DE6}"/>
                  </a:ext>
                </a:extLst>
              </p:cNvPr>
              <p:cNvSpPr>
                <a:spLocks noChangeArrowheads="1"/>
              </p:cNvSpPr>
              <p:nvPr/>
            </p:nvSpPr>
            <p:spPr bwMode="auto">
              <a:xfrm>
                <a:off x="4608" y="3504"/>
                <a:ext cx="83" cy="83"/>
              </a:xfrm>
              <a:prstGeom prst="ellipse">
                <a:avLst/>
              </a:prstGeom>
              <a:solidFill>
                <a:srgbClr val="CCFFCC"/>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2570"/>
                                        </p:tgtEl>
                                        <p:attrNameLst>
                                          <p:attrName>style.visibility</p:attrName>
                                        </p:attrNameLst>
                                      </p:cBhvr>
                                      <p:to>
                                        <p:strVal val="visible"/>
                                      </p:to>
                                    </p:set>
                                    <p:animEffect transition="in" filter="wipe(left)">
                                      <p:cBhvr>
                                        <p:cTn id="13" dur="500"/>
                                        <p:tgtEl>
                                          <p:spTgt spid="225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571"/>
                                        </p:tgtEl>
                                        <p:attrNameLst>
                                          <p:attrName>style.visibility</p:attrName>
                                        </p:attrNameLst>
                                      </p:cBhvr>
                                      <p:to>
                                        <p:strVal val="visible"/>
                                      </p:to>
                                    </p:set>
                                    <p:animEffect transition="in" filter="wipe(left)">
                                      <p:cBhvr>
                                        <p:cTn id="28" dur="500"/>
                                        <p:tgtEl>
                                          <p:spTgt spid="2257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500"/>
                                        <p:tgtEl>
                                          <p:spTgt spid="6"/>
                                        </p:tgtEl>
                                      </p:cBhvr>
                                    </p:animEffect>
                                  </p:childTnLst>
                                </p:cTn>
                              </p:par>
                            </p:childTnLst>
                          </p:cTn>
                        </p:par>
                        <p:par>
                          <p:cTn id="39" fill="hold" nodeType="afterGroup">
                            <p:stCondLst>
                              <p:cond delay="500"/>
                            </p:stCondLst>
                            <p:childTnLst>
                              <p:par>
                                <p:cTn id="40" presetID="22" presetClass="entr" presetSubtype="1"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547"/>
                                        </p:tgtEl>
                                        <p:attrNameLst>
                                          <p:attrName>style.visibility</p:attrName>
                                        </p:attrNameLst>
                                      </p:cBhvr>
                                      <p:to>
                                        <p:strVal val="visible"/>
                                      </p:to>
                                    </p:set>
                                    <p:animEffect transition="in" filter="wipe(left)">
                                      <p:cBhvr>
                                        <p:cTn id="47" dur="500"/>
                                        <p:tgtEl>
                                          <p:spTgt spid="225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660"/>
                                        </p:tgtEl>
                                        <p:attrNameLst>
                                          <p:attrName>style.visibility</p:attrName>
                                        </p:attrNameLst>
                                      </p:cBhvr>
                                      <p:to>
                                        <p:strVal val="visible"/>
                                      </p:to>
                                    </p:set>
                                    <p:anim calcmode="lin" valueType="num">
                                      <p:cBhvr additive="base">
                                        <p:cTn id="57" dur="500" fill="hold"/>
                                        <p:tgtEl>
                                          <p:spTgt spid="22660"/>
                                        </p:tgtEl>
                                        <p:attrNameLst>
                                          <p:attrName>ppt_x</p:attrName>
                                        </p:attrNameLst>
                                      </p:cBhvr>
                                      <p:tavLst>
                                        <p:tav tm="0">
                                          <p:val>
                                            <p:strVal val="#ppt_x"/>
                                          </p:val>
                                        </p:tav>
                                        <p:tav tm="100000">
                                          <p:val>
                                            <p:strVal val="#ppt_x"/>
                                          </p:val>
                                        </p:tav>
                                      </p:tavLst>
                                    </p:anim>
                                    <p:anim calcmode="lin" valueType="num">
                                      <p:cBhvr additive="base">
                                        <p:cTn id="58" dur="500" fill="hold"/>
                                        <p:tgtEl>
                                          <p:spTgt spid="22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7" grpId="0" animBg="1" autoUpdateAnimBg="0"/>
      <p:bldP spid="22570" grpId="0" autoUpdateAnimBg="0"/>
      <p:bldP spid="22571" grpId="0" animBg="1"/>
      <p:bldP spid="2266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8D2AA7D-CBB3-4622-A623-DADC2ADEB34E}"/>
              </a:ext>
            </a:extLst>
          </p:cNvPr>
          <p:cNvSpPr>
            <a:spLocks noGrp="1" noChangeArrowheads="1"/>
          </p:cNvSpPr>
          <p:nvPr>
            <p:ph type="title"/>
          </p:nvPr>
        </p:nvSpPr>
        <p:spPr/>
        <p:txBody>
          <a:bodyPr>
            <a:normAutofit/>
          </a:bodyPr>
          <a:lstStyle/>
          <a:p>
            <a:r>
              <a:rPr lang="en-US" altLang="en-US" sz="6600" dirty="0" err="1"/>
              <a:t>LiO</a:t>
            </a:r>
            <a:endParaRPr lang="en-GB" altLang="en-US" sz="6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CEB54C6-3D0A-4A30-9FDF-0B6869261637}"/>
              </a:ext>
            </a:extLst>
          </p:cNvPr>
          <p:cNvSpPr>
            <a:spLocks noGrp="1" noChangeArrowheads="1"/>
          </p:cNvSpPr>
          <p:nvPr>
            <p:ph type="title"/>
          </p:nvPr>
        </p:nvSpPr>
        <p:spPr/>
        <p:txBody>
          <a:bodyPr>
            <a:normAutofit/>
          </a:bodyPr>
          <a:lstStyle/>
          <a:p>
            <a:r>
              <a:rPr lang="en-US" altLang="en-US" sz="6600" dirty="0"/>
              <a:t>K</a:t>
            </a:r>
            <a:r>
              <a:rPr lang="en-US" altLang="en-US" sz="6600" baseline="-25000" dirty="0"/>
              <a:t>2</a:t>
            </a:r>
            <a:r>
              <a:rPr lang="en-US" altLang="en-US" sz="6600" dirty="0"/>
              <a:t>O</a:t>
            </a:r>
            <a:endParaRPr lang="en-GB" altLang="en-US" sz="6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6670"/>
            <a:ext cx="10515600" cy="5610293"/>
          </a:xfrm>
        </p:spPr>
        <p:txBody>
          <a:bodyPr>
            <a:normAutofit fontScale="92500" lnSpcReduction="10000"/>
          </a:bodyPr>
          <a:lstStyle/>
          <a:p>
            <a:pPr marL="0" indent="0">
              <a:buNone/>
            </a:pPr>
            <a:r>
              <a:rPr lang="en-GB" b="1" dirty="0"/>
              <a:t>Dear Y11 student,</a:t>
            </a:r>
            <a:endParaRPr lang="en-GB" dirty="0"/>
          </a:p>
          <a:p>
            <a:pPr marL="0" indent="0">
              <a:buNone/>
            </a:pPr>
            <a:endParaRPr lang="en-GB" b="1" dirty="0"/>
          </a:p>
          <a:p>
            <a:pPr marL="0" indent="0">
              <a:buNone/>
            </a:pPr>
            <a:r>
              <a:rPr lang="en-GB" b="1" dirty="0"/>
              <a:t>The 4 units you will study in the first year of A level Chemistry are:</a:t>
            </a:r>
            <a:endParaRPr lang="en-GB" dirty="0"/>
          </a:p>
          <a:p>
            <a:r>
              <a:rPr lang="en-GB" dirty="0"/>
              <a:t>Module 1 – Development of practical skills in chemistry </a:t>
            </a:r>
          </a:p>
          <a:p>
            <a:r>
              <a:rPr lang="en-GB" dirty="0"/>
              <a:t>Module 2 – Foundations in chemistry </a:t>
            </a:r>
          </a:p>
          <a:p>
            <a:r>
              <a:rPr lang="en-GB" dirty="0"/>
              <a:t>Module 3 – Periodic table and energy </a:t>
            </a:r>
          </a:p>
          <a:p>
            <a:r>
              <a:rPr lang="en-GB" dirty="0"/>
              <a:t>Module 4 – Core organic chemistry</a:t>
            </a:r>
          </a:p>
          <a:p>
            <a:endParaRPr lang="en-GB" dirty="0"/>
          </a:p>
          <a:p>
            <a:pPr marL="0" indent="0">
              <a:buNone/>
            </a:pPr>
            <a:r>
              <a:rPr lang="en-GB" dirty="0"/>
              <a:t>You can find out more about the A level specification using the link below:</a:t>
            </a:r>
          </a:p>
          <a:p>
            <a:endParaRPr lang="en-GB" dirty="0"/>
          </a:p>
          <a:p>
            <a:pPr marL="0" indent="0">
              <a:buNone/>
            </a:pPr>
            <a:r>
              <a:rPr lang="en-GB" u="sng" dirty="0">
                <a:hlinkClick r:id="rId2"/>
              </a:rPr>
              <a:t>https://www.ocr.org.uk/Images/171750-specification-accredited-as-level-gce-chemistry-a-h032.pdf</a:t>
            </a:r>
            <a:endParaRPr lang="en-GB" dirty="0"/>
          </a:p>
          <a:p>
            <a:endParaRPr lang="en-GB" dirty="0"/>
          </a:p>
        </p:txBody>
      </p:sp>
    </p:spTree>
    <p:extLst>
      <p:ext uri="{BB962C8B-B14F-4D97-AF65-F5344CB8AC3E}">
        <p14:creationId xmlns:p14="http://schemas.microsoft.com/office/powerpoint/2010/main" val="4017036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2 – Chemical bonding</a:t>
            </a:r>
          </a:p>
        </p:txBody>
      </p:sp>
      <p:sp>
        <p:nvSpPr>
          <p:cNvPr id="3" name="Content Placeholder 2"/>
          <p:cNvSpPr>
            <a:spLocks noGrp="1"/>
          </p:cNvSpPr>
          <p:nvPr>
            <p:ph idx="1"/>
          </p:nvPr>
        </p:nvSpPr>
        <p:spPr/>
        <p:txBody>
          <a:bodyPr/>
          <a:lstStyle/>
          <a:p>
            <a:pPr marL="514350" indent="-514350">
              <a:buFont typeface="+mj-lt"/>
              <a:buAutoNum type="arabicPeriod"/>
            </a:pPr>
            <a:r>
              <a:rPr lang="en-GB" dirty="0"/>
              <a:t>Write definitions for ionic and covalent bonding.  </a:t>
            </a:r>
          </a:p>
          <a:p>
            <a:pPr marL="514350" indent="-514350">
              <a:buFont typeface="+mj-lt"/>
              <a:buAutoNum type="arabicPeriod"/>
            </a:pPr>
            <a:r>
              <a:rPr lang="en-GB" dirty="0"/>
              <a:t>Draw dot and cross diagrams for the ionic compounds sodium chloride, magnesium oxide and aluminium fluoride. </a:t>
            </a:r>
          </a:p>
          <a:p>
            <a:pPr marL="514350" indent="-514350">
              <a:buFont typeface="+mj-lt"/>
              <a:buAutoNum type="arabicPeriod"/>
            </a:pPr>
            <a:r>
              <a:rPr lang="en-GB" dirty="0"/>
              <a:t>Draw dot and cross diagrams for a hydrogen molecule, a chlorine molecule, carbon dioxide and </a:t>
            </a:r>
            <a:r>
              <a:rPr lang="en-GB" dirty="0" err="1"/>
              <a:t>ethene</a:t>
            </a:r>
            <a:r>
              <a:rPr lang="en-GB" dirty="0"/>
              <a:t>.</a:t>
            </a:r>
          </a:p>
          <a:p>
            <a:endParaRPr lang="en-GB" dirty="0"/>
          </a:p>
          <a:p>
            <a:pPr marL="0" indent="0">
              <a:buNone/>
            </a:pPr>
            <a:r>
              <a:rPr lang="en-GB" dirty="0">
                <a:solidFill>
                  <a:srgbClr val="FF0000"/>
                </a:solidFill>
              </a:rPr>
              <a:t>RESOURCES</a:t>
            </a:r>
          </a:p>
          <a:p>
            <a:r>
              <a:rPr lang="en-GB" dirty="0">
                <a:hlinkClick r:id="rId2"/>
              </a:rPr>
              <a:t>https://www.chemguide.co.uk/</a:t>
            </a:r>
            <a:endParaRPr lang="en-GB" dirty="0"/>
          </a:p>
        </p:txBody>
      </p:sp>
    </p:spTree>
    <p:extLst>
      <p:ext uri="{BB962C8B-B14F-4D97-AF65-F5344CB8AC3E}">
        <p14:creationId xmlns:p14="http://schemas.microsoft.com/office/powerpoint/2010/main" val="3943772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Between now and the start of Sixth Form in September, you should aim to complete the pack of tasks below.  After completing this pack you will have refreshed your knowledge and understanding of the basic concepts of Chemistry that you covered during your GCSE programme so you will be more confident tackling the Advanced course.</a:t>
            </a:r>
          </a:p>
          <a:p>
            <a:pPr marL="0" indent="0">
              <a:buNone/>
            </a:pPr>
            <a:endParaRPr lang="en-GB" dirty="0"/>
          </a:p>
        </p:txBody>
      </p:sp>
    </p:spTree>
    <p:extLst>
      <p:ext uri="{BB962C8B-B14F-4D97-AF65-F5344CB8AC3E}">
        <p14:creationId xmlns:p14="http://schemas.microsoft.com/office/powerpoint/2010/main" val="95103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2580"/>
            <a:ext cx="10515600" cy="5494383"/>
          </a:xfrm>
        </p:spPr>
        <p:txBody>
          <a:bodyPr>
            <a:normAutofit fontScale="92500" lnSpcReduction="20000"/>
          </a:bodyPr>
          <a:lstStyle/>
          <a:p>
            <a:pPr marL="0" indent="0">
              <a:buNone/>
            </a:pPr>
            <a:r>
              <a:rPr lang="en-GB" b="1" dirty="0"/>
              <a:t>Assessment Objectives</a:t>
            </a:r>
            <a:endParaRPr lang="en-GB" dirty="0"/>
          </a:p>
          <a:p>
            <a:r>
              <a:rPr lang="en-GB" dirty="0"/>
              <a:t>You should be able to:</a:t>
            </a:r>
          </a:p>
          <a:p>
            <a:pPr lvl="0"/>
            <a:r>
              <a:rPr lang="en-GB" dirty="0"/>
              <a:t>write balanced chemical equations for reactions</a:t>
            </a:r>
          </a:p>
          <a:p>
            <a:pPr lvl="0"/>
            <a:r>
              <a:rPr lang="en-GB" dirty="0"/>
              <a:t>carry out mole calculations to work out relative atomic mass, molar volumes, concentrations</a:t>
            </a:r>
          </a:p>
          <a:p>
            <a:pPr lvl="0"/>
            <a:r>
              <a:rPr lang="en-GB" dirty="0"/>
              <a:t>describe the arrangement of particles in the atom</a:t>
            </a:r>
          </a:p>
          <a:p>
            <a:pPr lvl="0"/>
            <a:r>
              <a:rPr lang="en-GB" dirty="0"/>
              <a:t>describe the trends of reactions of groups in the periodic table</a:t>
            </a:r>
          </a:p>
          <a:p>
            <a:pPr lvl="0"/>
            <a:r>
              <a:rPr lang="en-GB" dirty="0"/>
              <a:t>identify oxidation and reduction reactions</a:t>
            </a:r>
          </a:p>
          <a:p>
            <a:pPr lvl="0"/>
            <a:r>
              <a:rPr lang="en-GB" dirty="0"/>
              <a:t>recognise simple organic molecules and be able to draw structures of alkanes and alkenes</a:t>
            </a:r>
          </a:p>
          <a:p>
            <a:pPr lvl="0"/>
            <a:r>
              <a:rPr lang="en-GB" dirty="0"/>
              <a:t>describe chemical reactions as endothermic or exothermic and draw energy level diagrams</a:t>
            </a:r>
          </a:p>
          <a:p>
            <a:pPr lvl="0"/>
            <a:r>
              <a:rPr lang="en-GB" dirty="0"/>
              <a:t>explain the difference between ionic and covalent bonding and draw dot and cross diagrams</a:t>
            </a:r>
          </a:p>
          <a:p>
            <a:endParaRPr lang="en-GB" dirty="0"/>
          </a:p>
        </p:txBody>
      </p:sp>
    </p:spTree>
    <p:extLst>
      <p:ext uri="{BB962C8B-B14F-4D97-AF65-F5344CB8AC3E}">
        <p14:creationId xmlns:p14="http://schemas.microsoft.com/office/powerpoint/2010/main" val="82922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C23868-F1C0-42F7-A593-74B5FA262413}"/>
              </a:ext>
            </a:extLst>
          </p:cNvPr>
          <p:cNvSpPr>
            <a:spLocks noGrp="1"/>
          </p:cNvSpPr>
          <p:nvPr>
            <p:ph type="title"/>
          </p:nvPr>
        </p:nvSpPr>
        <p:spPr>
          <a:xfrm>
            <a:off x="838200" y="494951"/>
            <a:ext cx="10515600" cy="1535185"/>
          </a:xfrm>
        </p:spPr>
        <p:txBody>
          <a:bodyPr>
            <a:normAutofit/>
          </a:bodyPr>
          <a:lstStyle/>
          <a:p>
            <a:r>
              <a:rPr lang="en-GB" dirty="0"/>
              <a:t>Atomic structure and bonding</a:t>
            </a:r>
          </a:p>
        </p:txBody>
      </p:sp>
      <p:pic>
        <p:nvPicPr>
          <p:cNvPr id="6" name="Picture 5">
            <a:extLst>
              <a:ext uri="{FF2B5EF4-FFF2-40B4-BE49-F238E27FC236}">
                <a16:creationId xmlns:a16="http://schemas.microsoft.com/office/drawing/2014/main" id="{32C641FA-6CE7-438A-952E-E179D236D903}"/>
              </a:ext>
            </a:extLst>
          </p:cNvPr>
          <p:cNvPicPr>
            <a:picLocks noChangeAspect="1"/>
          </p:cNvPicPr>
          <p:nvPr/>
        </p:nvPicPr>
        <p:blipFill>
          <a:blip r:embed="rId2"/>
          <a:stretch>
            <a:fillRect/>
          </a:stretch>
        </p:blipFill>
        <p:spPr>
          <a:xfrm>
            <a:off x="3356994" y="2805287"/>
            <a:ext cx="4729882" cy="2874060"/>
          </a:xfrm>
          <a:prstGeom prst="rect">
            <a:avLst/>
          </a:prstGeom>
        </p:spPr>
      </p:pic>
    </p:spTree>
    <p:extLst>
      <p:ext uri="{BB962C8B-B14F-4D97-AF65-F5344CB8AC3E}">
        <p14:creationId xmlns:p14="http://schemas.microsoft.com/office/powerpoint/2010/main" val="194593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D6EF7A-90B9-47F9-A54A-B39CFA8DC8E3}"/>
              </a:ext>
            </a:extLst>
          </p:cNvPr>
          <p:cNvPicPr>
            <a:picLocks noChangeAspect="1"/>
          </p:cNvPicPr>
          <p:nvPr/>
        </p:nvPicPr>
        <p:blipFill rotWithShape="1">
          <a:blip r:embed="rId2"/>
          <a:srcRect t="10416"/>
          <a:stretch/>
        </p:blipFill>
        <p:spPr>
          <a:xfrm>
            <a:off x="3179463" y="782900"/>
            <a:ext cx="8174337" cy="5708670"/>
          </a:xfrm>
          <a:prstGeom prst="rect">
            <a:avLst/>
          </a:prstGeom>
        </p:spPr>
      </p:pic>
      <p:sp>
        <p:nvSpPr>
          <p:cNvPr id="2" name="Title 1">
            <a:extLst>
              <a:ext uri="{FF2B5EF4-FFF2-40B4-BE49-F238E27FC236}">
                <a16:creationId xmlns:a16="http://schemas.microsoft.com/office/drawing/2014/main" id="{BB490CCA-70DB-475F-921D-B5DE16C72970}"/>
              </a:ext>
            </a:extLst>
          </p:cNvPr>
          <p:cNvSpPr>
            <a:spLocks noGrp="1"/>
          </p:cNvSpPr>
          <p:nvPr>
            <p:ph type="title"/>
          </p:nvPr>
        </p:nvSpPr>
        <p:spPr/>
        <p:txBody>
          <a:bodyPr/>
          <a:lstStyle/>
          <a:p>
            <a:r>
              <a:rPr lang="en-GB" dirty="0"/>
              <a:t>Atomic structure</a:t>
            </a:r>
          </a:p>
        </p:txBody>
      </p:sp>
    </p:spTree>
    <p:extLst>
      <p:ext uri="{BB962C8B-B14F-4D97-AF65-F5344CB8AC3E}">
        <p14:creationId xmlns:p14="http://schemas.microsoft.com/office/powerpoint/2010/main" val="420918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a:extLst>
              <a:ext uri="{FF2B5EF4-FFF2-40B4-BE49-F238E27FC236}">
                <a16:creationId xmlns:a16="http://schemas.microsoft.com/office/drawing/2014/main" id="{F8BB4DBB-901B-4BC3-87A4-DA53037D762C}"/>
              </a:ext>
            </a:extLst>
          </p:cNvPr>
          <p:cNvSpPr txBox="1">
            <a:spLocks noChangeArrowheads="1"/>
          </p:cNvSpPr>
          <p:nvPr/>
        </p:nvSpPr>
        <p:spPr bwMode="auto">
          <a:xfrm>
            <a:off x="1524000" y="404814"/>
            <a:ext cx="9144000" cy="579437"/>
          </a:xfrm>
          <a:prstGeom prst="rect">
            <a:avLst/>
          </a:prstGeom>
          <a:noFill/>
          <a:ln w="9525">
            <a:noFill/>
            <a:miter lim="800000"/>
            <a:headEnd/>
            <a:tailEnd/>
          </a:ln>
          <a:effectLst/>
        </p:spPr>
        <p:txBody>
          <a:bodyPr>
            <a:spAutoFit/>
          </a:bodyPr>
          <a:lstStyle/>
          <a:p>
            <a:pPr algn="ctr" eaLnBrk="1" hangingPunct="1">
              <a:spcBef>
                <a:spcPct val="50000"/>
              </a:spcBef>
              <a:defRPr/>
            </a:pPr>
            <a:r>
              <a:rPr lang="en-GB" sz="3200" b="1" dirty="0">
                <a:solidFill>
                  <a:schemeClr val="accent6"/>
                </a:solidFill>
                <a:effectLst>
                  <a:outerShdw blurRad="38100" dist="38100" dir="2700000" algn="tl">
                    <a:srgbClr val="000000"/>
                  </a:outerShdw>
                </a:effectLst>
                <a:latin typeface="Comic Sans MS" pitchFamily="66" charset="0"/>
                <a:cs typeface="Arial" charset="0"/>
              </a:rPr>
              <a:t>ATOMIC STRUCTURE</a:t>
            </a:r>
          </a:p>
        </p:txBody>
      </p:sp>
      <p:sp>
        <p:nvSpPr>
          <p:cNvPr id="16393" name="Text Box 9">
            <a:extLst>
              <a:ext uri="{FF2B5EF4-FFF2-40B4-BE49-F238E27FC236}">
                <a16:creationId xmlns:a16="http://schemas.microsoft.com/office/drawing/2014/main" id="{83F23AA8-1BBF-4530-93ED-44CCF619A7B6}"/>
              </a:ext>
            </a:extLst>
          </p:cNvPr>
          <p:cNvSpPr txBox="1">
            <a:spLocks noChangeArrowheads="1"/>
          </p:cNvSpPr>
          <p:nvPr/>
        </p:nvSpPr>
        <p:spPr bwMode="auto">
          <a:xfrm>
            <a:off x="5808663" y="3933826"/>
            <a:ext cx="4392612" cy="396875"/>
          </a:xfrm>
          <a:prstGeom prst="rect">
            <a:avLst/>
          </a:prstGeom>
          <a:noFill/>
          <a:ln w="9525">
            <a:noFill/>
            <a:miter lim="800000"/>
            <a:headEnd/>
            <a:tailEnd/>
          </a:ln>
          <a:effectLst/>
        </p:spPr>
        <p:txBody>
          <a:bodyPr>
            <a:spAutoFit/>
          </a:bodyPr>
          <a:lstStyle/>
          <a:p>
            <a:pPr eaLnBrk="1" hangingPunct="1">
              <a:spcBef>
                <a:spcPct val="50000"/>
              </a:spcBef>
              <a:defRPr/>
            </a:pPr>
            <a:r>
              <a:rPr lang="en-GB" sz="2000" dirty="0">
                <a:solidFill>
                  <a:schemeClr val="accent6"/>
                </a:solidFill>
                <a:latin typeface="Comic Sans MS" pitchFamily="66" charset="0"/>
                <a:cs typeface="Arial" charset="0"/>
              </a:rPr>
              <a:t>the number of protons in an atom </a:t>
            </a:r>
          </a:p>
        </p:txBody>
      </p:sp>
      <p:sp>
        <p:nvSpPr>
          <p:cNvPr id="16395" name="Text Box 11">
            <a:extLst>
              <a:ext uri="{FF2B5EF4-FFF2-40B4-BE49-F238E27FC236}">
                <a16:creationId xmlns:a16="http://schemas.microsoft.com/office/drawing/2014/main" id="{303EE42E-D3A1-44CC-A28E-B6ABD48F75CE}"/>
              </a:ext>
            </a:extLst>
          </p:cNvPr>
          <p:cNvSpPr txBox="1">
            <a:spLocks noChangeArrowheads="1"/>
          </p:cNvSpPr>
          <p:nvPr/>
        </p:nvSpPr>
        <p:spPr bwMode="auto">
          <a:xfrm>
            <a:off x="5808663" y="1916113"/>
            <a:ext cx="3384550" cy="633412"/>
          </a:xfrm>
          <a:prstGeom prst="rect">
            <a:avLst/>
          </a:prstGeom>
          <a:noFill/>
          <a:ln w="9525">
            <a:noFill/>
            <a:miter lim="800000"/>
            <a:headEnd/>
            <a:tailEnd/>
          </a:ln>
          <a:effectLst/>
        </p:spPr>
        <p:txBody>
          <a:bodyPr>
            <a:spAutoFit/>
          </a:bodyPr>
          <a:lstStyle/>
          <a:p>
            <a:pPr eaLnBrk="1" hangingPunct="1">
              <a:lnSpc>
                <a:spcPct val="60000"/>
              </a:lnSpc>
              <a:spcBef>
                <a:spcPct val="50000"/>
              </a:spcBef>
              <a:defRPr/>
            </a:pPr>
            <a:r>
              <a:rPr lang="en-GB" sz="2000" dirty="0">
                <a:solidFill>
                  <a:schemeClr val="accent6"/>
                </a:solidFill>
                <a:latin typeface="Comic Sans MS" pitchFamily="66" charset="0"/>
                <a:cs typeface="Arial" charset="0"/>
              </a:rPr>
              <a:t>the number of protons and </a:t>
            </a:r>
          </a:p>
          <a:p>
            <a:pPr eaLnBrk="1" hangingPunct="1">
              <a:lnSpc>
                <a:spcPct val="60000"/>
              </a:lnSpc>
              <a:spcBef>
                <a:spcPct val="50000"/>
              </a:spcBef>
              <a:defRPr/>
            </a:pPr>
            <a:r>
              <a:rPr lang="en-GB" sz="2000" dirty="0">
                <a:solidFill>
                  <a:schemeClr val="accent6"/>
                </a:solidFill>
                <a:latin typeface="Comic Sans MS" pitchFamily="66" charset="0"/>
                <a:cs typeface="Arial" charset="0"/>
              </a:rPr>
              <a:t>neutrons in an atom</a:t>
            </a:r>
          </a:p>
        </p:txBody>
      </p:sp>
      <p:sp>
        <p:nvSpPr>
          <p:cNvPr id="16398" name="Text Box 14">
            <a:extLst>
              <a:ext uri="{FF2B5EF4-FFF2-40B4-BE49-F238E27FC236}">
                <a16:creationId xmlns:a16="http://schemas.microsoft.com/office/drawing/2014/main" id="{13A71198-C328-441C-ADD2-5F5A647F75E9}"/>
              </a:ext>
            </a:extLst>
          </p:cNvPr>
          <p:cNvSpPr txBox="1">
            <a:spLocks noChangeArrowheads="1"/>
          </p:cNvSpPr>
          <p:nvPr/>
        </p:nvSpPr>
        <p:spPr bwMode="auto">
          <a:xfrm>
            <a:off x="4943475" y="3644900"/>
            <a:ext cx="503238" cy="762000"/>
          </a:xfrm>
          <a:prstGeom prst="rect">
            <a:avLst/>
          </a:prstGeom>
          <a:noFill/>
          <a:ln w="9525">
            <a:noFill/>
            <a:miter lim="800000"/>
            <a:headEnd/>
            <a:tailEnd/>
          </a:ln>
          <a:effectLst/>
        </p:spPr>
        <p:txBody>
          <a:bodyPr>
            <a:spAutoFit/>
          </a:bodyPr>
          <a:lstStyle/>
          <a:p>
            <a:pPr eaLnBrk="1" hangingPunct="1">
              <a:spcBef>
                <a:spcPct val="50000"/>
              </a:spcBef>
              <a:defRPr/>
            </a:pPr>
            <a:r>
              <a:rPr lang="en-GB" sz="4400" b="1" dirty="0">
                <a:solidFill>
                  <a:schemeClr val="accent6"/>
                </a:solidFill>
                <a:effectLst>
                  <a:outerShdw blurRad="38100" dist="38100" dir="2700000" algn="tl">
                    <a:srgbClr val="000000"/>
                  </a:outerShdw>
                </a:effectLst>
                <a:latin typeface="Comic Sans MS" pitchFamily="66" charset="0"/>
                <a:cs typeface="Arial" charset="0"/>
              </a:rPr>
              <a:t>2</a:t>
            </a:r>
          </a:p>
        </p:txBody>
      </p:sp>
      <p:sp>
        <p:nvSpPr>
          <p:cNvPr id="16400" name="Text Box 16">
            <a:extLst>
              <a:ext uri="{FF2B5EF4-FFF2-40B4-BE49-F238E27FC236}">
                <a16:creationId xmlns:a16="http://schemas.microsoft.com/office/drawing/2014/main" id="{56556C9A-AC1F-4D90-82E1-02D3D5DB2DAA}"/>
              </a:ext>
            </a:extLst>
          </p:cNvPr>
          <p:cNvSpPr txBox="1">
            <a:spLocks noChangeArrowheads="1"/>
          </p:cNvSpPr>
          <p:nvPr/>
        </p:nvSpPr>
        <p:spPr bwMode="auto">
          <a:xfrm>
            <a:off x="5664201" y="1341438"/>
            <a:ext cx="309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b="1" u="sng">
                <a:solidFill>
                  <a:srgbClr val="FF3300"/>
                </a:solidFill>
              </a:rPr>
              <a:t>Atomic mass number</a:t>
            </a:r>
          </a:p>
        </p:txBody>
      </p:sp>
      <p:sp>
        <p:nvSpPr>
          <p:cNvPr id="16401" name="Text Box 17">
            <a:extLst>
              <a:ext uri="{FF2B5EF4-FFF2-40B4-BE49-F238E27FC236}">
                <a16:creationId xmlns:a16="http://schemas.microsoft.com/office/drawing/2014/main" id="{6A1D6360-9386-4BD1-8EE8-7A1D534306CB}"/>
              </a:ext>
            </a:extLst>
          </p:cNvPr>
          <p:cNvSpPr txBox="1">
            <a:spLocks noChangeArrowheads="1"/>
          </p:cNvSpPr>
          <p:nvPr/>
        </p:nvSpPr>
        <p:spPr bwMode="auto">
          <a:xfrm>
            <a:off x="5735638" y="3213101"/>
            <a:ext cx="2520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b="1" u="sng">
                <a:solidFill>
                  <a:srgbClr val="FF3300"/>
                </a:solidFill>
              </a:rPr>
              <a:t>Atomic number</a:t>
            </a:r>
          </a:p>
        </p:txBody>
      </p:sp>
      <p:sp>
        <p:nvSpPr>
          <p:cNvPr id="16402" name="Text Box 18">
            <a:extLst>
              <a:ext uri="{FF2B5EF4-FFF2-40B4-BE49-F238E27FC236}">
                <a16:creationId xmlns:a16="http://schemas.microsoft.com/office/drawing/2014/main" id="{CCA22D2F-0346-486A-B8A1-C6199BF8360C}"/>
              </a:ext>
            </a:extLst>
          </p:cNvPr>
          <p:cNvSpPr txBox="1">
            <a:spLocks noChangeArrowheads="1"/>
          </p:cNvSpPr>
          <p:nvPr/>
        </p:nvSpPr>
        <p:spPr bwMode="auto">
          <a:xfrm>
            <a:off x="1524000" y="5157788"/>
            <a:ext cx="91440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GB" sz="2400" b="1" dirty="0">
                <a:solidFill>
                  <a:schemeClr val="accent6"/>
                </a:solidFill>
                <a:latin typeface="Comic Sans MS" pitchFamily="66" charset="0"/>
                <a:cs typeface="Arial" charset="0"/>
              </a:rPr>
              <a:t>number of electrons = number of protons</a:t>
            </a:r>
          </a:p>
        </p:txBody>
      </p:sp>
      <p:sp>
        <p:nvSpPr>
          <p:cNvPr id="11" name="Text Box 12">
            <a:extLst>
              <a:ext uri="{FF2B5EF4-FFF2-40B4-BE49-F238E27FC236}">
                <a16:creationId xmlns:a16="http://schemas.microsoft.com/office/drawing/2014/main" id="{BD186986-97F2-4378-A8FB-B2312E67199A}"/>
              </a:ext>
            </a:extLst>
          </p:cNvPr>
          <p:cNvSpPr txBox="1">
            <a:spLocks noChangeArrowheads="1"/>
          </p:cNvSpPr>
          <p:nvPr/>
        </p:nvSpPr>
        <p:spPr bwMode="auto">
          <a:xfrm>
            <a:off x="1992313" y="1412876"/>
            <a:ext cx="3600450" cy="2530475"/>
          </a:xfrm>
          <a:prstGeom prst="rect">
            <a:avLst/>
          </a:prstGeom>
          <a:noFill/>
          <a:ln w="9525">
            <a:noFill/>
            <a:miter lim="800000"/>
            <a:headEnd/>
            <a:tailEnd/>
          </a:ln>
          <a:effectLst/>
        </p:spPr>
        <p:txBody>
          <a:bodyPr>
            <a:spAutoFit/>
          </a:bodyPr>
          <a:lstStyle/>
          <a:p>
            <a:pPr eaLnBrk="1" hangingPunct="1">
              <a:spcBef>
                <a:spcPct val="50000"/>
              </a:spcBef>
              <a:defRPr/>
            </a:pPr>
            <a:r>
              <a:rPr lang="en-GB" sz="16000" b="1" dirty="0">
                <a:solidFill>
                  <a:schemeClr val="accent6"/>
                </a:solidFill>
                <a:effectLst>
                  <a:outerShdw blurRad="38100" dist="38100" dir="2700000" algn="tl">
                    <a:srgbClr val="000000"/>
                  </a:outerShdw>
                </a:effectLst>
                <a:latin typeface="Tahoma" pitchFamily="34" charset="0"/>
                <a:cs typeface="Arial" charset="0"/>
              </a:rPr>
              <a:t>He</a:t>
            </a:r>
          </a:p>
        </p:txBody>
      </p:sp>
      <p:sp>
        <p:nvSpPr>
          <p:cNvPr id="12" name="Text Box 15">
            <a:extLst>
              <a:ext uri="{FF2B5EF4-FFF2-40B4-BE49-F238E27FC236}">
                <a16:creationId xmlns:a16="http://schemas.microsoft.com/office/drawing/2014/main" id="{B4F4B5EE-0C06-42CA-AE2A-47A18477472E}"/>
              </a:ext>
            </a:extLst>
          </p:cNvPr>
          <p:cNvSpPr txBox="1">
            <a:spLocks noChangeArrowheads="1"/>
          </p:cNvSpPr>
          <p:nvPr/>
        </p:nvSpPr>
        <p:spPr bwMode="auto">
          <a:xfrm>
            <a:off x="5053014" y="1304925"/>
            <a:ext cx="503237" cy="762000"/>
          </a:xfrm>
          <a:prstGeom prst="rect">
            <a:avLst/>
          </a:prstGeom>
          <a:noFill/>
          <a:ln w="9525">
            <a:noFill/>
            <a:miter lim="800000"/>
            <a:headEnd/>
            <a:tailEnd/>
          </a:ln>
          <a:effectLst/>
        </p:spPr>
        <p:txBody>
          <a:bodyPr>
            <a:spAutoFit/>
          </a:bodyPr>
          <a:lstStyle/>
          <a:p>
            <a:pPr eaLnBrk="1" hangingPunct="1">
              <a:spcBef>
                <a:spcPct val="50000"/>
              </a:spcBef>
              <a:defRPr/>
            </a:pPr>
            <a:r>
              <a:rPr lang="en-GB" sz="4400" b="1" dirty="0">
                <a:solidFill>
                  <a:schemeClr val="accent6"/>
                </a:solidFill>
                <a:effectLst>
                  <a:outerShdw blurRad="38100" dist="38100" dir="2700000" algn="tl">
                    <a:srgbClr val="000000"/>
                  </a:outerShdw>
                </a:effectLst>
                <a:latin typeface="Comic Sans MS" pitchFamily="66" charset="0"/>
                <a:cs typeface="Arial" charset="0"/>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01"/>
                                        </p:tgtEl>
                                        <p:attrNameLst>
                                          <p:attrName>style.visibility</p:attrName>
                                        </p:attrNameLst>
                                      </p:cBhvr>
                                      <p:to>
                                        <p:strVal val="visible"/>
                                      </p:to>
                                    </p:set>
                                  </p:childTnLst>
                                </p:cTn>
                              </p:par>
                            </p:childTnLst>
                          </p:cTn>
                        </p:par>
                        <p:par>
                          <p:cTn id="7" fill="hold" nodeType="afterGroup">
                            <p:stCondLst>
                              <p:cond delay="0"/>
                            </p:stCondLst>
                            <p:childTnLst>
                              <p:par>
                                <p:cTn id="8" presetID="4" presetClass="entr" presetSubtype="16" fill="hold" grpId="0" nodeType="afterEffect">
                                  <p:stCondLst>
                                    <p:cond delay="1000"/>
                                  </p:stCondLst>
                                  <p:childTnLst>
                                    <p:set>
                                      <p:cBhvr>
                                        <p:cTn id="9" dur="1" fill="hold">
                                          <p:stCondLst>
                                            <p:cond delay="0"/>
                                          </p:stCondLst>
                                        </p:cTn>
                                        <p:tgtEl>
                                          <p:spTgt spid="16393"/>
                                        </p:tgtEl>
                                        <p:attrNameLst>
                                          <p:attrName>style.visibility</p:attrName>
                                        </p:attrNameLst>
                                      </p:cBhvr>
                                      <p:to>
                                        <p:strVal val="visible"/>
                                      </p:to>
                                    </p:set>
                                    <p:animEffect transition="in" filter="box(in)">
                                      <p:cBhvr>
                                        <p:cTn id="10" dur="500"/>
                                        <p:tgtEl>
                                          <p:spTgt spid="1639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00"/>
                                        </p:tgtEl>
                                        <p:attrNameLst>
                                          <p:attrName>style.visibility</p:attrName>
                                        </p:attrNameLst>
                                      </p:cBhvr>
                                      <p:to>
                                        <p:strVal val="visible"/>
                                      </p:to>
                                    </p:set>
                                  </p:childTnLst>
                                </p:cTn>
                              </p:par>
                            </p:childTnLst>
                          </p:cTn>
                        </p:par>
                        <p:par>
                          <p:cTn id="15" fill="hold" nodeType="afterGroup">
                            <p:stCondLst>
                              <p:cond delay="0"/>
                            </p:stCondLst>
                            <p:childTnLst>
                              <p:par>
                                <p:cTn id="16" presetID="4" presetClass="entr" presetSubtype="16" fill="hold" grpId="0" nodeType="afterEffect">
                                  <p:stCondLst>
                                    <p:cond delay="1000"/>
                                  </p:stCondLst>
                                  <p:childTnLst>
                                    <p:set>
                                      <p:cBhvr>
                                        <p:cTn id="17" dur="1" fill="hold">
                                          <p:stCondLst>
                                            <p:cond delay="0"/>
                                          </p:stCondLst>
                                        </p:cTn>
                                        <p:tgtEl>
                                          <p:spTgt spid="16395"/>
                                        </p:tgtEl>
                                        <p:attrNameLst>
                                          <p:attrName>style.visibility</p:attrName>
                                        </p:attrNameLst>
                                      </p:cBhvr>
                                      <p:to>
                                        <p:strVal val="visible"/>
                                      </p:to>
                                    </p:set>
                                    <p:animEffect transition="in" filter="box(in)">
                                      <p:cBhvr>
                                        <p:cTn id="18" dur="500"/>
                                        <p:tgtEl>
                                          <p:spTgt spid="1639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402"/>
                                        </p:tgtEl>
                                        <p:attrNameLst>
                                          <p:attrName>style.visibility</p:attrName>
                                        </p:attrNameLst>
                                      </p:cBhvr>
                                      <p:to>
                                        <p:strVal val="visible"/>
                                      </p:to>
                                    </p:set>
                                    <p:animEffect transition="in" filter="blinds(horizontal)">
                                      <p:cBhvr>
                                        <p:cTn id="23" dur="500"/>
                                        <p:tgtEl>
                                          <p:spTgt spid="16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5" grpId="0"/>
      <p:bldP spid="16400" grpId="0"/>
      <p:bldP spid="16401" grpId="0"/>
      <p:bldP spid="164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AC10-D73A-48F8-A137-4DEDA7126FE7}"/>
              </a:ext>
            </a:extLst>
          </p:cNvPr>
          <p:cNvSpPr>
            <a:spLocks noGrp="1"/>
          </p:cNvSpPr>
          <p:nvPr>
            <p:ph type="title"/>
          </p:nvPr>
        </p:nvSpPr>
        <p:spPr/>
        <p:txBody>
          <a:bodyPr/>
          <a:lstStyle/>
          <a:p>
            <a:r>
              <a:rPr lang="en-GB" dirty="0"/>
              <a:t>Electronic configuration</a:t>
            </a:r>
          </a:p>
        </p:txBody>
      </p:sp>
    </p:spTree>
    <p:extLst>
      <p:ext uri="{BB962C8B-B14F-4D97-AF65-F5344CB8AC3E}">
        <p14:creationId xmlns:p14="http://schemas.microsoft.com/office/powerpoint/2010/main" val="115131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a:extLst>
              <a:ext uri="{FF2B5EF4-FFF2-40B4-BE49-F238E27FC236}">
                <a16:creationId xmlns:a16="http://schemas.microsoft.com/office/drawing/2014/main" id="{DB6E3D60-7DC1-43BE-AA02-EA9D164540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061" y="658423"/>
            <a:ext cx="10162141" cy="6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a:extLst>
              <a:ext uri="{FF2B5EF4-FFF2-40B4-BE49-F238E27FC236}">
                <a16:creationId xmlns:a16="http://schemas.microsoft.com/office/drawing/2014/main" id="{763DE7D2-096F-464C-A9AF-929ECA1BBB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7425" y="35211"/>
            <a:ext cx="2446105" cy="124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719</Words>
  <Application>Microsoft Office PowerPoint</Application>
  <PresentationFormat>Widescreen</PresentationFormat>
  <Paragraphs>128</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Comic Sans MS</vt:lpstr>
      <vt:lpstr>Tahoma</vt:lpstr>
      <vt:lpstr>Office Theme</vt:lpstr>
      <vt:lpstr>Bridge the Gap </vt:lpstr>
      <vt:lpstr>PowerPoint Presentation</vt:lpstr>
      <vt:lpstr>PowerPoint Presentation</vt:lpstr>
      <vt:lpstr>PowerPoint Presentation</vt:lpstr>
      <vt:lpstr>Atomic structure and bonding</vt:lpstr>
      <vt:lpstr>Atomic structure</vt:lpstr>
      <vt:lpstr>PowerPoint Presentation</vt:lpstr>
      <vt:lpstr>Electronic configuration</vt:lpstr>
      <vt:lpstr>PowerPoint Presentation</vt:lpstr>
      <vt:lpstr>Task 1 - Atomic Structure &amp; Periodic Table </vt:lpstr>
      <vt:lpstr>Covalent bonding</vt:lpstr>
      <vt:lpstr>Dot and cross diagrams</vt:lpstr>
      <vt:lpstr>Drawing dot and cross diagrams:  </vt:lpstr>
      <vt:lpstr>What is ionic bonding?</vt:lpstr>
      <vt:lpstr>Calculating the formula of ionic compounds</vt:lpstr>
      <vt:lpstr>Dot and cross diagrams – ionic bonding</vt:lpstr>
      <vt:lpstr>Dot and cross diagrams</vt:lpstr>
      <vt:lpstr>LiO</vt:lpstr>
      <vt:lpstr>K2O</vt:lpstr>
      <vt:lpstr>Task 2 – Chemical bonding</vt:lpstr>
    </vt:vector>
  </TitlesOfParts>
  <Company>Thomas Telford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the Gap</dc:title>
  <dc:creator>lisa</dc:creator>
  <cp:lastModifiedBy>Sam Buxton</cp:lastModifiedBy>
  <cp:revision>22</cp:revision>
  <dcterms:created xsi:type="dcterms:W3CDTF">2020-04-20T13:06:13Z</dcterms:created>
  <dcterms:modified xsi:type="dcterms:W3CDTF">2022-06-22T10:24:00Z</dcterms:modified>
</cp:coreProperties>
</file>