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40217" y="-24766"/>
            <a:ext cx="12274550" cy="6907531"/>
            <a:chOff x="-30163" y="-20638"/>
            <a:chExt cx="9205913" cy="5756276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63" y="-20638"/>
              <a:ext cx="9205913" cy="575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25" y="5069284"/>
              <a:ext cx="2191327" cy="5965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3" y="49188"/>
              <a:ext cx="2347996" cy="187220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553243"/>
              <a:ext cx="3995936" cy="254736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3" y="2031368"/>
              <a:ext cx="2304255" cy="17242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3" y="3865612"/>
              <a:ext cx="2304255" cy="172427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5" y="668190"/>
            <a:ext cx="5088565" cy="1524120"/>
          </a:xfrm>
        </p:spPr>
        <p:txBody>
          <a:bodyPr>
            <a:noAutofit/>
          </a:bodyPr>
          <a:lstStyle>
            <a:lvl1pPr>
              <a:defRPr sz="384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136" y="2305675"/>
            <a:ext cx="5048855" cy="1036915"/>
          </a:xfrm>
        </p:spPr>
        <p:txBody>
          <a:bodyPr>
            <a:noAutofit/>
          </a:bodyPr>
          <a:lstStyle>
            <a:lvl1pPr marL="0" indent="0" algn="ctr">
              <a:buNone/>
              <a:defRPr sz="3360">
                <a:solidFill>
                  <a:schemeClr val="tx2">
                    <a:lumMod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8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6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4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097280" rtl="0" eaLnBrk="1" latinLnBrk="0" hangingPunct="1">
        <a:spcBef>
          <a:spcPct val="0"/>
        </a:spcBef>
        <a:buNone/>
        <a:defRPr sz="384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1C8C-907B-47B9-8D7D-50265AD13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A4FA-FDF2-47F2-E91C-B8CAABFA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1724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Session 3</a:t>
            </a:r>
            <a:br>
              <a:rPr lang="en-GB" dirty="0"/>
            </a:br>
            <a:r>
              <a:rPr lang="en-GB" dirty="0"/>
              <a:t>Unit 5 – Application of Fitness Testing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BC418-938A-38B0-BE4C-1FC0B38EA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68" y="1166018"/>
            <a:ext cx="8680331" cy="467548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Task 1 – Research and Complete the Table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For each of the five key Components of Fitness listed on the next slide, complete the table by providing the following information: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 clear definition of the fitness component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 commonly used fitness test that measures it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Typical normative values for males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Typical normative values for females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The source/reference where you found the data</a:t>
            </a:r>
          </a:p>
          <a:p>
            <a:pPr lvl="1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An example has been provided</a:t>
            </a: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Task 2 – Fitness in Sport: Application and Analysis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For each of the Components of Fitness below, identify the sports or types of athletes who rely most heavily on them. Then explain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why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that component is essential to their performance:</a:t>
            </a: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Aerobic Endurance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Muscular Strength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Muscular Endurance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Flexibility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Speed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Why This Matters: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These tasks are an essential foundation for Unit 5 of your course. Completing them now will give you a strong head start, especially when tackling a section of your coursework. </a:t>
            </a:r>
          </a:p>
        </p:txBody>
      </p:sp>
      <p:pic>
        <p:nvPicPr>
          <p:cNvPr id="1028" name="Picture 4" descr="Analogue Hand Grip Dynamometer | Universal Services">
            <a:extLst>
              <a:ext uri="{FF2B5EF4-FFF2-40B4-BE49-F238E27FC236}">
                <a16:creationId xmlns:a16="http://schemas.microsoft.com/office/drawing/2014/main" id="{55212D9A-C98B-CC6A-EFDD-1A043DED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3189711"/>
            <a:ext cx="2343149" cy="23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ep Test Instructions">
            <a:extLst>
              <a:ext uri="{FF2B5EF4-FFF2-40B4-BE49-F238E27FC236}">
                <a16:creationId xmlns:a16="http://schemas.microsoft.com/office/drawing/2014/main" id="{DCE18AB9-515C-EECE-5BFA-F6F672C7B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3"/>
          <a:stretch>
            <a:fillRect/>
          </a:stretch>
        </p:blipFill>
        <p:spPr bwMode="auto">
          <a:xfrm>
            <a:off x="7661056" y="1959363"/>
            <a:ext cx="4092793" cy="123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6B05A-7C6A-3990-F180-E6CDBD716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317D-93D9-9B9F-20D2-34FEE0D4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1724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Session 3</a:t>
            </a:r>
            <a:br>
              <a:rPr lang="en-GB" dirty="0"/>
            </a:br>
            <a:r>
              <a:rPr lang="en-GB" dirty="0"/>
              <a:t>Unit 5 – Application of Fitness Testing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960306-0569-9518-581B-B326C586D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764037"/>
              </p:ext>
            </p:extLst>
          </p:nvPr>
        </p:nvGraphicFramePr>
        <p:xfrm>
          <a:off x="255385" y="1041276"/>
          <a:ext cx="11769840" cy="47297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61640">
                  <a:extLst>
                    <a:ext uri="{9D8B030D-6E8A-4147-A177-3AD203B41FA5}">
                      <a16:colId xmlns:a16="http://schemas.microsoft.com/office/drawing/2014/main" val="184043632"/>
                    </a:ext>
                  </a:extLst>
                </a:gridCol>
                <a:gridCol w="1961640">
                  <a:extLst>
                    <a:ext uri="{9D8B030D-6E8A-4147-A177-3AD203B41FA5}">
                      <a16:colId xmlns:a16="http://schemas.microsoft.com/office/drawing/2014/main" val="2698433732"/>
                    </a:ext>
                  </a:extLst>
                </a:gridCol>
                <a:gridCol w="1961640">
                  <a:extLst>
                    <a:ext uri="{9D8B030D-6E8A-4147-A177-3AD203B41FA5}">
                      <a16:colId xmlns:a16="http://schemas.microsoft.com/office/drawing/2014/main" val="2759983115"/>
                    </a:ext>
                  </a:extLst>
                </a:gridCol>
                <a:gridCol w="1961640">
                  <a:extLst>
                    <a:ext uri="{9D8B030D-6E8A-4147-A177-3AD203B41FA5}">
                      <a16:colId xmlns:a16="http://schemas.microsoft.com/office/drawing/2014/main" val="3980821554"/>
                    </a:ext>
                  </a:extLst>
                </a:gridCol>
                <a:gridCol w="1961640">
                  <a:extLst>
                    <a:ext uri="{9D8B030D-6E8A-4147-A177-3AD203B41FA5}">
                      <a16:colId xmlns:a16="http://schemas.microsoft.com/office/drawing/2014/main" val="1601207982"/>
                    </a:ext>
                  </a:extLst>
                </a:gridCol>
                <a:gridCol w="1961640">
                  <a:extLst>
                    <a:ext uri="{9D8B030D-6E8A-4147-A177-3AD203B41FA5}">
                      <a16:colId xmlns:a16="http://schemas.microsoft.com/office/drawing/2014/main" val="3261435970"/>
                    </a:ext>
                  </a:extLst>
                </a:gridCol>
              </a:tblGrid>
              <a:tr h="31214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Component</a:t>
                      </a:r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Definition</a:t>
                      </a:r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/>
                        <a:t>Fitness Test</a:t>
                      </a:r>
                      <a:endParaRPr lang="en-GB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/>
                        <a:t>Normative Data (Males 16–19 yrs)</a:t>
                      </a:r>
                      <a:endParaRPr lang="it-IT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/>
                        <a:t>Normative Data (Females 16–19 yrs)</a:t>
                      </a:r>
                      <a:endParaRPr lang="en-GB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Source</a:t>
                      </a:r>
                      <a:endParaRPr lang="en-GB" sz="900" dirty="0"/>
                    </a:p>
                  </a:txBody>
                  <a:tcPr marL="25313" marR="25313" marT="12656" marB="12656" anchor="ctr"/>
                </a:tc>
                <a:extLst>
                  <a:ext uri="{0D108BD9-81ED-4DB2-BD59-A6C34878D82A}">
                    <a16:rowId xmlns:a16="http://schemas.microsoft.com/office/drawing/2014/main" val="164616198"/>
                  </a:ext>
                </a:extLst>
              </a:tr>
              <a:tr h="88353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Aerobic Endurance</a:t>
                      </a:r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Ability of the heart and lungs to supply oxygen during sustained activity.</a:t>
                      </a:r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Multi-Stage Fitness Test (Beep Test)</a:t>
                      </a:r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Excellent: &gt;13.7</a:t>
                      </a:r>
                    </a:p>
                    <a:p>
                      <a:pPr algn="ctr"/>
                      <a:r>
                        <a:rPr lang="en-GB" sz="900" dirty="0"/>
                        <a:t>Good: 11.4–13.7</a:t>
                      </a:r>
                    </a:p>
                    <a:p>
                      <a:pPr algn="ctr"/>
                      <a:r>
                        <a:rPr lang="en-GB" sz="900" dirty="0"/>
                        <a:t>Average: 8.3–9.9</a:t>
                      </a:r>
                    </a:p>
                    <a:p>
                      <a:pPr algn="ctr"/>
                      <a:r>
                        <a:rPr lang="en-GB" sz="900" dirty="0"/>
                        <a:t>Below </a:t>
                      </a:r>
                      <a:r>
                        <a:rPr lang="en-GB" sz="900" dirty="0" err="1"/>
                        <a:t>Avg</a:t>
                      </a:r>
                      <a:r>
                        <a:rPr lang="en-GB" sz="900" dirty="0"/>
                        <a:t>: 6.9–8.2</a:t>
                      </a:r>
                    </a:p>
                    <a:p>
                      <a:pPr algn="ctr"/>
                      <a:r>
                        <a:rPr lang="en-GB" sz="900" dirty="0"/>
                        <a:t>Poor: &lt;6.8</a:t>
                      </a:r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Excellent: &gt;11.1</a:t>
                      </a:r>
                    </a:p>
                    <a:p>
                      <a:pPr algn="ctr"/>
                      <a:r>
                        <a:rPr lang="en-GB" sz="900" dirty="0"/>
                        <a:t>Good: 9.8–11.1</a:t>
                      </a:r>
                    </a:p>
                    <a:p>
                      <a:pPr algn="ctr"/>
                      <a:r>
                        <a:rPr lang="en-GB" sz="900" dirty="0"/>
                        <a:t>Average: 7.2–8.4</a:t>
                      </a:r>
                    </a:p>
                    <a:p>
                      <a:pPr algn="ctr"/>
                      <a:r>
                        <a:rPr lang="en-GB" sz="900" dirty="0"/>
                        <a:t>Below </a:t>
                      </a:r>
                      <a:r>
                        <a:rPr lang="en-GB" sz="900" dirty="0" err="1"/>
                        <a:t>Avg</a:t>
                      </a:r>
                      <a:r>
                        <a:rPr lang="en-GB" sz="900" dirty="0"/>
                        <a:t>: 5.7–7.1</a:t>
                      </a:r>
                    </a:p>
                    <a:p>
                      <a:pPr algn="ctr"/>
                      <a:r>
                        <a:rPr lang="en-GB" sz="900" dirty="0"/>
                        <a:t>Poor: &lt;5.6</a:t>
                      </a:r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SATPE</a:t>
                      </a:r>
                    </a:p>
                  </a:txBody>
                  <a:tcPr marL="25313" marR="25313" marT="12656" marB="12656" anchor="ctr"/>
                </a:tc>
                <a:extLst>
                  <a:ext uri="{0D108BD9-81ED-4DB2-BD59-A6C34878D82A}">
                    <a16:rowId xmlns:a16="http://schemas.microsoft.com/office/drawing/2014/main" val="1129885195"/>
                  </a:ext>
                </a:extLst>
              </a:tr>
              <a:tr h="883530">
                <a:tc>
                  <a:txBody>
                    <a:bodyPr/>
                    <a:lstStyle/>
                    <a:p>
                      <a:pPr algn="ctr"/>
                      <a:r>
                        <a:rPr lang="en-GB" sz="900" b="1"/>
                        <a:t>Muscular Strength</a:t>
                      </a:r>
                      <a:endParaRPr lang="en-GB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25313" marR="25313" marT="12656" marB="12656" anchor="ctr"/>
                </a:tc>
                <a:extLst>
                  <a:ext uri="{0D108BD9-81ED-4DB2-BD59-A6C34878D82A}">
                    <a16:rowId xmlns:a16="http://schemas.microsoft.com/office/drawing/2014/main" val="118150826"/>
                  </a:ext>
                </a:extLst>
              </a:tr>
              <a:tr h="883530">
                <a:tc>
                  <a:txBody>
                    <a:bodyPr/>
                    <a:lstStyle/>
                    <a:p>
                      <a:pPr algn="ctr"/>
                      <a:r>
                        <a:rPr lang="en-GB" sz="900" b="1"/>
                        <a:t>Muscular Endurance</a:t>
                      </a:r>
                      <a:endParaRPr lang="en-GB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25313" marR="25313" marT="12656" marB="12656" anchor="ctr"/>
                </a:tc>
                <a:extLst>
                  <a:ext uri="{0D108BD9-81ED-4DB2-BD59-A6C34878D82A}">
                    <a16:rowId xmlns:a16="http://schemas.microsoft.com/office/drawing/2014/main" val="3087944525"/>
                  </a:ext>
                </a:extLst>
              </a:tr>
              <a:tr h="883530">
                <a:tc>
                  <a:txBody>
                    <a:bodyPr/>
                    <a:lstStyle/>
                    <a:p>
                      <a:pPr algn="ctr"/>
                      <a:r>
                        <a:rPr lang="en-GB" sz="900" b="1"/>
                        <a:t>Flexibility</a:t>
                      </a:r>
                      <a:endParaRPr lang="en-GB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25313" marR="25313" marT="12656" marB="12656" anchor="ctr"/>
                </a:tc>
                <a:extLst>
                  <a:ext uri="{0D108BD9-81ED-4DB2-BD59-A6C34878D82A}">
                    <a16:rowId xmlns:a16="http://schemas.microsoft.com/office/drawing/2014/main" val="2502346656"/>
                  </a:ext>
                </a:extLst>
              </a:tr>
              <a:tr h="88353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Speed</a:t>
                      </a:r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marL="25313" marR="25313" marT="12656" marB="12656" anchor="ctr"/>
                </a:tc>
                <a:extLst>
                  <a:ext uri="{0D108BD9-81ED-4DB2-BD59-A6C34878D82A}">
                    <a16:rowId xmlns:a16="http://schemas.microsoft.com/office/drawing/2014/main" val="1342360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9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Y7 Information Evening - Oct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264</Words>
  <Application>Microsoft Office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Y7 Information Evening - Oct 2018</vt:lpstr>
      <vt:lpstr>Session 3 Unit 5 – Application of Fitness Testing </vt:lpstr>
      <vt:lpstr>Session 3 Unit 5 – Application of Fitness Testing </vt:lpstr>
    </vt:vector>
  </TitlesOfParts>
  <Company>Thomas Telford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CHeywood</dc:creator>
  <cp:lastModifiedBy>Alexander Kitchenham</cp:lastModifiedBy>
  <cp:revision>51</cp:revision>
  <dcterms:created xsi:type="dcterms:W3CDTF">2019-06-26T08:33:32Z</dcterms:created>
  <dcterms:modified xsi:type="dcterms:W3CDTF">2025-07-02T20:42:55Z</dcterms:modified>
</cp:coreProperties>
</file>