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9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40217" y="-24766"/>
            <a:ext cx="12274550" cy="6907531"/>
            <a:chOff x="-30163" y="-20638"/>
            <a:chExt cx="9205913" cy="5756276"/>
          </a:xfrm>
        </p:grpSpPr>
        <p:pic>
          <p:nvPicPr>
            <p:cNvPr id="13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163" y="-20638"/>
              <a:ext cx="9205913" cy="575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25" y="5069284"/>
              <a:ext cx="2191327" cy="59652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3" y="49188"/>
              <a:ext cx="2347996" cy="187220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553243"/>
              <a:ext cx="3995936" cy="254736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3" y="2031368"/>
              <a:ext cx="2304255" cy="172427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3" y="3865612"/>
              <a:ext cx="2304255" cy="172427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25" y="668190"/>
            <a:ext cx="5088565" cy="1524120"/>
          </a:xfrm>
        </p:spPr>
        <p:txBody>
          <a:bodyPr>
            <a:noAutofit/>
          </a:bodyPr>
          <a:lstStyle>
            <a:lvl1pPr>
              <a:defRPr sz="384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1136" y="2305675"/>
            <a:ext cx="5048855" cy="1036915"/>
          </a:xfrm>
        </p:spPr>
        <p:txBody>
          <a:bodyPr>
            <a:noAutofit/>
          </a:bodyPr>
          <a:lstStyle>
            <a:lvl1pPr marL="0" indent="0" algn="ctr">
              <a:buNone/>
              <a:defRPr sz="3360">
                <a:solidFill>
                  <a:schemeClr val="tx2">
                    <a:lumMod val="50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DE1-D530-4EEE-9BA3-71D74381112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69D8-697C-4F93-B0CF-469428DF3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08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DE1-D530-4EEE-9BA3-71D74381112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69D8-697C-4F93-B0CF-469428DF3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50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DE1-D530-4EEE-9BA3-71D74381112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69D8-697C-4F93-B0CF-469428DF3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53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12192000" cy="836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0" y="6083141"/>
            <a:ext cx="2921770" cy="715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DE1-D530-4EEE-9BA3-71D74381112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69D8-697C-4F93-B0CF-469428DF3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6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12192000" cy="836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0" y="6083141"/>
            <a:ext cx="2921770" cy="715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DE1-D530-4EEE-9BA3-71D74381112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69D8-697C-4F93-B0CF-469428DF3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98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12192000" cy="836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0" y="6083141"/>
            <a:ext cx="2921770" cy="715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DE1-D530-4EEE-9BA3-71D74381112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69D8-697C-4F93-B0CF-469428DF3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57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12192000" cy="836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0" y="6083141"/>
            <a:ext cx="2921770" cy="715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8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DE1-D530-4EEE-9BA3-71D74381112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69D8-697C-4F93-B0CF-469428DF3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02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12192000" cy="836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0" y="6083141"/>
            <a:ext cx="2921770" cy="715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DE1-D530-4EEE-9BA3-71D74381112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69D8-697C-4F93-B0CF-469428DF3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61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12192000" cy="836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0" y="6083141"/>
            <a:ext cx="2921770" cy="71583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DE1-D530-4EEE-9BA3-71D74381112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69D8-697C-4F93-B0CF-469428DF3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1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3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0"/>
            <a:ext cx="6815666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DE1-D530-4EEE-9BA3-71D74381112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69D8-697C-4F93-B0CF-469428DF3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DE1-D530-4EEE-9BA3-71D74381112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69D8-697C-4F93-B0CF-469428DF3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2FDE1-D530-4EEE-9BA3-71D74381112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69D8-697C-4F93-B0CF-469428DF3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84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097280" rtl="0" eaLnBrk="1" latinLnBrk="0" hangingPunct="1">
        <a:spcBef>
          <a:spcPct val="0"/>
        </a:spcBef>
        <a:buNone/>
        <a:defRPr sz="384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16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192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192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spects.ac.uk/jobs-and-work-experience/job-sectors/leisure-sport-and-touris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A4FD-BDA9-64FB-E2BB-6A3F44023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018"/>
            <a:ext cx="10972800" cy="1143000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GB" sz="3600" dirty="0"/>
              <a:t>Session 2  </a:t>
            </a:r>
            <a:br>
              <a:rPr lang="en-GB" sz="3600" dirty="0"/>
            </a:br>
            <a:r>
              <a:rPr lang="en-GB" sz="3600" dirty="0"/>
              <a:t>Unit 3 - </a:t>
            </a:r>
            <a:r>
              <a:rPr lang="en-GB" dirty="0"/>
              <a:t>Professional Development in the Sports Industry</a:t>
            </a:r>
            <a:endParaRPr lang="en-GB" sz="3600" dirty="0"/>
          </a:p>
        </p:txBody>
      </p:sp>
      <p:pic>
        <p:nvPicPr>
          <p:cNvPr id="1028" name="Picture 4" descr="Physiotherapist – Troon Football Club">
            <a:extLst>
              <a:ext uri="{FF2B5EF4-FFF2-40B4-BE49-F238E27FC236}">
                <a16:creationId xmlns:a16="http://schemas.microsoft.com/office/drawing/2014/main" id="{DC98D7C2-DA47-D63F-A0D4-31F6AE02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2" r="21752" b="-2"/>
          <a:stretch>
            <a:fillRect/>
          </a:stretch>
        </p:blipFill>
        <p:spPr bwMode="auto">
          <a:xfrm>
            <a:off x="471577" y="1166017"/>
            <a:ext cx="5384800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8EA5352-3C97-A644-B2E2-5ACBA478FD1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6159260" y="1166017"/>
            <a:ext cx="5642216" cy="4525963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lvl="0" indent="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kumimoji="0" lang="en-US" altLang="en-US" sz="13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lvl="0" indent="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effectLst/>
              </a:rPr>
              <a:t>Task 1 </a:t>
            </a:r>
            <a:r>
              <a:rPr kumimoji="0" lang="en-US" altLang="en-US" sz="1300" i="0" u="none" strike="noStrike" cap="none" normalizeH="0" baseline="0" dirty="0">
                <a:ln>
                  <a:noFill/>
                </a:ln>
                <a:effectLst/>
              </a:rPr>
              <a:t>– Explore potential careers in sport using the Prospects website - </a:t>
            </a:r>
            <a:r>
              <a:rPr lang="en-GB" sz="1300" dirty="0">
                <a:hlinkClick r:id="rId3"/>
              </a:rPr>
              <a:t>Leisure, sport and tourism | Prospects.ac.uk</a:t>
            </a:r>
            <a:r>
              <a:rPr lang="en-GB" sz="1300" dirty="0"/>
              <a:t> (or use next slide)</a:t>
            </a:r>
          </a:p>
          <a:p>
            <a:pPr marL="0" lvl="0" indent="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kumimoji="0" lang="en-US" altLang="en-US" sz="13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effectLst/>
              </a:rPr>
              <a:t>Task 2 </a:t>
            </a:r>
            <a:r>
              <a:rPr kumimoji="0" lang="en-US" altLang="en-US" sz="1300" i="0" u="none" strike="noStrike" cap="none" normalizeH="0" baseline="0" dirty="0">
                <a:ln>
                  <a:noFill/>
                </a:ln>
                <a:effectLst/>
              </a:rPr>
              <a:t>– Locate a job advertisement related to your chosen sports career. Make sure it includes both a Job Description and Person Specification.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3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effectLst/>
              </a:rPr>
              <a:t>Task 3 </a:t>
            </a:r>
            <a:r>
              <a:rPr kumimoji="0" lang="en-US" altLang="en-US" sz="1300" i="0" u="none" strike="noStrike" cap="none" normalizeH="0" baseline="0" dirty="0">
                <a:ln>
                  <a:noFill/>
                </a:ln>
                <a:effectLst/>
              </a:rPr>
              <a:t>– Develop a CV and Cover Letter tailored to the job opportunity you've selected, as if you were applying for the role.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3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effectLst/>
              </a:rPr>
              <a:t>Extension Task </a:t>
            </a:r>
            <a:r>
              <a:rPr kumimoji="0" lang="en-US" altLang="en-US" sz="1300" i="0" u="none" strike="noStrike" cap="none" normalizeH="0" baseline="0" dirty="0">
                <a:ln>
                  <a:noFill/>
                </a:ln>
                <a:effectLst/>
              </a:rPr>
              <a:t>– Reflect on the qualifications required for your chosen career path. Explain how you intend to achieve them and identify any relevant timeframes or milestones.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n-US" altLang="en-US" sz="1300" dirty="0"/>
          </a:p>
          <a:p>
            <a:pPr marL="0" lvl="0" indent="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GB" sz="1300" dirty="0"/>
              <a:t>These tasks form a key part of </a:t>
            </a:r>
            <a:r>
              <a:rPr lang="en-GB" sz="1300" b="1" dirty="0"/>
              <a:t>Unit 3</a:t>
            </a:r>
            <a:r>
              <a:rPr lang="en-GB" sz="1300" dirty="0"/>
              <a:t> in your course. Completing them now will give you a head start on your coursework, specifically section </a:t>
            </a:r>
            <a:r>
              <a:rPr lang="en-GB" sz="1300" b="1" dirty="0"/>
              <a:t>6.1</a:t>
            </a:r>
            <a:r>
              <a:rPr lang="en-GB" sz="1300" dirty="0"/>
              <a:t>, and help you build a strong foundation for your future career.</a:t>
            </a:r>
            <a:endParaRPr kumimoji="0" lang="en-US" altLang="en-US" sz="130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322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FF91C-6E76-6489-7D32-D54248D0C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3868"/>
            <a:ext cx="10972800" cy="1143000"/>
          </a:xfrm>
        </p:spPr>
        <p:txBody>
          <a:bodyPr/>
          <a:lstStyle/>
          <a:p>
            <a:pPr algn="ctr"/>
            <a:r>
              <a:rPr lang="en-GB" dirty="0"/>
              <a:t>Examples of Jobs in Sport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E1DC02D-7A89-6B0D-0182-14B10E27DFB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00138738"/>
              </p:ext>
            </p:extLst>
          </p:nvPr>
        </p:nvGraphicFramePr>
        <p:xfrm>
          <a:off x="439947" y="1296868"/>
          <a:ext cx="10972800" cy="4523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425068911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850770455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535688813"/>
                    </a:ext>
                  </a:extLst>
                </a:gridCol>
              </a:tblGrid>
              <a:tr h="229046">
                <a:tc>
                  <a:txBody>
                    <a:bodyPr/>
                    <a:lstStyle/>
                    <a:p>
                      <a:r>
                        <a:rPr lang="en-GB" sz="1100" b="1" dirty="0"/>
                        <a:t>Career Role</a:t>
                      </a:r>
                    </a:p>
                  </a:txBody>
                  <a:tcPr marL="44873" marR="44873" marT="22437" marB="22437" anchor="ctr"/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What You’d Do</a:t>
                      </a:r>
                    </a:p>
                  </a:txBody>
                  <a:tcPr marL="44873" marR="44873" marT="22437" marB="22437" anchor="ctr"/>
                </a:tc>
                <a:tc>
                  <a:txBody>
                    <a:bodyPr/>
                    <a:lstStyle/>
                    <a:p>
                      <a:endParaRPr lang="en-GB" sz="1100" b="1" dirty="0"/>
                    </a:p>
                    <a:p>
                      <a:r>
                        <a:rPr lang="en-GB" sz="1100" b="1" dirty="0"/>
                        <a:t>Where You’d Work</a:t>
                      </a:r>
                    </a:p>
                    <a:p>
                      <a:endParaRPr lang="en-GB" sz="1100" b="1" dirty="0"/>
                    </a:p>
                  </a:txBody>
                  <a:tcPr marL="44873" marR="44873" marT="22437" marB="22437" anchor="ctr"/>
                </a:tc>
                <a:extLst>
                  <a:ext uri="{0D108BD9-81ED-4DB2-BD59-A6C34878D82A}">
                    <a16:rowId xmlns:a16="http://schemas.microsoft.com/office/drawing/2014/main" val="410014211"/>
                  </a:ext>
                </a:extLst>
              </a:tr>
              <a:tr h="396586">
                <a:tc>
                  <a:txBody>
                    <a:bodyPr/>
                    <a:lstStyle/>
                    <a:p>
                      <a:r>
                        <a:rPr lang="en-GB" sz="1100" b="1"/>
                        <a:t>Sports Coach</a:t>
                      </a:r>
                      <a:endParaRPr lang="en-GB" sz="1100"/>
                    </a:p>
                  </a:txBody>
                  <a:tcPr marL="44873" marR="44873" marT="22437" marB="22437"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Train and develop athletes to improve performance</a:t>
                      </a:r>
                    </a:p>
                  </a:txBody>
                  <a:tcPr marL="44873" marR="44873" marT="22437" marB="22437"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Schools, clubs, national teams</a:t>
                      </a:r>
                    </a:p>
                  </a:txBody>
                  <a:tcPr marL="44873" marR="44873" marT="22437" marB="22437" anchor="ctr"/>
                </a:tc>
                <a:extLst>
                  <a:ext uri="{0D108BD9-81ED-4DB2-BD59-A6C34878D82A}">
                    <a16:rowId xmlns:a16="http://schemas.microsoft.com/office/drawing/2014/main" val="3407782331"/>
                  </a:ext>
                </a:extLst>
              </a:tr>
              <a:tr h="409727">
                <a:tc>
                  <a:txBody>
                    <a:bodyPr/>
                    <a:lstStyle/>
                    <a:p>
                      <a:r>
                        <a:rPr lang="en-GB" sz="1100" b="1"/>
                        <a:t>PE Teacher</a:t>
                      </a:r>
                      <a:endParaRPr lang="en-GB" sz="1100"/>
                    </a:p>
                  </a:txBody>
                  <a:tcPr marL="44873" marR="44873" marT="22437" marB="22437"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Teach physical education, health, and fitness in schools</a:t>
                      </a:r>
                    </a:p>
                  </a:txBody>
                  <a:tcPr marL="44873" marR="44873" marT="22437" marB="22437"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Primary or secondary schools</a:t>
                      </a:r>
                    </a:p>
                  </a:txBody>
                  <a:tcPr marL="44873" marR="44873" marT="22437" marB="22437" anchor="ctr"/>
                </a:tc>
                <a:extLst>
                  <a:ext uri="{0D108BD9-81ED-4DB2-BD59-A6C34878D82A}">
                    <a16:rowId xmlns:a16="http://schemas.microsoft.com/office/drawing/2014/main" val="290170404"/>
                  </a:ext>
                </a:extLst>
              </a:tr>
              <a:tr h="409727">
                <a:tc>
                  <a:txBody>
                    <a:bodyPr/>
                    <a:lstStyle/>
                    <a:p>
                      <a:r>
                        <a:rPr lang="en-GB" sz="1100" b="1"/>
                        <a:t>Sports Psychologist</a:t>
                      </a:r>
                      <a:endParaRPr lang="en-GB" sz="1100"/>
                    </a:p>
                  </a:txBody>
                  <a:tcPr marL="44873" marR="44873" marT="22437" marB="22437"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Help athletes cope with pressure and improve mindset</a:t>
                      </a:r>
                    </a:p>
                  </a:txBody>
                  <a:tcPr marL="44873" marR="44873" marT="22437" marB="22437"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Teams, universities, private practice</a:t>
                      </a:r>
                    </a:p>
                  </a:txBody>
                  <a:tcPr marL="44873" marR="44873" marT="22437" marB="22437" anchor="ctr"/>
                </a:tc>
                <a:extLst>
                  <a:ext uri="{0D108BD9-81ED-4DB2-BD59-A6C34878D82A}">
                    <a16:rowId xmlns:a16="http://schemas.microsoft.com/office/drawing/2014/main" val="2073280135"/>
                  </a:ext>
                </a:extLst>
              </a:tr>
              <a:tr h="396586">
                <a:tc>
                  <a:txBody>
                    <a:bodyPr/>
                    <a:lstStyle/>
                    <a:p>
                      <a:r>
                        <a:rPr lang="en-GB" sz="1100" b="1"/>
                        <a:t>Physiotherapist (Sports)</a:t>
                      </a:r>
                      <a:endParaRPr lang="en-GB" sz="1100"/>
                    </a:p>
                  </a:txBody>
                  <a:tcPr marL="44873" marR="44873" marT="22437" marB="22437"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Treat sports-related injuries and aid recovery</a:t>
                      </a:r>
                    </a:p>
                  </a:txBody>
                  <a:tcPr marL="44873" marR="44873" marT="22437" marB="22437"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Clinics, clubs, sports centers</a:t>
                      </a:r>
                    </a:p>
                  </a:txBody>
                  <a:tcPr marL="44873" marR="44873" marT="22437" marB="22437" anchor="ctr"/>
                </a:tc>
                <a:extLst>
                  <a:ext uri="{0D108BD9-81ED-4DB2-BD59-A6C34878D82A}">
                    <a16:rowId xmlns:a16="http://schemas.microsoft.com/office/drawing/2014/main" val="1147722631"/>
                  </a:ext>
                </a:extLst>
              </a:tr>
              <a:tr h="396586">
                <a:tc>
                  <a:txBody>
                    <a:bodyPr/>
                    <a:lstStyle/>
                    <a:p>
                      <a:r>
                        <a:rPr lang="en-GB" sz="1100" b="1"/>
                        <a:t>Sports Scientist</a:t>
                      </a:r>
                      <a:endParaRPr lang="en-GB" sz="1100"/>
                    </a:p>
                  </a:txBody>
                  <a:tcPr marL="44873" marR="44873" marT="22437" marB="22437"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Analyse athletic performance and biomechanics</a:t>
                      </a:r>
                    </a:p>
                  </a:txBody>
                  <a:tcPr marL="44873" marR="44873" marT="22437" marB="22437"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Labs, training centers, elite teams</a:t>
                      </a:r>
                    </a:p>
                  </a:txBody>
                  <a:tcPr marL="44873" marR="44873" marT="22437" marB="22437" anchor="ctr"/>
                </a:tc>
                <a:extLst>
                  <a:ext uri="{0D108BD9-81ED-4DB2-BD59-A6C34878D82A}">
                    <a16:rowId xmlns:a16="http://schemas.microsoft.com/office/drawing/2014/main" val="2774379094"/>
                  </a:ext>
                </a:extLst>
              </a:tr>
              <a:tr h="396586">
                <a:tc>
                  <a:txBody>
                    <a:bodyPr/>
                    <a:lstStyle/>
                    <a:p>
                      <a:r>
                        <a:rPr lang="en-GB" sz="1100" b="1"/>
                        <a:t>Personal Trainer</a:t>
                      </a:r>
                      <a:endParaRPr lang="en-GB" sz="1100"/>
                    </a:p>
                  </a:txBody>
                  <a:tcPr marL="44873" marR="44873" marT="22437" marB="22437"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Design fitness programs for individuals</a:t>
                      </a:r>
                    </a:p>
                  </a:txBody>
                  <a:tcPr marL="44873" marR="44873" marT="22437" marB="22437"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Gyms, online, freelance</a:t>
                      </a:r>
                    </a:p>
                  </a:txBody>
                  <a:tcPr marL="44873" marR="44873" marT="22437" marB="22437" anchor="ctr"/>
                </a:tc>
                <a:extLst>
                  <a:ext uri="{0D108BD9-81ED-4DB2-BD59-A6C34878D82A}">
                    <a16:rowId xmlns:a16="http://schemas.microsoft.com/office/drawing/2014/main" val="887041735"/>
                  </a:ext>
                </a:extLst>
              </a:tr>
              <a:tr h="396586">
                <a:tc>
                  <a:txBody>
                    <a:bodyPr/>
                    <a:lstStyle/>
                    <a:p>
                      <a:r>
                        <a:rPr lang="en-GB" sz="1100" b="1"/>
                        <a:t>Referee or Official</a:t>
                      </a:r>
                      <a:endParaRPr lang="en-GB" sz="1100"/>
                    </a:p>
                  </a:txBody>
                  <a:tcPr marL="44873" marR="44873" marT="22437" marB="22437"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Officiate matches and enforce rules</a:t>
                      </a:r>
                    </a:p>
                  </a:txBody>
                  <a:tcPr marL="44873" marR="44873" marT="22437" marB="22437"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Matches, tournaments</a:t>
                      </a:r>
                    </a:p>
                  </a:txBody>
                  <a:tcPr marL="44873" marR="44873" marT="22437" marB="22437" anchor="ctr"/>
                </a:tc>
                <a:extLst>
                  <a:ext uri="{0D108BD9-81ED-4DB2-BD59-A6C34878D82A}">
                    <a16:rowId xmlns:a16="http://schemas.microsoft.com/office/drawing/2014/main" val="3601306801"/>
                  </a:ext>
                </a:extLst>
              </a:tr>
              <a:tr h="396586">
                <a:tc>
                  <a:txBody>
                    <a:bodyPr/>
                    <a:lstStyle/>
                    <a:p>
                      <a:r>
                        <a:rPr lang="en-GB" sz="1100" b="1"/>
                        <a:t>Sports Journalist</a:t>
                      </a:r>
                      <a:endParaRPr lang="en-GB" sz="1100"/>
                    </a:p>
                  </a:txBody>
                  <a:tcPr marL="44873" marR="44873" marT="22437" marB="22437"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Report on sporting events and athletes</a:t>
                      </a:r>
                    </a:p>
                  </a:txBody>
                  <a:tcPr marL="44873" marR="44873" marT="22437" marB="22437"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Newspapers, websites, TV, social media</a:t>
                      </a:r>
                    </a:p>
                  </a:txBody>
                  <a:tcPr marL="44873" marR="44873" marT="22437" marB="22437" anchor="ctr"/>
                </a:tc>
                <a:extLst>
                  <a:ext uri="{0D108BD9-81ED-4DB2-BD59-A6C34878D82A}">
                    <a16:rowId xmlns:a16="http://schemas.microsoft.com/office/drawing/2014/main" val="3632325582"/>
                  </a:ext>
                </a:extLst>
              </a:tr>
              <a:tr h="229046">
                <a:tc>
                  <a:txBody>
                    <a:bodyPr/>
                    <a:lstStyle/>
                    <a:p>
                      <a:r>
                        <a:rPr lang="en-GB" sz="1100" b="1" dirty="0"/>
                        <a:t>Event Manager</a:t>
                      </a:r>
                    </a:p>
                    <a:p>
                      <a:endParaRPr lang="en-GB" sz="1100" dirty="0"/>
                    </a:p>
                  </a:txBody>
                  <a:tcPr marL="44873" marR="44873" marT="22437" marB="22437"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Plan and run sporting events</a:t>
                      </a:r>
                    </a:p>
                  </a:txBody>
                  <a:tcPr marL="44873" marR="44873" marT="22437" marB="22437"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Arenas, clubs, freelance</a:t>
                      </a:r>
                    </a:p>
                  </a:txBody>
                  <a:tcPr marL="44873" marR="44873" marT="22437" marB="22437" anchor="ctr"/>
                </a:tc>
                <a:extLst>
                  <a:ext uri="{0D108BD9-81ED-4DB2-BD59-A6C34878D82A}">
                    <a16:rowId xmlns:a16="http://schemas.microsoft.com/office/drawing/2014/main" val="3429172550"/>
                  </a:ext>
                </a:extLst>
              </a:tr>
              <a:tr h="396586">
                <a:tc>
                  <a:txBody>
                    <a:bodyPr/>
                    <a:lstStyle/>
                    <a:p>
                      <a:r>
                        <a:rPr lang="en-GB" sz="1100" b="1"/>
                        <a:t>Nutritionist</a:t>
                      </a:r>
                      <a:endParaRPr lang="en-GB" sz="1100"/>
                    </a:p>
                  </a:txBody>
                  <a:tcPr marL="44873" marR="44873" marT="22437" marB="22437"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Advise athletes on diet to improve performance</a:t>
                      </a:r>
                    </a:p>
                  </a:txBody>
                  <a:tcPr marL="44873" marR="44873" marT="22437" marB="22437"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Teams, clinics, private consulting</a:t>
                      </a:r>
                    </a:p>
                  </a:txBody>
                  <a:tcPr marL="44873" marR="44873" marT="22437" marB="22437" anchor="ctr"/>
                </a:tc>
                <a:extLst>
                  <a:ext uri="{0D108BD9-81ED-4DB2-BD59-A6C34878D82A}">
                    <a16:rowId xmlns:a16="http://schemas.microsoft.com/office/drawing/2014/main" val="1119231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28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Y7 Information Evening - Oct 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320</Words>
  <Application>Microsoft Office PowerPoint</Application>
  <PresentationFormat>Widescreen</PresentationFormat>
  <Paragraphs>46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Y7 Information Evening - Oct 2018</vt:lpstr>
      <vt:lpstr>Session 2   Unit 3 - Professional Development in the Sports Industry</vt:lpstr>
      <vt:lpstr>Examples of Jobs in Sport</vt:lpstr>
    </vt:vector>
  </TitlesOfParts>
  <Company>Thomas Telford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CHeywood</dc:creator>
  <cp:lastModifiedBy>Alexander Kitchenham</cp:lastModifiedBy>
  <cp:revision>51</cp:revision>
  <dcterms:created xsi:type="dcterms:W3CDTF">2019-06-26T08:33:32Z</dcterms:created>
  <dcterms:modified xsi:type="dcterms:W3CDTF">2025-07-02T20:42:23Z</dcterms:modified>
</cp:coreProperties>
</file>