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8" r:id="rId3"/>
    <p:sldId id="299" r:id="rId4"/>
    <p:sldId id="30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0217" y="-24766"/>
            <a:ext cx="12274550" cy="6907531"/>
            <a:chOff x="-30163" y="-20638"/>
            <a:chExt cx="9205913" cy="5756276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63" y="-20638"/>
              <a:ext cx="9205913" cy="575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25" y="5069284"/>
              <a:ext cx="2191327" cy="5965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49188"/>
              <a:ext cx="2347996" cy="18722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553243"/>
              <a:ext cx="3995936" cy="25473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2031368"/>
              <a:ext cx="2304255" cy="17242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3865612"/>
              <a:ext cx="2304255" cy="172427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5" y="668190"/>
            <a:ext cx="5088565" cy="1524120"/>
          </a:xfrm>
        </p:spPr>
        <p:txBody>
          <a:bodyPr>
            <a:noAutofit/>
          </a:bodyPr>
          <a:lstStyle>
            <a:lvl1pPr>
              <a:defRPr sz="384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1136" y="2305675"/>
            <a:ext cx="5048855" cy="1036915"/>
          </a:xfrm>
        </p:spPr>
        <p:txBody>
          <a:bodyPr>
            <a:noAutofit/>
          </a:bodyPr>
          <a:lstStyle>
            <a:lvl1pPr marL="0" indent="0" algn="ctr">
              <a:buNone/>
              <a:defRPr sz="3360">
                <a:solidFill>
                  <a:schemeClr val="tx2">
                    <a:lumMod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5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5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0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8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97280" rtl="0" eaLnBrk="1" latinLnBrk="0" hangingPunct="1">
        <a:spcBef>
          <a:spcPct val="0"/>
        </a:spcBef>
        <a:buNone/>
        <a:defRPr sz="3840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watch?v=K5vtafmTrNw&amp;list=PLcdQDUUQX_4vcifsRu-iOyqZsxtlOsWxy&amp;index=28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www.youtube.com/watch?v=zW20MP64vVM&amp;list=PLcdQDUUQX_4vcifsRu-iOyqZsxtlOsWxy&amp;index=1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youtube.com/watch?v=LMZStgTd-Tw&amp;list=PLcdQDUUQX_4vcifsRu-iOyqZsxtlOsWxy&amp;index=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0A4F-4EA6-4004-A1BF-8AA20CA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724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Session 1</a:t>
            </a:r>
            <a:br>
              <a:rPr lang="en-GB" dirty="0"/>
            </a:br>
            <a:r>
              <a:rPr lang="en-GB" dirty="0"/>
              <a:t>Unit 1 - Anatomy &amp; Physiology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6688-8F16-BB0F-2931-665C7F35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1" t="13456" r="40894" b="14862"/>
          <a:stretch/>
        </p:blipFill>
        <p:spPr>
          <a:xfrm rot="20755573">
            <a:off x="274147" y="399227"/>
            <a:ext cx="1217393" cy="1561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546E6-BC3A-3CD1-76FB-740DC936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0" t="12966" r="41032" b="14129"/>
          <a:stretch/>
        </p:blipFill>
        <p:spPr>
          <a:xfrm rot="871346">
            <a:off x="1325697" y="321056"/>
            <a:ext cx="1337039" cy="1717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3962B0-45E5-6F7C-99CD-6635BA4C1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2" t="14435" r="40344" b="12049"/>
          <a:stretch/>
        </p:blipFill>
        <p:spPr>
          <a:xfrm rot="21073892">
            <a:off x="9662456" y="226051"/>
            <a:ext cx="1277504" cy="1676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98D9D-3215-7021-982C-E27236C0B3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11" t="15168" r="40275" b="12416"/>
          <a:stretch/>
        </p:blipFill>
        <p:spPr>
          <a:xfrm rot="786815">
            <a:off x="10619259" y="226087"/>
            <a:ext cx="1296870" cy="1676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D7865-91EB-411D-7D87-D5280BC8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874" y="2226391"/>
            <a:ext cx="1914792" cy="1114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F5D24C-D79D-731F-F5A0-535DC6849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3347" y="3397044"/>
            <a:ext cx="1933845" cy="112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A198B6-FFC2-B9B9-1775-CD1C34139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0950" y="4577223"/>
            <a:ext cx="1988431" cy="11852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FD978D-93ED-89A1-9C05-17EDDB49E449}"/>
              </a:ext>
            </a:extLst>
          </p:cNvPr>
          <p:cNvSpPr txBox="1"/>
          <p:nvPr/>
        </p:nvSpPr>
        <p:spPr>
          <a:xfrm>
            <a:off x="174334" y="2321239"/>
            <a:ext cx="96529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Watch the following videos specific to Pearson Level 3 BTEC Sport – Anatomy &amp; Physiology </a:t>
            </a:r>
          </a:p>
          <a:p>
            <a:r>
              <a:rPr lang="en-GB" sz="1600" dirty="0"/>
              <a:t>	- </a:t>
            </a:r>
            <a:r>
              <a:rPr lang="en-GB" sz="1600" dirty="0">
                <a:hlinkClick r:id="rId9"/>
              </a:rPr>
              <a:t>Major Bones | Skeletal System 01| Anatomy &amp; Physiology – YouTube</a:t>
            </a:r>
            <a:endParaRPr lang="en-GB" sz="1600" dirty="0"/>
          </a:p>
          <a:p>
            <a:r>
              <a:rPr lang="en-GB" sz="1600" dirty="0"/>
              <a:t>	- </a:t>
            </a:r>
            <a:r>
              <a:rPr lang="en-GB" sz="1600" dirty="0">
                <a:hlinkClick r:id="rId10"/>
              </a:rPr>
              <a:t>Types of Muscle | Muscular System 01 | Anatomy &amp; Physiology</a:t>
            </a:r>
            <a:endParaRPr lang="en-GB" sz="1600" dirty="0"/>
          </a:p>
          <a:p>
            <a:r>
              <a:rPr lang="en-GB" sz="1600" dirty="0"/>
              <a:t>	- </a:t>
            </a:r>
            <a:r>
              <a:rPr lang="en-GB" sz="1600" dirty="0">
                <a:hlinkClick r:id="rId11"/>
              </a:rPr>
              <a:t>Structure of the Heart &amp; CV System | Cardiovascular System 01 | Anatomy &amp; Physiology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Please complete the questions on the next slides to test your knowledge and understanding. </a:t>
            </a:r>
          </a:p>
          <a:p>
            <a:endParaRPr lang="en-GB" sz="1600" dirty="0"/>
          </a:p>
          <a:p>
            <a:r>
              <a:rPr lang="en-GB" sz="1600" dirty="0"/>
              <a:t>These video’s have been set to give you a good understanding of the key content that will appear in your Anatomy &amp; Physiology exam in January. While your teacher will guide you through all content during your lessons, building up some foundation knowledge before September will give you a real head start.</a:t>
            </a:r>
          </a:p>
          <a:p>
            <a:endParaRPr lang="en-GB" sz="1600" dirty="0"/>
          </a:p>
          <a:p>
            <a:r>
              <a:rPr lang="en-GB" sz="1600" dirty="0"/>
              <a:t>This exam is a major component of your final grade in the BTEC Sport course, whether you're studying for the Extended Certificate (Single Award), Diploma (Double Award), or Extended Diploma (Triple </a:t>
            </a:r>
            <a:r>
              <a:rPr lang="en-GB" dirty="0"/>
              <a:t>Award).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4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1987-8DE9-0AC9-7F8B-8FD8742D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6151"/>
            <a:ext cx="10972800" cy="1143000"/>
          </a:xfrm>
        </p:spPr>
        <p:txBody>
          <a:bodyPr/>
          <a:lstStyle/>
          <a:p>
            <a:pPr algn="ctr"/>
            <a:r>
              <a:rPr lang="en-GB" dirty="0"/>
              <a:t>Quiz 1 – Skeletal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1D737-57D4-8604-4773-D62A6739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15" y="966158"/>
            <a:ext cx="4348470" cy="495337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r>
              <a:rPr lang="en-GB" sz="2800" b="1" dirty="0"/>
              <a:t>Which part of the skeletal system protects the lungs and heart?</a:t>
            </a:r>
            <a:endParaRPr lang="en-GB" sz="2800" dirty="0"/>
          </a:p>
          <a:p>
            <a:pPr lvl="1"/>
            <a:r>
              <a:rPr lang="en-GB" sz="2800" dirty="0"/>
              <a:t>Pelvis</a:t>
            </a:r>
          </a:p>
          <a:p>
            <a:pPr lvl="1"/>
            <a:r>
              <a:rPr lang="en-GB" sz="2800" dirty="0"/>
              <a:t>Skull</a:t>
            </a:r>
          </a:p>
          <a:p>
            <a:pPr lvl="1"/>
            <a:r>
              <a:rPr lang="en-GB" sz="2800" dirty="0"/>
              <a:t>Rib cage</a:t>
            </a:r>
          </a:p>
          <a:p>
            <a:pPr lvl="1"/>
            <a:r>
              <a:rPr lang="en-GB" sz="2800" dirty="0"/>
              <a:t>Spine</a:t>
            </a:r>
          </a:p>
          <a:p>
            <a:endParaRPr lang="en-GB" sz="2800" b="1" dirty="0"/>
          </a:p>
          <a:p>
            <a:r>
              <a:rPr lang="en-GB" sz="2800" b="1" dirty="0"/>
              <a:t>Which bone is the longest in the human body?</a:t>
            </a:r>
            <a:endParaRPr lang="en-GB" sz="2800" dirty="0"/>
          </a:p>
          <a:p>
            <a:pPr lvl="1"/>
            <a:r>
              <a:rPr lang="en-GB" sz="2800" dirty="0"/>
              <a:t>Femur</a:t>
            </a:r>
          </a:p>
          <a:p>
            <a:pPr lvl="1"/>
            <a:r>
              <a:rPr lang="en-GB" sz="2800" dirty="0"/>
              <a:t>Tibia</a:t>
            </a:r>
          </a:p>
          <a:p>
            <a:pPr lvl="1"/>
            <a:r>
              <a:rPr lang="en-GB" sz="2800" dirty="0"/>
              <a:t>Humerus</a:t>
            </a:r>
          </a:p>
          <a:p>
            <a:pPr lvl="1"/>
            <a:r>
              <a:rPr lang="en-GB" sz="2800" dirty="0"/>
              <a:t>Radius</a:t>
            </a:r>
          </a:p>
          <a:p>
            <a:r>
              <a:rPr lang="en-GB" sz="2800" b="1" dirty="0"/>
              <a:t>Which bone is located in the upper arm?</a:t>
            </a:r>
            <a:endParaRPr lang="en-GB" sz="2800" dirty="0"/>
          </a:p>
          <a:p>
            <a:pPr lvl="1"/>
            <a:r>
              <a:rPr lang="en-GB" sz="2800" dirty="0"/>
              <a:t>Humerus</a:t>
            </a:r>
          </a:p>
          <a:p>
            <a:pPr lvl="1"/>
            <a:r>
              <a:rPr lang="en-GB" sz="2800" dirty="0"/>
              <a:t>Ulna</a:t>
            </a:r>
          </a:p>
          <a:p>
            <a:pPr lvl="1"/>
            <a:r>
              <a:rPr lang="en-GB" sz="2800" dirty="0"/>
              <a:t>Radius</a:t>
            </a:r>
          </a:p>
          <a:p>
            <a:pPr lvl="1"/>
            <a:r>
              <a:rPr lang="en-GB" sz="2800" dirty="0"/>
              <a:t>Clavicle</a:t>
            </a:r>
          </a:p>
          <a:p>
            <a:r>
              <a:rPr lang="en-GB" sz="2800" b="1" dirty="0"/>
              <a:t>What is the name of the bone that protects the brain?</a:t>
            </a:r>
            <a:endParaRPr lang="en-GB" sz="2800" dirty="0"/>
          </a:p>
          <a:p>
            <a:pPr lvl="1"/>
            <a:r>
              <a:rPr lang="en-GB" sz="2800" dirty="0"/>
              <a:t>Skull</a:t>
            </a:r>
          </a:p>
          <a:p>
            <a:pPr lvl="1"/>
            <a:r>
              <a:rPr lang="en-GB" sz="2800" dirty="0"/>
              <a:t>Mandible</a:t>
            </a:r>
          </a:p>
          <a:p>
            <a:pPr lvl="1"/>
            <a:r>
              <a:rPr lang="en-GB" sz="2800" dirty="0"/>
              <a:t>Sternum</a:t>
            </a:r>
          </a:p>
          <a:p>
            <a:pPr lvl="1"/>
            <a:r>
              <a:rPr lang="en-GB" sz="2800" dirty="0"/>
              <a:t>Pelvis</a:t>
            </a:r>
          </a:p>
          <a:p>
            <a:r>
              <a:rPr lang="en-GB" sz="2800" b="1" dirty="0"/>
              <a:t>Which bone is commonly referred to as the collarbone?</a:t>
            </a:r>
            <a:endParaRPr lang="en-GB" sz="2800" dirty="0"/>
          </a:p>
          <a:p>
            <a:pPr lvl="1"/>
            <a:r>
              <a:rPr lang="en-GB" sz="2800" dirty="0"/>
              <a:t>Clavicle</a:t>
            </a:r>
          </a:p>
          <a:p>
            <a:pPr lvl="1"/>
            <a:r>
              <a:rPr lang="en-GB" sz="2800" dirty="0"/>
              <a:t>Scapula</a:t>
            </a:r>
          </a:p>
          <a:p>
            <a:pPr lvl="1"/>
            <a:r>
              <a:rPr lang="en-GB" sz="2800" dirty="0"/>
              <a:t>Sternum</a:t>
            </a:r>
          </a:p>
          <a:p>
            <a:pPr lvl="1"/>
            <a:r>
              <a:rPr lang="en-GB" sz="2800" dirty="0"/>
              <a:t>Rib</a:t>
            </a:r>
            <a:endParaRPr lang="en-GB" sz="2800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5E419A-FB21-1307-52E1-050593BD57D8}"/>
              </a:ext>
            </a:extLst>
          </p:cNvPr>
          <p:cNvSpPr txBox="1">
            <a:spLocks/>
          </p:cNvSpPr>
          <p:nvPr/>
        </p:nvSpPr>
        <p:spPr>
          <a:xfrm>
            <a:off x="7570815" y="966159"/>
            <a:ext cx="4348470" cy="49533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47500" lnSpcReduction="20000"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2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2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b="1" dirty="0">
                <a:solidFill>
                  <a:schemeClr val="tx1"/>
                </a:solidFill>
              </a:rPr>
              <a:t>Which part of the skeletal system protects the lungs and heart?</a:t>
            </a:r>
            <a:endParaRPr lang="en-GB" sz="2300" dirty="0">
              <a:solidFill>
                <a:schemeClr val="tx1"/>
              </a:solidFill>
            </a:endParaRP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Pelvis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Skull</a:t>
            </a:r>
          </a:p>
          <a:p>
            <a:pPr lvl="1"/>
            <a:r>
              <a:rPr lang="en-GB" sz="2300" b="1" dirty="0">
                <a:solidFill>
                  <a:schemeClr val="tx1"/>
                </a:solidFill>
                <a:highlight>
                  <a:srgbClr val="FFFF00"/>
                </a:highlight>
              </a:rPr>
              <a:t>Rib cage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Spine</a:t>
            </a:r>
            <a:endParaRPr lang="en-GB" sz="2300" b="1" dirty="0">
              <a:solidFill>
                <a:schemeClr val="tx1"/>
              </a:solidFill>
            </a:endParaRPr>
          </a:p>
          <a:p>
            <a:endParaRPr lang="en-GB" sz="2300" b="1" dirty="0">
              <a:solidFill>
                <a:schemeClr val="tx1"/>
              </a:solidFill>
            </a:endParaRPr>
          </a:p>
          <a:p>
            <a:r>
              <a:rPr lang="en-GB" sz="2300" b="1" dirty="0">
                <a:solidFill>
                  <a:schemeClr val="tx1"/>
                </a:solidFill>
              </a:rPr>
              <a:t>Which bone is the longest in the human body?</a:t>
            </a:r>
            <a:endParaRPr lang="en-GB" sz="2300" dirty="0">
              <a:solidFill>
                <a:schemeClr val="tx1"/>
              </a:solidFill>
            </a:endParaRPr>
          </a:p>
          <a:p>
            <a:pPr lvl="1"/>
            <a:r>
              <a:rPr lang="en-GB" sz="2300" b="1" dirty="0">
                <a:solidFill>
                  <a:schemeClr val="tx1"/>
                </a:solidFill>
                <a:highlight>
                  <a:srgbClr val="FFFF00"/>
                </a:highlight>
              </a:rPr>
              <a:t>Femur</a:t>
            </a:r>
            <a:endParaRPr lang="en-GB" sz="23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Tibia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Humerus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Radius</a:t>
            </a:r>
          </a:p>
          <a:p>
            <a:r>
              <a:rPr lang="en-GB" sz="2300" b="1" dirty="0">
                <a:solidFill>
                  <a:schemeClr val="tx1"/>
                </a:solidFill>
              </a:rPr>
              <a:t>Which bone is located in the upper arm?</a:t>
            </a:r>
            <a:endParaRPr lang="en-GB" sz="2300" dirty="0">
              <a:solidFill>
                <a:schemeClr val="tx1"/>
              </a:solidFill>
            </a:endParaRPr>
          </a:p>
          <a:p>
            <a:pPr lvl="1"/>
            <a:r>
              <a:rPr lang="en-GB" sz="2300" b="1" dirty="0">
                <a:solidFill>
                  <a:schemeClr val="tx1"/>
                </a:solidFill>
                <a:highlight>
                  <a:srgbClr val="FFFF00"/>
                </a:highlight>
              </a:rPr>
              <a:t>Humerus</a:t>
            </a:r>
            <a:endParaRPr lang="en-GB" sz="23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Ulna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Radius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Clavicle</a:t>
            </a:r>
          </a:p>
          <a:p>
            <a:r>
              <a:rPr lang="en-GB" sz="2300" b="1" dirty="0">
                <a:solidFill>
                  <a:schemeClr val="tx1"/>
                </a:solidFill>
              </a:rPr>
              <a:t>What is the name of the bone that protects the brain?</a:t>
            </a:r>
            <a:endParaRPr lang="en-GB" sz="2300" dirty="0">
              <a:solidFill>
                <a:schemeClr val="tx1"/>
              </a:solidFill>
            </a:endParaRPr>
          </a:p>
          <a:p>
            <a:pPr lvl="1"/>
            <a:r>
              <a:rPr lang="en-GB" sz="2300" b="1" dirty="0">
                <a:solidFill>
                  <a:schemeClr val="tx1"/>
                </a:solidFill>
                <a:highlight>
                  <a:srgbClr val="FFFF00"/>
                </a:highlight>
              </a:rPr>
              <a:t>Skull</a:t>
            </a:r>
            <a:endParaRPr lang="en-GB" sz="23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Mandible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Sternum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Pelvis</a:t>
            </a:r>
          </a:p>
          <a:p>
            <a:r>
              <a:rPr lang="en-GB" sz="2300" b="1" dirty="0">
                <a:solidFill>
                  <a:schemeClr val="tx1"/>
                </a:solidFill>
              </a:rPr>
              <a:t>Which bone is commonly referred to as the collarbone?</a:t>
            </a:r>
            <a:endParaRPr lang="en-GB" sz="2300" dirty="0">
              <a:solidFill>
                <a:schemeClr val="tx1"/>
              </a:solidFill>
            </a:endParaRPr>
          </a:p>
          <a:p>
            <a:pPr lvl="1"/>
            <a:r>
              <a:rPr lang="en-GB" sz="2300" b="1" dirty="0">
                <a:solidFill>
                  <a:schemeClr val="tx1"/>
                </a:solidFill>
                <a:highlight>
                  <a:srgbClr val="FFFF00"/>
                </a:highlight>
              </a:rPr>
              <a:t>Clavicle</a:t>
            </a:r>
            <a:endParaRPr lang="en-GB" sz="23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Scapula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Sternum</a:t>
            </a:r>
          </a:p>
          <a:p>
            <a:pPr lvl="1"/>
            <a:r>
              <a:rPr lang="en-GB" sz="2300" dirty="0">
                <a:solidFill>
                  <a:schemeClr val="tx1"/>
                </a:solidFill>
              </a:rPr>
              <a:t>Rib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433A9-9F0C-4D0B-4B51-FEF4DB18F317}"/>
              </a:ext>
            </a:extLst>
          </p:cNvPr>
          <p:cNvSpPr txBox="1"/>
          <p:nvPr/>
        </p:nvSpPr>
        <p:spPr>
          <a:xfrm>
            <a:off x="60385" y="7763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for answers*</a:t>
            </a:r>
          </a:p>
        </p:txBody>
      </p:sp>
      <p:pic>
        <p:nvPicPr>
          <p:cNvPr id="3074" name="Picture 2" descr="Intro to A&amp;P for EMR Students">
            <a:extLst>
              <a:ext uri="{FF2B5EF4-FFF2-40B4-BE49-F238E27FC236}">
                <a16:creationId xmlns:a16="http://schemas.microsoft.com/office/drawing/2014/main" id="{16DD2F45-5054-DBA0-88FA-0671760CE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r="70346"/>
          <a:stretch>
            <a:fillRect/>
          </a:stretch>
        </p:blipFill>
        <p:spPr bwMode="auto">
          <a:xfrm>
            <a:off x="5460521" y="966158"/>
            <a:ext cx="1319841" cy="4953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2EB9-8160-38F6-5CCC-8D20B09E1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C77B-4FE0-EEAE-277A-38542020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38" y="-309196"/>
            <a:ext cx="10972800" cy="1143000"/>
          </a:xfrm>
        </p:spPr>
        <p:txBody>
          <a:bodyPr/>
          <a:lstStyle/>
          <a:p>
            <a:pPr algn="ctr"/>
            <a:r>
              <a:rPr lang="en-GB" dirty="0"/>
              <a:t>Quiz 2 – Muscular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93DCD-DE35-C0D4-8809-5945997D8923}"/>
              </a:ext>
            </a:extLst>
          </p:cNvPr>
          <p:cNvSpPr txBox="1"/>
          <p:nvPr/>
        </p:nvSpPr>
        <p:spPr>
          <a:xfrm>
            <a:off x="60385" y="7763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for answers*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D29E074-9F7D-246A-784F-85977F4CC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3654" y="560629"/>
            <a:ext cx="4583622" cy="53399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type of muscle is responsible for voluntary movements?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Skeletal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Smooth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Cardiac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Involuntary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type of muscle is found in the walls of internal organs such as the stomach?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Smooth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Skeletal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Cardiac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Striated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type of muscle is found exclusively in the heart?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Cardiac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Skeletal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Smooth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Involuntary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the primary characteristic of smooth muscle?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is involuntary and non-striated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is voluntary and striated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is involuntary and striated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is voluntary and non-striated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type of muscle is under conscious control?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Skeletal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Smooth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Cardiac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Involuntary muscle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02E6D8-6062-8ED9-A3FC-CB6DE3598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726" y="560629"/>
            <a:ext cx="4583622" cy="5339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Which type of muscle is responsible for voluntary movements?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Skeletal muscle</a:t>
            </a:r>
            <a:endParaRPr lang="en-US" altLang="en-US" sz="11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Smooth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Cardiac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Involuntary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What type of muscle is found in the walls of internal organs such as the stomach?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Smooth muscle</a:t>
            </a:r>
            <a:endParaRPr lang="en-US" altLang="en-US" sz="11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Skeletal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Cardiac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Striated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Which type of muscle is found exclusively in the heart?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Cardiac muscle</a:t>
            </a:r>
            <a:endParaRPr lang="en-US" altLang="en-US" sz="11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Skeletal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Smooth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Involuntary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What is the primary characteristic of smooth muscle?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It is involuntary and non-striated</a:t>
            </a:r>
            <a:endParaRPr lang="en-US" altLang="en-US" sz="11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It is voluntary and striated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It is involuntary and striated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It is voluntary and non-striated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100" b="1" dirty="0">
                <a:solidFill>
                  <a:schemeClr val="tx1"/>
                </a:solidFill>
                <a:latin typeface="Arial" panose="020B0604020202020204" pitchFamily="34" charset="0"/>
              </a:rPr>
              <a:t>Which type of muscle is under conscious control?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Skeletal muscle</a:t>
            </a:r>
            <a:endParaRPr lang="en-US" altLang="en-US" sz="11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Smooth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Cardiac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Involuntary muscle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5" name="Picture 5" descr="Musculoskeletal system anatomy">
            <a:extLst>
              <a:ext uri="{FF2B5EF4-FFF2-40B4-BE49-F238E27FC236}">
                <a16:creationId xmlns:a16="http://schemas.microsoft.com/office/drawing/2014/main" id="{2485CBD3-E280-D6AA-2A05-A0787C722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t="6341" r="26327" b="6341"/>
          <a:stretch>
            <a:fillRect/>
          </a:stretch>
        </p:blipFill>
        <p:spPr bwMode="auto">
          <a:xfrm>
            <a:off x="5131394" y="997706"/>
            <a:ext cx="2084487" cy="4171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A4C9B-C2E7-96B8-4B2F-36111640D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A0C9-F3C8-0DFF-FE95-0184EDA0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4" y="-124530"/>
            <a:ext cx="10972800" cy="1143000"/>
          </a:xfrm>
        </p:spPr>
        <p:txBody>
          <a:bodyPr/>
          <a:lstStyle/>
          <a:p>
            <a:pPr algn="ctr"/>
            <a:r>
              <a:rPr lang="en-GB" dirty="0"/>
              <a:t>Quiz 3 – Cardiovascular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3670D-A733-5340-4231-A8C6C136B55F}"/>
              </a:ext>
            </a:extLst>
          </p:cNvPr>
          <p:cNvSpPr txBox="1"/>
          <p:nvPr/>
        </p:nvSpPr>
        <p:spPr>
          <a:xfrm>
            <a:off x="60385" y="7763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for answers*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F0A96C1-29A8-59B3-27B3-060C09B8D0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385" y="876773"/>
            <a:ext cx="4359335" cy="48782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the main function of the cardiovascular system?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transport oxygen and nutrients throughout the body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produce hormones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regulate body temperature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protect against infections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blood vessel carries oxygenated blood away from the heart?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Arteries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Capillaries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Venules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the name of the upper chambers of the heart?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Atria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Ventricles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Septum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Valves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is the role of capillaries in the cardiovascular system?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exchange oxygen, nutrients, and waste products between blood and tissues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carry blood back to the 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pump blood out of the 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regulate blood pressure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 component of blood is responsible for transporting oxygen?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 blood cells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White blood cells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Platelets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Plasma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74D4A-F7E8-73FF-B46E-D392876F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280" y="876773"/>
            <a:ext cx="4359335" cy="4878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8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latin typeface="Arial" panose="020B0604020202020204" pitchFamily="34" charset="0"/>
              </a:rPr>
              <a:t>What is the main function of the cardiovascular system?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To transport oxygen and nutrients throughout the body</a:t>
            </a:r>
            <a:endParaRPr lang="en-US" altLang="en-US" sz="10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produce hormones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regulate body temperature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protect against infections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latin typeface="Arial" panose="020B0604020202020204" pitchFamily="34" charset="0"/>
              </a:rPr>
              <a:t>Which blood vessel carries oxygenated blood away from the heart?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Arteries</a:t>
            </a:r>
            <a:endParaRPr lang="en-US" altLang="en-US" sz="10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Veins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Capillaries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Venules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latin typeface="Arial" panose="020B0604020202020204" pitchFamily="34" charset="0"/>
              </a:rPr>
              <a:t>What is the name of the upper chambers of the heart?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Atria</a:t>
            </a:r>
            <a:endParaRPr lang="en-US" altLang="en-US" sz="10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Ventricles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Septum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Valves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latin typeface="Arial" panose="020B0604020202020204" pitchFamily="34" charset="0"/>
              </a:rPr>
              <a:t>What is the role of capillaries in the cardiovascular system?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To exchange oxygen, nutrients, and waste products between blood and tissues</a:t>
            </a:r>
            <a:endParaRPr lang="en-US" altLang="en-US" sz="10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carry blood back to the heart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pump blood out of the heart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To regulate blood pressure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latin typeface="Arial" panose="020B0604020202020204" pitchFamily="34" charset="0"/>
              </a:rPr>
              <a:t>Which component of blood is responsible for transporting oxygen?</a:t>
            </a:r>
            <a:endParaRPr lang="en-US" alt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Red blood cells</a:t>
            </a:r>
            <a:endParaRPr lang="en-US" altLang="en-US" sz="1000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White blood cells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Platelets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Plasma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099" name="Picture 3" descr="What is the cardiovascular system?">
            <a:extLst>
              <a:ext uri="{FF2B5EF4-FFF2-40B4-BE49-F238E27FC236}">
                <a16:creationId xmlns:a16="http://schemas.microsoft.com/office/drawing/2014/main" id="{59BE4C24-89D1-40F6-529B-44F8AF7E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65" y="876773"/>
            <a:ext cx="2080270" cy="4603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Y7 Information Evening - Oct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808</Words>
  <Application>Microsoft Office PowerPoint</Application>
  <PresentationFormat>Widescreen</PresentationFormat>
  <Paragraphs>185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Y7 Information Evening - Oct 2018</vt:lpstr>
      <vt:lpstr>Session 1 Unit 1 - Anatomy &amp; Physiology</vt:lpstr>
      <vt:lpstr>Quiz 1 – Skeletal System</vt:lpstr>
      <vt:lpstr>Quiz 2 – Muscular System</vt:lpstr>
      <vt:lpstr>Quiz 3 – Cardiovascular System</vt:lpstr>
    </vt:vector>
  </TitlesOfParts>
  <Company>Thomas Telford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CHeywood</dc:creator>
  <cp:lastModifiedBy>Alexander Kitchenham</cp:lastModifiedBy>
  <cp:revision>51</cp:revision>
  <dcterms:created xsi:type="dcterms:W3CDTF">2019-06-26T08:33:32Z</dcterms:created>
  <dcterms:modified xsi:type="dcterms:W3CDTF">2025-07-02T20:41:40Z</dcterms:modified>
</cp:coreProperties>
</file>