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2" d="100"/>
          <a:sy n="62" d="100"/>
        </p:scale>
        <p:origin x="10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6/8/2021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6/8/2021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6/8/2021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6/8/2021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6/8/2021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hyperlink" Target="https://www.music-for-music-teachers.com/staff-paper-pdf.html" TargetMode="External"/><Relationship Id="rId5" Type="http://schemas.openxmlformats.org/officeDocument/2006/relationships/hyperlink" Target="https://www.youtube.com/watch?v=fOk8Tm815lE" TargetMode="External"/><Relationship Id="rId4" Type="http://schemas.openxmlformats.org/officeDocument/2006/relationships/hyperlink" Target="https://www.youtube.com/watch?v=nrIPxlFzDi0"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music-for-music-teachers.com/staff-paper-pdf.html"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 level music</a:t>
            </a:r>
            <a:endParaRPr lang="en-GB" dirty="0"/>
          </a:p>
        </p:txBody>
      </p:sp>
      <p:sp>
        <p:nvSpPr>
          <p:cNvPr id="3" name="Subtitle 2"/>
          <p:cNvSpPr>
            <a:spLocks noGrp="1"/>
          </p:cNvSpPr>
          <p:nvPr>
            <p:ph type="subTitle" idx="1"/>
          </p:nvPr>
        </p:nvSpPr>
        <p:spPr/>
        <p:txBody>
          <a:bodyPr/>
          <a:lstStyle/>
          <a:p>
            <a:r>
              <a:rPr lang="en-GB" dirty="0" smtClean="0"/>
              <a:t>Composition</a:t>
            </a:r>
            <a:endParaRPr lang="en-GB" dirty="0"/>
          </a:p>
        </p:txBody>
      </p:sp>
    </p:spTree>
    <p:extLst>
      <p:ext uri="{BB962C8B-B14F-4D97-AF65-F5344CB8AC3E}">
        <p14:creationId xmlns:p14="http://schemas.microsoft.com/office/powerpoint/2010/main" val="1629985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lstStyle/>
          <a:p>
            <a:r>
              <a:rPr lang="en-GB" dirty="0" smtClean="0"/>
              <a:t>Overview</a:t>
            </a:r>
            <a:endParaRPr lang="en-GB" dirty="0"/>
          </a:p>
        </p:txBody>
      </p:sp>
      <p:sp>
        <p:nvSpPr>
          <p:cNvPr id="6" name="Content Placeholder 5"/>
          <p:cNvSpPr>
            <a:spLocks noGrp="1"/>
          </p:cNvSpPr>
          <p:nvPr>
            <p:ph idx="1"/>
          </p:nvPr>
        </p:nvSpPr>
        <p:spPr/>
        <p:txBody>
          <a:bodyPr>
            <a:normAutofit/>
          </a:bodyPr>
          <a:lstStyle/>
          <a:p>
            <a:r>
              <a:rPr lang="en-US" dirty="0" smtClean="0">
                <a:latin typeface="Arial Rounded MT Bold" panose="020F0704030504030204" pitchFamily="34" charset="0"/>
              </a:rPr>
              <a:t>Composing music is the creative process by which most of the music we experience came into being. </a:t>
            </a:r>
          </a:p>
          <a:p>
            <a:r>
              <a:rPr lang="en-US" dirty="0" smtClean="0">
                <a:latin typeface="Arial Rounded MT Bold" panose="020F0704030504030204" pitchFamily="34" charset="0"/>
              </a:rPr>
              <a:t>During the course y</a:t>
            </a:r>
            <a:r>
              <a:rPr lang="en-US" dirty="0" smtClean="0">
                <a:latin typeface="Arial Rounded MT Bold" panose="020F0704030504030204" pitchFamily="34" charset="0"/>
              </a:rPr>
              <a:t>ou </a:t>
            </a:r>
            <a:r>
              <a:rPr lang="en-US" dirty="0" smtClean="0">
                <a:latin typeface="Arial Rounded MT Bold" panose="020F0704030504030204" pitchFamily="34" charset="0"/>
              </a:rPr>
              <a:t>will be encouraged to explore a range of compositional starting points, investigate a range of techniques for developing and manipulating ideas. You will then turn your ideas into completed pieces of music.  You can also explore the skills needed to compose for different musical forces.</a:t>
            </a:r>
            <a:endParaRPr lang="en-GB" dirty="0" smtClean="0">
              <a:latin typeface="Arial Rounded MT Bold" panose="020F0704030504030204" pitchFamily="34" charset="0"/>
            </a:endParaRPr>
          </a:p>
          <a:p>
            <a:r>
              <a:rPr lang="en-US" dirty="0" smtClean="0">
                <a:latin typeface="Arial Rounded MT Bold" panose="020F0704030504030204" pitchFamily="34" charset="0"/>
              </a:rPr>
              <a:t>You will learn more about </a:t>
            </a:r>
            <a:r>
              <a:rPr lang="en-US" dirty="0">
                <a:latin typeface="Arial Rounded MT Bold" panose="020F0704030504030204" pitchFamily="34" charset="0"/>
              </a:rPr>
              <a:t>the processes involved in creating music through developing the technical </a:t>
            </a:r>
            <a:r>
              <a:rPr lang="en-US" dirty="0" smtClean="0">
                <a:latin typeface="Arial Rounded MT Bold" panose="020F0704030504030204" pitchFamily="34" charset="0"/>
              </a:rPr>
              <a:t>and expressive </a:t>
            </a:r>
            <a:r>
              <a:rPr lang="en-US" dirty="0">
                <a:latin typeface="Arial Rounded MT Bold" panose="020F0704030504030204" pitchFamily="34" charset="0"/>
              </a:rPr>
              <a:t>skills needed by a composer</a:t>
            </a:r>
            <a:r>
              <a:rPr lang="en-US" dirty="0" smtClean="0">
                <a:latin typeface="Arial Rounded MT Bold" panose="020F0704030504030204" pitchFamily="34" charset="0"/>
              </a:rPr>
              <a:t>.</a:t>
            </a:r>
            <a:endParaRPr lang="en-US" dirty="0">
              <a:latin typeface="Arial Rounded MT Bold" panose="020F0704030504030204" pitchFamily="34" charset="0"/>
            </a:endParaRPr>
          </a:p>
        </p:txBody>
      </p:sp>
    </p:spTree>
    <p:extLst>
      <p:ext uri="{BB962C8B-B14F-4D97-AF65-F5344CB8AC3E}">
        <p14:creationId xmlns:p14="http://schemas.microsoft.com/office/powerpoint/2010/main" val="2509979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lstStyle/>
          <a:p>
            <a:r>
              <a:rPr lang="en-GB" dirty="0" smtClean="0"/>
              <a:t>Overview</a:t>
            </a:r>
            <a:endParaRPr lang="en-GB" dirty="0"/>
          </a:p>
        </p:txBody>
      </p:sp>
      <p:sp>
        <p:nvSpPr>
          <p:cNvPr id="6" name="Content Placeholder 5"/>
          <p:cNvSpPr>
            <a:spLocks noGrp="1"/>
          </p:cNvSpPr>
          <p:nvPr>
            <p:ph idx="1"/>
          </p:nvPr>
        </p:nvSpPr>
        <p:spPr/>
        <p:txBody>
          <a:bodyPr>
            <a:normAutofit/>
          </a:bodyPr>
          <a:lstStyle/>
          <a:p>
            <a:r>
              <a:rPr lang="en-US" dirty="0" smtClean="0">
                <a:latin typeface="Arial Rounded MT Bold" panose="020F0704030504030204" pitchFamily="34" charset="0"/>
              </a:rPr>
              <a:t>Composing music is the creative process by which most of the music we experience came into being. </a:t>
            </a:r>
          </a:p>
          <a:p>
            <a:r>
              <a:rPr lang="en-US" dirty="0" smtClean="0">
                <a:latin typeface="Arial Rounded MT Bold" panose="020F0704030504030204" pitchFamily="34" charset="0"/>
              </a:rPr>
              <a:t>During the course y</a:t>
            </a:r>
            <a:r>
              <a:rPr lang="en-US" dirty="0" smtClean="0">
                <a:latin typeface="Arial Rounded MT Bold" panose="020F0704030504030204" pitchFamily="34" charset="0"/>
              </a:rPr>
              <a:t>ou </a:t>
            </a:r>
            <a:r>
              <a:rPr lang="en-US" dirty="0" smtClean="0">
                <a:latin typeface="Arial Rounded MT Bold" panose="020F0704030504030204" pitchFamily="34" charset="0"/>
              </a:rPr>
              <a:t>will be encouraged to explore a range of compositional starting points, investigate a range of techniques for developing and manipulating ideas. You will then turn your ideas into completed pieces of music.  You can also explore the skills needed to compose for different musical forces.</a:t>
            </a:r>
            <a:endParaRPr lang="en-GB" dirty="0" smtClean="0">
              <a:latin typeface="Arial Rounded MT Bold" panose="020F0704030504030204" pitchFamily="34" charset="0"/>
            </a:endParaRPr>
          </a:p>
          <a:p>
            <a:r>
              <a:rPr lang="en-US" dirty="0" smtClean="0">
                <a:latin typeface="Arial Rounded MT Bold" panose="020F0704030504030204" pitchFamily="34" charset="0"/>
              </a:rPr>
              <a:t>You will learn more about </a:t>
            </a:r>
            <a:r>
              <a:rPr lang="en-US" dirty="0">
                <a:latin typeface="Arial Rounded MT Bold" panose="020F0704030504030204" pitchFamily="34" charset="0"/>
              </a:rPr>
              <a:t>the processes involved in creating music through developing the technical </a:t>
            </a:r>
            <a:r>
              <a:rPr lang="en-US" dirty="0" smtClean="0">
                <a:latin typeface="Arial Rounded MT Bold" panose="020F0704030504030204" pitchFamily="34" charset="0"/>
              </a:rPr>
              <a:t>and expressive </a:t>
            </a:r>
            <a:r>
              <a:rPr lang="en-US" dirty="0">
                <a:latin typeface="Arial Rounded MT Bold" panose="020F0704030504030204" pitchFamily="34" charset="0"/>
              </a:rPr>
              <a:t>skills needed by a composer</a:t>
            </a:r>
            <a:r>
              <a:rPr lang="en-US" dirty="0" smtClean="0">
                <a:latin typeface="Arial Rounded MT Bold" panose="020F0704030504030204" pitchFamily="34" charset="0"/>
              </a:rPr>
              <a:t>.</a:t>
            </a:r>
            <a:endParaRPr lang="en-US" dirty="0">
              <a:latin typeface="Arial Rounded MT Bold" panose="020F0704030504030204" pitchFamily="34" charset="0"/>
            </a:endParaRPr>
          </a:p>
        </p:txBody>
      </p:sp>
    </p:spTree>
    <p:extLst>
      <p:ext uri="{BB962C8B-B14F-4D97-AF65-F5344CB8AC3E}">
        <p14:creationId xmlns:p14="http://schemas.microsoft.com/office/powerpoint/2010/main" val="974405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Composition Practice </a:t>
            </a:r>
            <a:r>
              <a:rPr lang="en-GB" dirty="0" smtClean="0"/>
              <a:t>Tasks: Task 1</a:t>
            </a:r>
            <a:endParaRPr lang="en-GB" dirty="0"/>
          </a:p>
        </p:txBody>
      </p:sp>
      <p:sp>
        <p:nvSpPr>
          <p:cNvPr id="3" name="Content Placeholder 2"/>
          <p:cNvSpPr>
            <a:spLocks noGrp="1"/>
          </p:cNvSpPr>
          <p:nvPr>
            <p:ph idx="1"/>
          </p:nvPr>
        </p:nvSpPr>
        <p:spPr>
          <a:xfrm>
            <a:off x="561351" y="1592130"/>
            <a:ext cx="8229600" cy="4813995"/>
          </a:xfrm>
        </p:spPr>
        <p:txBody>
          <a:bodyPr/>
          <a:lstStyle/>
          <a:p>
            <a:r>
              <a:rPr lang="en-GB" b="1" dirty="0"/>
              <a:t>Compose a melody based on a motif:</a:t>
            </a:r>
            <a:r>
              <a:rPr lang="en-GB" dirty="0"/>
              <a:t>  A motif is usually a small melodic fragment.  </a:t>
            </a:r>
            <a:r>
              <a:rPr lang="en-GB" dirty="0"/>
              <a:t>This is obviously a more intricate way of working but it can provide a melody with a great feeling of unity and strength</a:t>
            </a:r>
            <a:r>
              <a:rPr lang="en-GB" dirty="0" smtClean="0"/>
              <a:t>.</a:t>
            </a:r>
          </a:p>
          <a:p>
            <a:endParaRPr lang="en-GB" b="1" dirty="0"/>
          </a:p>
          <a:p>
            <a:endParaRPr lang="en-GB" b="1" dirty="0"/>
          </a:p>
          <a:p>
            <a:r>
              <a:rPr lang="en-GB" b="1" dirty="0"/>
              <a:t>Compose a riff:  </a:t>
            </a:r>
            <a:r>
              <a:rPr lang="en-GB" dirty="0"/>
              <a:t>A riff is a short melodic phrase in a pop or jazz composition.  Usually repeated as an ostinato it can appear either in the lead part or in the bass or the backing instruments.  Riffs are repeated rather than building up like melodies with contrasting or varied ideas, and that makes them easy to work with.  Try out different combinations of notes, and then start to develop it by adding a rhythm.  The best riffs are simple and catchy.</a:t>
            </a: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6345" y="3116645"/>
            <a:ext cx="2915816" cy="92334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2879" y="5906761"/>
            <a:ext cx="4514850" cy="685800"/>
          </a:xfrm>
          <a:prstGeom prst="rect">
            <a:avLst/>
          </a:prstGeom>
        </p:spPr>
      </p:pic>
      <p:sp>
        <p:nvSpPr>
          <p:cNvPr id="8" name="Rectangle 7"/>
          <p:cNvSpPr/>
          <p:nvPr/>
        </p:nvSpPr>
        <p:spPr>
          <a:xfrm>
            <a:off x="6203521" y="5969609"/>
            <a:ext cx="4926479" cy="646331"/>
          </a:xfrm>
          <a:prstGeom prst="rect">
            <a:avLst/>
          </a:prstGeom>
        </p:spPr>
        <p:txBody>
          <a:bodyPr wrap="square">
            <a:spAutoFit/>
          </a:bodyPr>
          <a:lstStyle/>
          <a:p>
            <a:r>
              <a:rPr lang="en-GB" u="sng" dirty="0" smtClean="0">
                <a:hlinkClick r:id="rId4"/>
              </a:rPr>
              <a:t>You can find an example of this here:  </a:t>
            </a:r>
            <a:r>
              <a:rPr lang="en-GB" dirty="0" smtClean="0">
                <a:hlinkClick r:id="rId4"/>
              </a:rPr>
              <a:t>https</a:t>
            </a:r>
            <a:r>
              <a:rPr lang="en-GB" dirty="0">
                <a:hlinkClick r:id="rId4"/>
              </a:rPr>
              <a:t>://www.youtube.com/watch?v=nrIPxlFzDi0</a:t>
            </a:r>
            <a:endParaRPr lang="en-GB" dirty="0"/>
          </a:p>
        </p:txBody>
      </p:sp>
      <p:sp>
        <p:nvSpPr>
          <p:cNvPr id="10" name="TextBox 9"/>
          <p:cNvSpPr txBox="1"/>
          <p:nvPr/>
        </p:nvSpPr>
        <p:spPr>
          <a:xfrm>
            <a:off x="3591664" y="3182662"/>
            <a:ext cx="5069449" cy="923330"/>
          </a:xfrm>
          <a:prstGeom prst="rect">
            <a:avLst/>
          </a:prstGeom>
          <a:noFill/>
        </p:spPr>
        <p:txBody>
          <a:bodyPr wrap="square" rtlCol="0">
            <a:spAutoFit/>
          </a:bodyPr>
          <a:lstStyle/>
          <a:p>
            <a:r>
              <a:rPr lang="en-GB" dirty="0" smtClean="0">
                <a:solidFill>
                  <a:schemeClr val="accent1">
                    <a:lumMod val="75000"/>
                    <a:lumOff val="25000"/>
                  </a:schemeClr>
                </a:solidFill>
                <a:hlinkClick r:id="rId5"/>
              </a:rPr>
              <a:t>You can find an example of this here:  https</a:t>
            </a:r>
            <a:r>
              <a:rPr lang="en-GB" dirty="0">
                <a:solidFill>
                  <a:schemeClr val="accent1">
                    <a:lumMod val="75000"/>
                    <a:lumOff val="25000"/>
                  </a:schemeClr>
                </a:solidFill>
                <a:hlinkClick r:id="rId5"/>
              </a:rPr>
              <a:t>://www.youtube.com/watch?v=fOk8Tm815lE</a:t>
            </a:r>
            <a:endParaRPr lang="en-GB" b="1" dirty="0">
              <a:solidFill>
                <a:schemeClr val="accent1">
                  <a:lumMod val="75000"/>
                  <a:lumOff val="25000"/>
                </a:schemeClr>
              </a:solidFill>
            </a:endParaRPr>
          </a:p>
          <a:p>
            <a:endParaRPr lang="en-GB" dirty="0"/>
          </a:p>
        </p:txBody>
      </p:sp>
      <p:sp>
        <p:nvSpPr>
          <p:cNvPr id="11" name="TextBox 10"/>
          <p:cNvSpPr txBox="1"/>
          <p:nvPr/>
        </p:nvSpPr>
        <p:spPr>
          <a:xfrm>
            <a:off x="9051532" y="2450386"/>
            <a:ext cx="2943546" cy="2585323"/>
          </a:xfrm>
          <a:prstGeom prst="rect">
            <a:avLst/>
          </a:prstGeom>
          <a:noFill/>
          <a:ln w="38100">
            <a:solidFill>
              <a:schemeClr val="tx1"/>
            </a:solidFill>
          </a:ln>
        </p:spPr>
        <p:txBody>
          <a:bodyPr wrap="square" rtlCol="0">
            <a:spAutoFit/>
          </a:bodyPr>
          <a:lstStyle/>
          <a:p>
            <a:r>
              <a:rPr lang="en-GB" dirty="0" smtClean="0"/>
              <a:t>Notate your responses and bring them to your first composition lesson in September.  You will find manuscript paper to download and print here</a:t>
            </a:r>
            <a:r>
              <a:rPr lang="en-GB" dirty="0"/>
              <a:t>:  </a:t>
            </a:r>
            <a:r>
              <a:rPr lang="en-GB" dirty="0">
                <a:hlinkClick r:id="rId6"/>
              </a:rPr>
              <a:t>https://</a:t>
            </a:r>
            <a:r>
              <a:rPr lang="en-GB" dirty="0" smtClean="0">
                <a:hlinkClick r:id="rId6"/>
              </a:rPr>
              <a:t>www.music-for-music-teachers.com/staff-paper-pdf.html</a:t>
            </a:r>
            <a:r>
              <a:rPr lang="en-GB" dirty="0" smtClean="0"/>
              <a:t> </a:t>
            </a:r>
            <a:endParaRPr lang="en-GB" dirty="0"/>
          </a:p>
        </p:txBody>
      </p:sp>
    </p:spTree>
    <p:extLst>
      <p:ext uri="{BB962C8B-B14F-4D97-AF65-F5344CB8AC3E}">
        <p14:creationId xmlns:p14="http://schemas.microsoft.com/office/powerpoint/2010/main" val="1930402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lstStyle/>
          <a:p>
            <a:r>
              <a:rPr lang="en-GB" dirty="0" smtClean="0"/>
              <a:t>Composing task two: melody</a:t>
            </a:r>
            <a:endParaRPr lang="en-GB" dirty="0"/>
          </a:p>
        </p:txBody>
      </p:sp>
      <p:pic>
        <p:nvPicPr>
          <p:cNvPr id="4" name="Content Placeholder 3"/>
          <p:cNvPicPr>
            <a:picLocks noGrp="1" noChangeAspect="1"/>
          </p:cNvPicPr>
          <p:nvPr>
            <p:ph idx="1"/>
          </p:nvPr>
        </p:nvPicPr>
        <p:blipFill rotWithShape="1">
          <a:blip r:embed="rId2"/>
          <a:srcRect t="40836"/>
          <a:stretch/>
        </p:blipFill>
        <p:spPr>
          <a:xfrm>
            <a:off x="5911955" y="3071974"/>
            <a:ext cx="6107851" cy="2532580"/>
          </a:xfrm>
          <a:prstGeom prst="rect">
            <a:avLst/>
          </a:prstGeom>
        </p:spPr>
      </p:pic>
      <p:sp>
        <p:nvSpPr>
          <p:cNvPr id="2" name="TextBox 1"/>
          <p:cNvSpPr txBox="1"/>
          <p:nvPr/>
        </p:nvSpPr>
        <p:spPr>
          <a:xfrm>
            <a:off x="508571" y="2922997"/>
            <a:ext cx="5239820" cy="2862322"/>
          </a:xfrm>
          <a:prstGeom prst="rect">
            <a:avLst/>
          </a:prstGeom>
          <a:noFill/>
          <a:ln w="38100">
            <a:solidFill>
              <a:schemeClr val="tx1"/>
            </a:solidFill>
          </a:ln>
        </p:spPr>
        <p:txBody>
          <a:bodyPr wrap="square" rtlCol="0">
            <a:spAutoFit/>
          </a:bodyPr>
          <a:lstStyle/>
          <a:p>
            <a:r>
              <a:rPr lang="en-GB" dirty="0" smtClean="0"/>
              <a:t>Here is a four-bar melody.  Compose another four bars, developing the melody using melodic devices.  Some of the ways that you could do this include:</a:t>
            </a:r>
          </a:p>
          <a:p>
            <a:endParaRPr lang="en-GB" dirty="0"/>
          </a:p>
          <a:p>
            <a:pPr marL="285750" indent="-285750">
              <a:buFont typeface="Arial" panose="020B0604020202020204" pitchFamily="34" charset="0"/>
              <a:buChar char="•"/>
            </a:pPr>
            <a:r>
              <a:rPr lang="en-GB" dirty="0" smtClean="0"/>
              <a:t>Repeating the melody (or part of it) in sequence</a:t>
            </a:r>
          </a:p>
          <a:p>
            <a:pPr marL="285750" indent="-285750">
              <a:buFont typeface="Arial" panose="020B0604020202020204" pitchFamily="34" charset="0"/>
              <a:buChar char="•"/>
            </a:pPr>
            <a:r>
              <a:rPr lang="en-GB" dirty="0" smtClean="0"/>
              <a:t>Repeat the melody, adding ornaments or other decoration; or</a:t>
            </a:r>
          </a:p>
          <a:p>
            <a:pPr marL="285750" indent="-285750">
              <a:buFont typeface="Arial" panose="020B0604020202020204" pitchFamily="34" charset="0"/>
              <a:buChar char="•"/>
            </a:pPr>
            <a:r>
              <a:rPr lang="en-GB" dirty="0" smtClean="0"/>
              <a:t>Compose a completely new, but contrasting melody, that can act as an answer in a question and answer format.</a:t>
            </a:r>
            <a:endParaRPr lang="en-GB" dirty="0"/>
          </a:p>
        </p:txBody>
      </p:sp>
      <p:sp>
        <p:nvSpPr>
          <p:cNvPr id="3" name="TextBox 2"/>
          <p:cNvSpPr txBox="1"/>
          <p:nvPr/>
        </p:nvSpPr>
        <p:spPr>
          <a:xfrm>
            <a:off x="395555" y="6010382"/>
            <a:ext cx="11584112" cy="646331"/>
          </a:xfrm>
          <a:prstGeom prst="rect">
            <a:avLst/>
          </a:prstGeom>
          <a:noFill/>
        </p:spPr>
        <p:txBody>
          <a:bodyPr wrap="square" rtlCol="0">
            <a:spAutoFit/>
          </a:bodyPr>
          <a:lstStyle/>
          <a:p>
            <a:r>
              <a:rPr lang="en-GB" dirty="0" smtClean="0"/>
              <a:t>Notate your response and bring it to your first composition lesson in September.  You will find manuscript paper to download and print here</a:t>
            </a:r>
            <a:r>
              <a:rPr lang="en-GB" dirty="0"/>
              <a:t>:  </a:t>
            </a:r>
            <a:r>
              <a:rPr lang="en-GB" dirty="0">
                <a:hlinkClick r:id="rId3"/>
              </a:rPr>
              <a:t>https://</a:t>
            </a:r>
            <a:r>
              <a:rPr lang="en-GB" dirty="0" smtClean="0">
                <a:hlinkClick r:id="rId3"/>
              </a:rPr>
              <a:t>www.music-for-music-teachers.com/staff-paper-pdf.html</a:t>
            </a:r>
            <a:r>
              <a:rPr lang="en-GB" dirty="0" smtClean="0"/>
              <a:t> </a:t>
            </a:r>
            <a:endParaRPr lang="en-GB" dirty="0"/>
          </a:p>
        </p:txBody>
      </p:sp>
    </p:spTree>
    <p:extLst>
      <p:ext uri="{BB962C8B-B14F-4D97-AF65-F5344CB8AC3E}">
        <p14:creationId xmlns:p14="http://schemas.microsoft.com/office/powerpoint/2010/main" val="13726977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lstStyle/>
          <a:p>
            <a:r>
              <a:rPr lang="en-GB" dirty="0" smtClean="0"/>
              <a:t>Music theory</a:t>
            </a:r>
            <a:endParaRPr lang="en-GB" dirty="0"/>
          </a:p>
        </p:txBody>
      </p:sp>
      <p:sp>
        <p:nvSpPr>
          <p:cNvPr id="6" name="Content Placeholder 5"/>
          <p:cNvSpPr>
            <a:spLocks noGrp="1"/>
          </p:cNvSpPr>
          <p:nvPr>
            <p:ph idx="1"/>
          </p:nvPr>
        </p:nvSpPr>
        <p:spPr/>
        <p:txBody>
          <a:bodyPr>
            <a:normAutofit/>
          </a:bodyPr>
          <a:lstStyle/>
          <a:p>
            <a:r>
              <a:rPr lang="en-US" sz="2800" dirty="0" smtClean="0">
                <a:latin typeface="Arial Rounded MT Bold" panose="020F0704030504030204" pitchFamily="34" charset="0"/>
              </a:rPr>
              <a:t>It is essential that you build up a good understanding of music theory throughout the course.  So that we can assess your current level of knowledge on this, please complete test 1 on the document Grade-5-ten-tests-2020-10.pdf </a:t>
            </a:r>
          </a:p>
          <a:p>
            <a:r>
              <a:rPr lang="en-US" sz="2800" dirty="0" smtClean="0">
                <a:latin typeface="Arial Rounded MT Bold" panose="020F0704030504030204" pitchFamily="34" charset="0"/>
              </a:rPr>
              <a:t>Please print out this document and fill in your responses and then bring this into school for your first lesson. </a:t>
            </a:r>
            <a:endParaRPr lang="en-US" sz="2800" dirty="0">
              <a:latin typeface="Arial Rounded MT Bold" panose="020F0704030504030204" pitchFamily="34" charset="0"/>
            </a:endParaRPr>
          </a:p>
        </p:txBody>
      </p:sp>
    </p:spTree>
    <p:extLst>
      <p:ext uri="{BB962C8B-B14F-4D97-AF65-F5344CB8AC3E}">
        <p14:creationId xmlns:p14="http://schemas.microsoft.com/office/powerpoint/2010/main" val="1602481015"/>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22</TotalTime>
  <Words>550</Words>
  <Application>Microsoft Office PowerPoint</Application>
  <PresentationFormat>Widescreen</PresentationFormat>
  <Paragraphs>28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Rounded MT Bold</vt:lpstr>
      <vt:lpstr>Gill Sans MT</vt:lpstr>
      <vt:lpstr>Wingdings 2</vt:lpstr>
      <vt:lpstr>Dividend</vt:lpstr>
      <vt:lpstr>A level music</vt:lpstr>
      <vt:lpstr>Overview</vt:lpstr>
      <vt:lpstr>Overview</vt:lpstr>
      <vt:lpstr>Composition Practice Tasks: Task 1</vt:lpstr>
      <vt:lpstr>Composing task two: melody</vt:lpstr>
      <vt:lpstr>Music theory</vt:lpstr>
    </vt:vector>
  </TitlesOfParts>
  <Company>Thomas Telford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level music</dc:title>
  <dc:creator>Victoria Adams</dc:creator>
  <cp:lastModifiedBy>Victoria Adams</cp:lastModifiedBy>
  <cp:revision>3</cp:revision>
  <dcterms:created xsi:type="dcterms:W3CDTF">2021-06-08T13:32:25Z</dcterms:created>
  <dcterms:modified xsi:type="dcterms:W3CDTF">2021-06-08T13:54:28Z</dcterms:modified>
</cp:coreProperties>
</file>