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2" r:id="rId5"/>
    <p:sldId id="263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34E"/>
    <a:srgbClr val="A40062"/>
    <a:srgbClr val="9EFF29"/>
    <a:srgbClr val="A4660C"/>
    <a:srgbClr val="952F69"/>
    <a:srgbClr val="FF856D"/>
    <a:srgbClr val="FF2549"/>
    <a:srgbClr val="003635"/>
    <a:srgbClr val="005856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74" y="-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2329" y="1614949"/>
            <a:ext cx="7989723" cy="164444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204" y="3259404"/>
            <a:ext cx="7975483" cy="685791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F0A34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39" y="187464"/>
            <a:ext cx="8246070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0A34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1342103"/>
            <a:ext cx="8246070" cy="319575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499" y="450782"/>
            <a:ext cx="6461299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0A34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5499" y="1214307"/>
            <a:ext cx="6461299" cy="351106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5" y="190527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F0A34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9653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6893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9653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6893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850" y="1814053"/>
            <a:ext cx="8203575" cy="1364225"/>
          </a:xfrm>
        </p:spPr>
        <p:txBody>
          <a:bodyPr>
            <a:normAutofit/>
          </a:bodyPr>
          <a:lstStyle/>
          <a:p>
            <a:r>
              <a:rPr lang="en-US" dirty="0" smtClean="0"/>
              <a:t>Performance Skills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0600" y="3280263"/>
            <a:ext cx="8188953" cy="763525"/>
          </a:xfrm>
        </p:spPr>
        <p:txBody>
          <a:bodyPr/>
          <a:lstStyle/>
          <a:p>
            <a:r>
              <a:rPr lang="en-US" dirty="0" smtClean="0"/>
              <a:t>A level Music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3904" y="1342103"/>
            <a:ext cx="1803905" cy="319575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24455" y="804018"/>
            <a:ext cx="3250846" cy="606889"/>
          </a:xfrm>
          <a:prstGeom prst="rect">
            <a:avLst/>
          </a:prstGeom>
          <a:solidFill>
            <a:srgbClr val="F0A34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rgbClr val="F0A34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Learning Purpose 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110394" y="101621"/>
            <a:ext cx="2603883" cy="1698737"/>
          </a:xfrm>
          <a:prstGeom prst="wedgeEllipseCallout">
            <a:avLst>
              <a:gd name="adj1" fmla="val 45019"/>
              <a:gd name="adj2" fmla="val 8342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457200">
              <a:defRPr/>
            </a:pPr>
            <a:r>
              <a:rPr kumimoji="0" lang="en-GB" sz="1200" b="1" i="0" u="sng" strike="noStrike" kern="1200" cap="none" spc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Context</a:t>
            </a:r>
            <a:r>
              <a:rPr kumimoji="0" lang="en-GB" sz="1200" b="1" i="0" u="sng" strike="noStrike" kern="1200" cap="none" spc="0" normalizeH="0" baseline="0" noProof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: </a:t>
            </a:r>
            <a:r>
              <a:rPr lang="en-GB" sz="1200" b="1" u="sng" noProof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Performance</a:t>
            </a:r>
          </a:p>
          <a:p>
            <a:pPr lvl="0" algn="ctr" defTabSz="457200">
              <a:defRPr/>
            </a:pPr>
            <a:r>
              <a:rPr lang="en-US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The </a:t>
            </a:r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purpose of this component is to assess </a:t>
            </a:r>
            <a:r>
              <a:rPr lang="en-US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your </a:t>
            </a:r>
            <a:r>
              <a:rPr lang="en-US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performing </a:t>
            </a:r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skills in a solo and/or ensemble context. </a:t>
            </a:r>
            <a:r>
              <a:rPr lang="en-US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You will</a:t>
            </a:r>
            <a:r>
              <a:rPr lang="en-US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 </a:t>
            </a:r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be given the opportunity to rehearse and refine performances </a:t>
            </a:r>
            <a:r>
              <a:rPr lang="en-US" sz="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on your </a:t>
            </a:r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</a:rPr>
              <a:t>chosen instrument or voice, developing technical control, expression and interpretative skills.</a:t>
            </a:r>
            <a:endParaRPr kumimoji="0" lang="en-GB" sz="800" i="0" strike="noStrike" kern="1200" cap="none" spc="0" normalizeH="0" baseline="0" noProof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entury Gothic" panose="020B050202020202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3149" y="1582126"/>
            <a:ext cx="4289367" cy="332398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We are Learning To………...</a:t>
            </a: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latin typeface="Century Gothic" panose="020B0502020202020204"/>
              </a:rPr>
              <a:t>D</a:t>
            </a:r>
            <a:r>
              <a:rPr lang="en-US" sz="1200" dirty="0" smtClean="0">
                <a:solidFill>
                  <a:prstClr val="black"/>
                </a:solidFill>
                <a:latin typeface="Century Gothic" panose="020B0502020202020204"/>
              </a:rPr>
              <a:t>evelop </a:t>
            </a:r>
            <a:r>
              <a:rPr lang="en-US" sz="1200" dirty="0">
                <a:solidFill>
                  <a:prstClr val="black"/>
                </a:solidFill>
                <a:latin typeface="Century Gothic" panose="020B0502020202020204"/>
              </a:rPr>
              <a:t>creative thinking, aesthetic sensitivity, critical awareness, self-confidence, </a:t>
            </a:r>
            <a:r>
              <a:rPr lang="en-US" sz="1200" dirty="0" smtClean="0">
                <a:solidFill>
                  <a:prstClr val="black"/>
                </a:solidFill>
                <a:latin typeface="Century Gothic" panose="020B0502020202020204"/>
              </a:rPr>
              <a:t>self-motivation, </a:t>
            </a:r>
            <a:r>
              <a:rPr lang="en-US" sz="1200" dirty="0">
                <a:solidFill>
                  <a:prstClr val="black"/>
                </a:solidFill>
                <a:latin typeface="Century Gothic" panose="020B0502020202020204"/>
              </a:rPr>
              <a:t>musical interests and </a:t>
            </a:r>
            <a:r>
              <a:rPr lang="en-US" sz="1200" dirty="0" smtClean="0">
                <a:solidFill>
                  <a:prstClr val="black"/>
                </a:solidFill>
                <a:latin typeface="Century Gothic" panose="020B0502020202020204"/>
              </a:rPr>
              <a:t>skills</a:t>
            </a:r>
            <a:r>
              <a:rPr lang="en-US" sz="1200" dirty="0">
                <a:solidFill>
                  <a:prstClr val="black"/>
                </a:solidFill>
                <a:latin typeface="Century Gothic" panose="020B0502020202020204"/>
              </a:rPr>
              <a:t>.</a:t>
            </a:r>
            <a:r>
              <a:rPr lang="en-US" sz="1200" dirty="0" smtClean="0">
                <a:solidFill>
                  <a:prstClr val="black"/>
                </a:solidFill>
                <a:latin typeface="Century Gothic" panose="020B0502020202020204"/>
              </a:rPr>
              <a:t> 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latin typeface="Century Gothic" panose="020B0502020202020204"/>
            </a:endParaRPr>
          </a:p>
          <a:p>
            <a:pPr lvl="0" defTabSz="457200">
              <a:defRPr/>
            </a:pPr>
            <a:r>
              <a:rPr lang="en-US" sz="1200" dirty="0" smtClean="0">
                <a:solidFill>
                  <a:prstClr val="black"/>
                </a:solidFill>
                <a:latin typeface="Century Gothic" panose="020B0502020202020204"/>
              </a:rPr>
              <a:t>Develop </a:t>
            </a:r>
            <a:r>
              <a:rPr lang="en-US" sz="1200" dirty="0">
                <a:solidFill>
                  <a:prstClr val="black"/>
                </a:solidFill>
                <a:latin typeface="Century Gothic" panose="020B0502020202020204"/>
              </a:rPr>
              <a:t>performing skills to demonstrate an understanding of musical elements, style, sense of continuity, interpretation and expression</a:t>
            </a:r>
            <a:endParaRPr lang="en-US" sz="1200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lvl="0" defTabSz="457200">
              <a:defRPr/>
            </a:pPr>
            <a:endParaRPr lang="en-US" sz="1200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lvl="0" defTabSz="457200">
              <a:defRPr/>
            </a:pPr>
            <a:r>
              <a:rPr lang="en-US" sz="1200" dirty="0" smtClean="0">
                <a:solidFill>
                  <a:prstClr val="black"/>
                </a:solidFill>
                <a:latin typeface="Century Gothic" panose="020B0502020202020204"/>
              </a:rPr>
              <a:t>Perform </a:t>
            </a:r>
            <a:r>
              <a:rPr lang="en-US" sz="1200" dirty="0">
                <a:solidFill>
                  <a:prstClr val="black"/>
                </a:solidFill>
                <a:latin typeface="Century Gothic" panose="020B0502020202020204"/>
              </a:rPr>
              <a:t>with control, using phrasing and dynamics appropriate to their chosen styles and moods of music. </a:t>
            </a:r>
            <a:endParaRPr lang="en-US" sz="1200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latin typeface="Century Gothic" panose="020B0502020202020204"/>
            </a:endParaRPr>
          </a:p>
          <a:p>
            <a:pPr lvl="0" defTabSz="457200">
              <a:defRPr/>
            </a:pPr>
            <a:r>
              <a:rPr lang="en-US" sz="1200" b="1" dirty="0" smtClean="0">
                <a:solidFill>
                  <a:prstClr val="black"/>
                </a:solidFill>
                <a:latin typeface="Century Gothic" panose="020B0502020202020204"/>
              </a:rPr>
              <a:t>For September, please prepare the following to perform to your teacher</a:t>
            </a:r>
            <a:r>
              <a:rPr lang="en-US" sz="1200" b="1" dirty="0" smtClean="0">
                <a:solidFill>
                  <a:prstClr val="black"/>
                </a:solidFill>
                <a:latin typeface="Century Gothic" panose="020B0502020202020204"/>
              </a:rPr>
              <a:t>: </a:t>
            </a:r>
          </a:p>
          <a:p>
            <a:pPr lvl="0" defTabSz="457200">
              <a:defRPr/>
            </a:pPr>
            <a:endParaRPr lang="en-US" sz="1200" b="1" dirty="0" smtClean="0">
              <a:solidFill>
                <a:prstClr val="black"/>
              </a:solidFill>
              <a:latin typeface="Century Gothic" panose="020B0502020202020204"/>
            </a:endParaRPr>
          </a:p>
          <a:p>
            <a:pPr lvl="0" defTabSz="457200">
              <a:defRPr/>
            </a:pPr>
            <a:r>
              <a:rPr lang="en-US" sz="1200" dirty="0" smtClean="0">
                <a:solidFill>
                  <a:prstClr val="black"/>
                </a:solidFill>
                <a:latin typeface="Century Gothic" panose="020B0502020202020204"/>
              </a:rPr>
              <a:t>●one piece of solo music on your chosen instrument (accompanied or unaccompanied).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394" y="2348173"/>
            <a:ext cx="2261306" cy="20313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Prior Learning: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Development</a:t>
            </a:r>
            <a:r>
              <a:rPr kumimoji="0" lang="en-GB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 of technical control of an instrument/voice.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baseline="0" dirty="0" smtClean="0">
                <a:solidFill>
                  <a:prstClr val="black"/>
                </a:solidFill>
                <a:latin typeface="Century Gothic" panose="020B0502020202020204"/>
              </a:rPr>
              <a:t>Development of accuracy and fluency in performance on an instrument/voice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</a:rPr>
              <a:t>Perform in a variety of musical styles.</a:t>
            </a: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34545" y="1733909"/>
            <a:ext cx="2151529" cy="295465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You are preparing for:</a:t>
            </a:r>
          </a:p>
          <a:p>
            <a:r>
              <a:rPr lang="en-US" sz="1000" dirty="0"/>
              <a:t>Performance is assessed against AO1: Interpret musical ideas through performing, with technical and expressive control and an understanding of style and context. </a:t>
            </a:r>
            <a:endParaRPr lang="en-US" sz="1000" dirty="0" smtClean="0"/>
          </a:p>
          <a:p>
            <a:r>
              <a:rPr lang="en-US" sz="1000" dirty="0" smtClean="0"/>
              <a:t>● </a:t>
            </a:r>
            <a:r>
              <a:rPr lang="en-US" sz="1000" dirty="0"/>
              <a:t>Performance assessment grid 1: Technical control </a:t>
            </a:r>
            <a:r>
              <a:rPr lang="en-US" sz="1000" dirty="0" smtClean="0"/>
              <a:t> </a:t>
            </a:r>
            <a:r>
              <a:rPr lang="en-US" sz="1000" dirty="0"/>
              <a:t>of the instrument. </a:t>
            </a:r>
            <a:endParaRPr lang="en-US" sz="1000" dirty="0" smtClean="0"/>
          </a:p>
          <a:p>
            <a:r>
              <a:rPr lang="en-US" sz="1000" dirty="0" smtClean="0"/>
              <a:t>● </a:t>
            </a:r>
            <a:r>
              <a:rPr lang="en-US" sz="1000" dirty="0"/>
              <a:t>Performance assessment grid 2: Technical control (Accuracy) and Expressive control (Fluency) </a:t>
            </a:r>
          </a:p>
          <a:p>
            <a:r>
              <a:rPr lang="en-US" sz="1000" dirty="0" smtClean="0"/>
              <a:t>● </a:t>
            </a:r>
            <a:r>
              <a:rPr lang="en-US" sz="1000" dirty="0"/>
              <a:t>Performance assessment grid 3: Expressive control, style and context assesses </a:t>
            </a:r>
            <a:r>
              <a:rPr lang="en-US" sz="1000" dirty="0" smtClean="0"/>
              <a:t>your </a:t>
            </a:r>
            <a:r>
              <a:rPr lang="en-US" sz="1000" dirty="0"/>
              <a:t>ability to communicate through the use of musical elements and interpret ideas with expressive control and an understanding of style and context. </a:t>
            </a:r>
          </a:p>
        </p:txBody>
      </p:sp>
      <p:sp>
        <p:nvSpPr>
          <p:cNvPr id="10" name="Left Arrow 9"/>
          <p:cNvSpPr/>
          <p:nvPr/>
        </p:nvSpPr>
        <p:spPr>
          <a:xfrm>
            <a:off x="2151529" y="3111443"/>
            <a:ext cx="496507" cy="479956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5796717" y="3014702"/>
            <a:ext cx="1201493" cy="393068"/>
          </a:xfrm>
          <a:prstGeom prst="rightArrow">
            <a:avLst/>
          </a:prstGeom>
          <a:solidFill>
            <a:srgbClr val="F0A34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1408" y="471881"/>
            <a:ext cx="8093365" cy="76352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effectLst/>
              </a:rPr>
              <a:t>Aims</a:t>
            </a:r>
            <a:r>
              <a:rPr lang="en-GB" b="1" dirty="0" smtClean="0">
                <a:effectLst/>
              </a:rPr>
              <a:t>, </a:t>
            </a:r>
            <a:r>
              <a:rPr lang="en-GB" b="1" dirty="0">
                <a:effectLst/>
              </a:rPr>
              <a:t>and work in progress</a:t>
            </a:r>
            <a:r>
              <a:rPr lang="en-GB" dirty="0">
                <a:effectLst/>
              </a:rPr>
              <a:t/>
            </a:r>
            <a:br>
              <a:rPr lang="en-GB" dirty="0">
                <a:effectLst/>
              </a:rPr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/>
              <a:t>Aims</a:t>
            </a:r>
            <a:endParaRPr lang="en-US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6879" y="2068932"/>
            <a:ext cx="4040188" cy="1369378"/>
          </a:xfrm>
        </p:spPr>
        <p:txBody>
          <a:bodyPr/>
          <a:lstStyle/>
          <a:p>
            <a:r>
              <a:rPr lang="en-US" dirty="0" smtClean="0"/>
              <a:t>Set your performing aims for a two-four week block of practice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 smtClean="0"/>
              <a:t>Work in Progress</a:t>
            </a:r>
            <a:endParaRPr lang="en-US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068932"/>
            <a:ext cx="4041775" cy="1307314"/>
          </a:xfrm>
        </p:spPr>
        <p:txBody>
          <a:bodyPr/>
          <a:lstStyle/>
          <a:p>
            <a:r>
              <a:rPr lang="en-US" dirty="0" smtClean="0"/>
              <a:t>Set your targets for improvement for each week of practice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745" y="3632775"/>
            <a:ext cx="7650342" cy="923330"/>
          </a:xfrm>
          <a:prstGeom prst="rect">
            <a:avLst/>
          </a:prstGeom>
          <a:noFill/>
          <a:ln w="38100">
            <a:solidFill>
              <a:srgbClr val="F0A34E"/>
            </a:solidFill>
          </a:ln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solidFill>
                  <a:schemeClr val="bg1"/>
                </a:solidFill>
              </a:rPr>
              <a:t>Performance Task:</a:t>
            </a:r>
            <a:r>
              <a:rPr lang="en-GB" dirty="0" smtClean="0">
                <a:solidFill>
                  <a:schemeClr val="bg1"/>
                </a:solidFill>
              </a:rPr>
              <a:t>  Prepare a solo piece for performance to your teacher in September.  Practice your chosen piece regularly throughout the summer, using the practice diary as your guide and log throughout.</a:t>
            </a:r>
            <a:endParaRPr lang="en-GB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21077" y="450782"/>
            <a:ext cx="5965721" cy="725349"/>
          </a:xfrm>
        </p:spPr>
        <p:txBody>
          <a:bodyPr>
            <a:normAutofit/>
          </a:bodyPr>
          <a:lstStyle/>
          <a:p>
            <a:r>
              <a:rPr lang="en-US" dirty="0" smtClean="0"/>
              <a:t>Establishing a Practice Routine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25499" y="1214307"/>
            <a:ext cx="6810925" cy="365973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F0A34E"/>
                </a:solidFill>
              </a:rPr>
              <a:t>Look at this sample practice plan, and then devise your own that works for you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Sample </a:t>
            </a:r>
            <a:r>
              <a:rPr lang="en-GB" b="1" dirty="0"/>
              <a:t>practice plan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Aim </a:t>
            </a:r>
            <a:r>
              <a:rPr lang="en-GB" dirty="0"/>
              <a:t>to play for 1 hour per day.  </a:t>
            </a:r>
            <a:r>
              <a:rPr lang="en-GB" dirty="0" smtClean="0"/>
              <a:t>This might consist of: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10 </a:t>
            </a:r>
            <a:r>
              <a:rPr lang="en-GB" dirty="0" err="1"/>
              <a:t>mins</a:t>
            </a:r>
            <a:r>
              <a:rPr lang="en-GB" dirty="0"/>
              <a:t> warm up: etude or other technical work</a:t>
            </a:r>
          </a:p>
          <a:p>
            <a:r>
              <a:rPr lang="en-GB" dirty="0"/>
              <a:t>20 </a:t>
            </a:r>
            <a:r>
              <a:rPr lang="en-GB" dirty="0" err="1"/>
              <a:t>mins</a:t>
            </a:r>
            <a:r>
              <a:rPr lang="en-GB" dirty="0"/>
              <a:t> work on your chosen main piece for the session</a:t>
            </a:r>
          </a:p>
          <a:p>
            <a:r>
              <a:rPr lang="en-GB" dirty="0"/>
              <a:t>10 </a:t>
            </a:r>
            <a:r>
              <a:rPr lang="en-GB" dirty="0" err="1"/>
              <a:t>mins</a:t>
            </a:r>
            <a:r>
              <a:rPr lang="en-GB" dirty="0"/>
              <a:t> spot practice to tackle technical or expressive difficulties</a:t>
            </a:r>
          </a:p>
          <a:p>
            <a:r>
              <a:rPr lang="en-GB" dirty="0"/>
              <a:t>15 </a:t>
            </a:r>
            <a:r>
              <a:rPr lang="en-GB" dirty="0" err="1"/>
              <a:t>mins</a:t>
            </a:r>
            <a:r>
              <a:rPr lang="en-GB" dirty="0"/>
              <a:t> work on a contrasting piece</a:t>
            </a:r>
          </a:p>
          <a:p>
            <a:r>
              <a:rPr lang="en-GB" dirty="0"/>
              <a:t>5 </a:t>
            </a:r>
            <a:r>
              <a:rPr lang="en-GB" dirty="0" err="1"/>
              <a:t>mins</a:t>
            </a:r>
            <a:r>
              <a:rPr lang="en-GB" dirty="0"/>
              <a:t> sight reading (do not skip this stage; it will really benefit your playing)</a:t>
            </a:r>
          </a:p>
          <a:p>
            <a:r>
              <a:rPr lang="en-GB" dirty="0"/>
              <a:t>10 </a:t>
            </a:r>
            <a:r>
              <a:rPr lang="en-GB" dirty="0" err="1"/>
              <a:t>mins</a:t>
            </a:r>
            <a:r>
              <a:rPr lang="en-GB" dirty="0"/>
              <a:t> easy playing: choose a favourite piece and concentrate on your sound production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Also complete further listening work each week.  This could be, for example:  </a:t>
            </a:r>
          </a:p>
          <a:p>
            <a:r>
              <a:rPr lang="en-GB" dirty="0" smtClean="0"/>
              <a:t>15 </a:t>
            </a:r>
            <a:r>
              <a:rPr lang="en-GB" dirty="0" err="1"/>
              <a:t>mins</a:t>
            </a:r>
            <a:r>
              <a:rPr lang="en-GB" dirty="0"/>
              <a:t> study of your score and piano score (if not a pianist)</a:t>
            </a:r>
          </a:p>
          <a:p>
            <a:r>
              <a:rPr lang="en-GB" dirty="0"/>
              <a:t>15 </a:t>
            </a:r>
            <a:r>
              <a:rPr lang="en-GB" dirty="0" err="1"/>
              <a:t>mins</a:t>
            </a:r>
            <a:r>
              <a:rPr lang="en-GB" dirty="0"/>
              <a:t> study of an additional work by the same composer in order to build your knowledge of that composer and musical style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After your practice, keep a record of your work to help you revise your progress.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9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21077" y="450782"/>
            <a:ext cx="5965721" cy="725349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          Daily log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25499" y="1214307"/>
            <a:ext cx="6810925" cy="379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 smtClean="0">
                <a:solidFill>
                  <a:srgbClr val="F0A34E"/>
                </a:solidFill>
              </a:rPr>
              <a:t>Complete a daily log to help you structure your practice.  You will find these in the A level practise diary.</a:t>
            </a:r>
          </a:p>
          <a:p>
            <a:endParaRPr lang="en-GB" sz="1600" b="1" dirty="0"/>
          </a:p>
          <a:p>
            <a:r>
              <a:rPr lang="en-GB" sz="1600" b="1" dirty="0" smtClean="0"/>
              <a:t>Technical </a:t>
            </a:r>
            <a:r>
              <a:rPr lang="en-GB" sz="1600" b="1" dirty="0"/>
              <a:t>Warm Up:</a:t>
            </a:r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r>
              <a:rPr lang="en-GB" sz="1600" b="1" dirty="0"/>
              <a:t>Focus Repertoire:</a:t>
            </a:r>
            <a:endParaRPr lang="en-GB" sz="1600" dirty="0"/>
          </a:p>
          <a:p>
            <a:pPr marL="0" indent="0">
              <a:buNone/>
            </a:pPr>
            <a:r>
              <a:rPr lang="en-GB" sz="1600" b="1" dirty="0"/>
              <a:t> </a:t>
            </a:r>
            <a:endParaRPr lang="en-GB" sz="1600" dirty="0"/>
          </a:p>
          <a:p>
            <a:r>
              <a:rPr lang="en-GB" sz="1600" b="1" dirty="0"/>
              <a:t>Useful Strategies</a:t>
            </a:r>
            <a:endParaRPr lang="en-GB" sz="1600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699937"/>
              </p:ext>
            </p:extLst>
          </p:nvPr>
        </p:nvGraphicFramePr>
        <p:xfrm>
          <a:off x="2721077" y="4058407"/>
          <a:ext cx="5009515" cy="913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5645">
                  <a:extLst>
                    <a:ext uri="{9D8B030D-6E8A-4147-A177-3AD203B41FA5}">
                      <a16:colId xmlns:a16="http://schemas.microsoft.com/office/drawing/2014/main" val="231531187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1894872851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3847125653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3023472377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1858437696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4012745880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36907609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DAY OF LESSON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DAY 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DAY 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DAY 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DAY 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DAY 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DAY 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20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0A3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37193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94592" y="1626061"/>
            <a:ext cx="2292206" cy="1754326"/>
          </a:xfrm>
          <a:prstGeom prst="rect">
            <a:avLst/>
          </a:prstGeom>
          <a:solidFill>
            <a:srgbClr val="F0A34E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This will create a regular dialogue between you and your teacher(s).  Make sure that you fill it in truthfully.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979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On-screen Show (16:9)</PresentationFormat>
  <Paragraphs>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Office Theme</vt:lpstr>
      <vt:lpstr>Performance Skills</vt:lpstr>
      <vt:lpstr>Performance Skills</vt:lpstr>
      <vt:lpstr>Aims, and work in progress </vt:lpstr>
      <vt:lpstr>Establishing a Practice Routine</vt:lpstr>
      <vt:lpstr>                                       Daily log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2021-06-08T14:49:48Z</dcterms:modified>
</cp:coreProperties>
</file>