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6" r:id="rId9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1" autoAdjust="0"/>
    <p:restoredTop sz="93116" autoAdjust="0"/>
  </p:normalViewPr>
  <p:slideViewPr>
    <p:cSldViewPr>
      <p:cViewPr varScale="1">
        <p:scale>
          <a:sx n="74" d="100"/>
          <a:sy n="74" d="100"/>
        </p:scale>
        <p:origin x="858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054D-04F3-46C0-927C-046EADD250D5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72FA-0149-4BB7-827F-57A5E3EDA4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02F9-6489-43F5-9FDB-5A1994DDB032}" type="datetimeFigureOut">
              <a:rPr lang="en-GB" smtClean="0"/>
              <a:pPr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91BC-EAFC-4F33-A14F-881DF8FC9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08v-T1aLOAhUFVxQKHRfFARMQjRwIBw&amp;url=http://www.everythingmaths.co.za/science/lifesciences/grade-10/02-the-basic-units-of-life/02-the-basic-units-of-life-03.cnxmlplus&amp;psig=AFQjCNHdw1eo4qeKbemuD7fPh1UthdpLrQ&amp;ust=147022500599035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46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 A-Level Biology Bridging Work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Session 1 - Microscopy &amp; Cell Ultrastructure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72899" y="1712640"/>
            <a:ext cx="6712202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use of microscopy to observe and investigate different types of cell and cell structure in a range of eukaryotic organisms, to include an appreciation of the images produced by a range of microscopes: light microscope, transmission electron microscope, scanning electron microscope and laser scanning confocal microscope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preparation and examination of microscope slides for use in light microscopy, including the use of an eyepiece </a:t>
            </a:r>
            <a:r>
              <a:rPr lang="en-GB" sz="1350" dirty="0" err="1">
                <a:latin typeface="Comic Sans MS" panose="030F0702030302020204" pitchFamily="66" charset="0"/>
              </a:rPr>
              <a:t>graticule</a:t>
            </a:r>
            <a:r>
              <a:rPr lang="en-GB" sz="1350" dirty="0">
                <a:latin typeface="Comic Sans MS" panose="030F0702030302020204" pitchFamily="66" charset="0"/>
              </a:rPr>
              <a:t> and stage </a:t>
            </a:r>
            <a:r>
              <a:rPr lang="en-GB" sz="1350" dirty="0" err="1">
                <a:latin typeface="Comic Sans MS" panose="030F0702030302020204" pitchFamily="66" charset="0"/>
              </a:rPr>
              <a:t>micrometer</a:t>
            </a:r>
            <a:endParaRPr lang="en-GB" sz="1350" dirty="0">
              <a:latin typeface="Comic Sans MS" panose="030F0702030302020204" pitchFamily="66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use of staining in light microscopy, to include the use of differential staining to identify different cellular components and cell types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representation of cell structure as seen under the light microscope using drawings and annotated diagrams of whole cells or cells in sections of tissue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use and manipulation of the magnification formula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difference between magnification and resolution, to include an appreciation of the differences in resolution and magnification that can be achieved by a light microscope, a transmission electron microscope and a scanning electron microscope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ultrastructure of eukaryotic cells and the functions of the different cellular components, including the following: nucleus, nucleolus, nuclear envelope, rough and smooth endoplasmic reticulum (ER), Golgi apparatus, ribosomes, mitochondria, lysosomes, chloroplasts, plasma membrane, centrioles, cell wall, flagella and cilia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Photomicrographs of cellular components in a range of eukaryotic cells, to include interpretation of transmission and scanning electron microscope images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interrelationship between the organelles involved in the production and secretion of proteins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importance of the cytoskeleton, to include providing mechanical strength to cells, aiding transport within cells and enabling cell movement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latin typeface="Comic Sans MS" panose="030F0702030302020204" pitchFamily="66" charset="0"/>
              </a:rPr>
              <a:t>The similarities and differences in the structure and ultrastructure of prokaryotic and eukaryotic cells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sz="135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70" y="200470"/>
            <a:ext cx="682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Microscopy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82" y="764779"/>
            <a:ext cx="65785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100" b="1" dirty="0">
                <a:latin typeface="Comic Sans MS" panose="030F0702030302020204" pitchFamily="66" charset="0"/>
              </a:rPr>
              <a:t>Task: </a:t>
            </a:r>
            <a:r>
              <a:rPr lang="en-GB" altLang="en-US" sz="1100" dirty="0">
                <a:latin typeface="Comic Sans MS" panose="030F0702030302020204" pitchFamily="66" charset="0"/>
              </a:rPr>
              <a:t>Label the parts of a light microscope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161" y="6846234"/>
            <a:ext cx="6563128" cy="2825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20161" y="6854427"/>
            <a:ext cx="62648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omic Sans MS" pitchFamily="66" charset="0"/>
              </a:rPr>
              <a:t>Task:</a:t>
            </a:r>
            <a:r>
              <a:rPr lang="en-GB" sz="1100" dirty="0">
                <a:latin typeface="Comic Sans MS" pitchFamily="66" charset="0"/>
              </a:rPr>
              <a:t> Define the terms “magnification” and “resolution”</a:t>
            </a: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7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  <a:p>
            <a:r>
              <a:rPr lang="en-GB" sz="1100" dirty="0">
                <a:latin typeface="Comic Sans MS" pitchFamily="66" charset="0"/>
              </a:rPr>
              <a:t>What is the magnification calculation equation?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2856" y="1034582"/>
            <a:ext cx="3519462" cy="3661445"/>
            <a:chOff x="1709738" y="811213"/>
            <a:chExt cx="6019800" cy="5715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7" r="28305" b="7071"/>
            <a:stretch>
              <a:fillRect/>
            </a:stretch>
          </p:blipFill>
          <p:spPr bwMode="auto">
            <a:xfrm>
              <a:off x="2700338" y="1268413"/>
              <a:ext cx="40386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6510338" y="1725613"/>
              <a:ext cx="1219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4757738" y="2781300"/>
              <a:ext cx="2551112" cy="849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443538" y="4005263"/>
              <a:ext cx="1792287" cy="234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5062538" y="4392613"/>
              <a:ext cx="25908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 flipV="1">
              <a:off x="1862138" y="4468813"/>
              <a:ext cx="1371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H="1">
              <a:off x="1862138" y="5230813"/>
              <a:ext cx="1752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H="1" flipV="1">
              <a:off x="1709738" y="3325813"/>
              <a:ext cx="1371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V="1">
              <a:off x="5595938" y="811213"/>
              <a:ext cx="22860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4833938" y="5078413"/>
              <a:ext cx="2259012" cy="871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0161" y="5331244"/>
            <a:ext cx="6561778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Our school light microscopes have three objective lenses, x4, x10 and x40</a:t>
            </a:r>
          </a:p>
          <a:p>
            <a:pPr eaLnBrk="1" hangingPunct="1">
              <a:spcBef>
                <a:spcPts val="6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However, the eyepiece also has a x10 lens inside, so to work out the </a:t>
            </a:r>
            <a:r>
              <a:rPr lang="en-GB" altLang="en-US" sz="11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total magnification 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used we must remember to </a:t>
            </a:r>
            <a:r>
              <a:rPr lang="en-GB" altLang="en-US" sz="11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multiply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the value of the objective lens by 10</a:t>
            </a:r>
          </a:p>
          <a:p>
            <a:pPr>
              <a:spcBef>
                <a:spcPts val="6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When focusing you should always start off using the lowest-power objective lens (shortest), then gradually move up to the higher-powered lenses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4950476"/>
            <a:ext cx="682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Lenses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5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70" y="200470"/>
            <a:ext cx="682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Units in microscopy</a:t>
            </a:r>
            <a:endParaRPr lang="en-GB" sz="1600" dirty="0">
              <a:latin typeface="Comic Sans MS" pitchFamily="66" charset="0"/>
            </a:endParaRPr>
          </a:p>
        </p:txBody>
      </p:sp>
      <p:graphicFrame>
        <p:nvGraphicFramePr>
          <p:cNvPr id="19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38828"/>
              </p:ext>
            </p:extLst>
          </p:nvPr>
        </p:nvGraphicFramePr>
        <p:xfrm>
          <a:off x="120161" y="632520"/>
          <a:ext cx="6563128" cy="2875748"/>
        </p:xfrm>
        <a:graphic>
          <a:graphicData uri="http://schemas.openxmlformats.org/drawingml/2006/table">
            <a:tbl>
              <a:tblPr/>
              <a:tblGrid>
                <a:gridCol w="119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Unit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Symbol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Equivalent in metres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Also written as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Fraction of a 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One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Decimetre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dm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0.1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One tenth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Centimetre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cm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0.01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One hundredth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Millimetre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mm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0.001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1x10</a:t>
                      </a:r>
                      <a:r>
                        <a:rPr kumimoji="0" lang="en-GB" sz="11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One thousandth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Micrometre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0.000,001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1x10</a:t>
                      </a:r>
                      <a:r>
                        <a:rPr kumimoji="0" lang="en-GB" sz="11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-6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One millionth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Nanometre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nm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0.000,000,001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1x10</a:t>
                      </a:r>
                      <a:r>
                        <a:rPr kumimoji="0" lang="en-GB" sz="11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-9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One thousand millionth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139" y="3661546"/>
            <a:ext cx="6632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When completing calculations using magnification, it is vital that all measurements have the </a:t>
            </a:r>
            <a:r>
              <a:rPr lang="en-GB" altLang="en-US" sz="11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same units 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– usually micrometres (</a:t>
            </a:r>
            <a:r>
              <a:rPr lang="el-GR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μ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79" y="4245711"/>
            <a:ext cx="4649912" cy="21276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47751" y="6526661"/>
            <a:ext cx="682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Typical sizes in microscopy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28" name="Picture 2" descr="http://www.everythingmaths.co.za/science/lifesciences/grade-10/02-the-basic-units-of-life/images/5aaa292660adc2b15e6153c598f3ff0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8" y="7018494"/>
            <a:ext cx="3274684" cy="2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443035" y="7401272"/>
            <a:ext cx="3240254" cy="174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Length of animal cell – 20-40</a:t>
            </a:r>
            <a:r>
              <a:rPr lang="el-GR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μ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Diameter of a nucleus – 9-10</a:t>
            </a:r>
            <a:r>
              <a:rPr lang="el-GR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μ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endParaRPr lang="en-GB" altLang="en-US" sz="11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Length of a mitochondrion – 2-5</a:t>
            </a:r>
            <a:r>
              <a:rPr lang="el-GR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μ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Diameter of a lysosome - 1</a:t>
            </a:r>
            <a:r>
              <a:rPr lang="el-GR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μ</a:t>
            </a: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Diameter of a ribosome – 22nm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</a:pPr>
            <a:r>
              <a:rPr lang="en-GB" alt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Width of a cell membrane – 7nm</a:t>
            </a:r>
          </a:p>
        </p:txBody>
      </p:sp>
    </p:spTree>
    <p:extLst>
      <p:ext uri="{BB962C8B-B14F-4D97-AF65-F5344CB8AC3E}">
        <p14:creationId xmlns:p14="http://schemas.microsoft.com/office/powerpoint/2010/main" val="205626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584" y="170514"/>
            <a:ext cx="6440760" cy="2046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4584" y="170514"/>
            <a:ext cx="56926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latin typeface="Comic Sans MS" panose="030F0702030302020204" pitchFamily="66" charset="0"/>
              </a:rPr>
              <a:t>Task: </a:t>
            </a:r>
            <a:r>
              <a:rPr lang="en-GB" altLang="en-US" sz="1100" dirty="0">
                <a:latin typeface="Comic Sans MS" panose="030F0702030302020204" pitchFamily="66" charset="0"/>
              </a:rPr>
              <a:t>Why can’t we see organelles like ribosomes using light microscopes?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584" y="1712640"/>
            <a:ext cx="6240760" cy="430887"/>
          </a:xfrm>
          <a:prstGeom prst="rect">
            <a:avLst/>
          </a:prstGeom>
          <a:solidFill>
            <a:srgbClr val="FFFF66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rgbClr val="FF3300"/>
                </a:solidFill>
                <a:latin typeface="Comic Sans MS" panose="030F0702030302020204" pitchFamily="66" charset="0"/>
              </a:rPr>
              <a:t>General rule:</a:t>
            </a:r>
            <a:r>
              <a:rPr lang="en-GB" altLang="en-US" sz="1100" dirty="0">
                <a:latin typeface="Comic Sans MS" panose="030F0702030302020204" pitchFamily="66" charset="0"/>
              </a:rPr>
              <a:t>  If the object is smaller than </a:t>
            </a:r>
            <a:r>
              <a:rPr lang="en-GB" altLang="en-US" sz="1100" b="1" dirty="0">
                <a:solidFill>
                  <a:srgbClr val="CC0066"/>
                </a:solidFill>
                <a:latin typeface="Comic Sans MS" panose="030F0702030302020204" pitchFamily="66" charset="0"/>
              </a:rPr>
              <a:t>half</a:t>
            </a:r>
            <a:r>
              <a:rPr lang="en-GB" altLang="en-US" sz="1100" dirty="0">
                <a:latin typeface="Comic Sans MS" panose="030F0702030302020204" pitchFamily="66" charset="0"/>
              </a:rPr>
              <a:t> the wavelength of radiation used to view it, the object cannot be seen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70" y="2518400"/>
            <a:ext cx="682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Electron microscopes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114687" y="2870045"/>
            <a:ext cx="66266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dirty="0">
                <a:latin typeface="Comic Sans MS" panose="030F0702030302020204" pitchFamily="66" charset="0"/>
              </a:rPr>
              <a:t>In the early 1930's there was a scientific desire to see the </a:t>
            </a:r>
            <a:r>
              <a:rPr lang="en-GB" altLang="en-US" sz="1100" b="1" dirty="0">
                <a:latin typeface="Comic Sans MS" panose="030F0702030302020204" pitchFamily="66" charset="0"/>
              </a:rPr>
              <a:t>fine details</a:t>
            </a:r>
            <a:r>
              <a:rPr lang="en-GB" altLang="en-US" sz="1100" dirty="0">
                <a:latin typeface="Comic Sans MS" panose="030F0702030302020204" pitchFamily="66" charset="0"/>
              </a:rPr>
              <a:t> of the interior structures of cells (nucleus, mitochondria...etc.). This required x10,000 plus magnification which was just not possible using light microscopes</a:t>
            </a:r>
          </a:p>
          <a:p>
            <a:pPr eaLnBrk="1" hangingPunct="1"/>
            <a:endParaRPr lang="en-GB" altLang="en-US" sz="9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1100" dirty="0">
                <a:latin typeface="Comic Sans MS" panose="030F0702030302020204" pitchFamily="66" charset="0"/>
              </a:rPr>
              <a:t>Electrons are used to overcome the problem of poor resolution using light microscopes. When electrons are free from their nucleus they are very energetic and have a </a:t>
            </a:r>
            <a:r>
              <a:rPr lang="en-GB" altLang="en-US" sz="1100" b="1" dirty="0">
                <a:latin typeface="Comic Sans MS" panose="030F0702030302020204" pitchFamily="66" charset="0"/>
              </a:rPr>
              <a:t>very short wavelength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30523"/>
              </p:ext>
            </p:extLst>
          </p:nvPr>
        </p:nvGraphicFramePr>
        <p:xfrm>
          <a:off x="200884" y="4001363"/>
          <a:ext cx="1878283" cy="282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Bitmap Image" r:id="rId3" imgW="2276793" imgH="3629532" progId="Paint.Picture">
                  <p:embed/>
                </p:oleObj>
              </mc:Choice>
              <mc:Fallback>
                <p:oleObj name="Bitmap Image" r:id="rId3" imgW="2276793" imgH="3629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661"/>
                      <a:stretch>
                        <a:fillRect/>
                      </a:stretch>
                    </p:blipFill>
                    <p:spPr bwMode="auto">
                      <a:xfrm>
                        <a:off x="200884" y="4001363"/>
                        <a:ext cx="1878283" cy="2823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50286" y="4217762"/>
            <a:ext cx="556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Transmission electron microscopes (TEM)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79167" y="4665298"/>
            <a:ext cx="466220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dirty="0">
                <a:latin typeface="Comic Sans MS" panose="030F0702030302020204" pitchFamily="66" charset="0"/>
              </a:rPr>
              <a:t>The TEM was the first type of EM to be developed, and is patterned exactly on the light microscope except that a focused beam of electrons is used instead of light to "see through" the specimen</a:t>
            </a:r>
          </a:p>
          <a:p>
            <a:endParaRPr lang="en-GB" altLang="en-US" sz="1100" dirty="0">
              <a:latin typeface="Comic Sans MS" panose="030F0702030302020204" pitchFamily="66" charset="0"/>
            </a:endParaRPr>
          </a:p>
          <a:p>
            <a:r>
              <a:rPr lang="en-GB" altLang="en-US" sz="1100" dirty="0">
                <a:latin typeface="Comic Sans MS" panose="030F0702030302020204" pitchFamily="66" charset="0"/>
              </a:rPr>
              <a:t>The electrons pass ____________ a very thinly prepared specimen to produce a ____ image</a:t>
            </a:r>
          </a:p>
          <a:p>
            <a:endParaRPr lang="en-GB" altLang="en-US" sz="1100" dirty="0">
              <a:latin typeface="Comic Sans MS" panose="030F0702030302020204" pitchFamily="66" charset="0"/>
            </a:endParaRPr>
          </a:p>
          <a:p>
            <a:r>
              <a:rPr lang="en-GB" altLang="en-US" sz="1100" dirty="0">
                <a:latin typeface="Comic Sans MS" panose="030F0702030302020204" pitchFamily="66" charset="0"/>
              </a:rPr>
              <a:t>TEM has a magnification up to x ___________ (higher than SEM) and a resolution of _______ nm</a:t>
            </a:r>
          </a:p>
          <a:p>
            <a:pPr eaLnBrk="1" hangingPunct="1"/>
            <a:endParaRPr lang="en-GB" altLang="en-US" sz="11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Image result for tem plant 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4802" r="1587"/>
          <a:stretch>
            <a:fillRect/>
          </a:stretch>
        </p:blipFill>
        <p:spPr bwMode="auto">
          <a:xfrm>
            <a:off x="4077073" y="6415466"/>
            <a:ext cx="2554130" cy="337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Image result for tem mitochond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1" y="7095206"/>
            <a:ext cx="3714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84922" y="654929"/>
            <a:ext cx="3632110" cy="28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2425" y="136639"/>
            <a:ext cx="655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Scanning electron microscopes (SEM)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17032" y="492883"/>
            <a:ext cx="302433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The electron beam is directed onto the specimen through a ______________ . The condenser and objective lenses focus the beam</a:t>
            </a:r>
          </a:p>
          <a:p>
            <a:pPr eaLnBrk="1" hangingPunct="1">
              <a:lnSpc>
                <a:spcPct val="125000"/>
              </a:lnSpc>
            </a:pPr>
            <a:endParaRPr lang="en-GB" altLang="en-US" sz="11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The electrons bounce off the ______________ of the specimen and are sensed by a detector, which produces a ____ image</a:t>
            </a:r>
          </a:p>
          <a:p>
            <a:pPr eaLnBrk="1" hangingPunct="1">
              <a:lnSpc>
                <a:spcPct val="125000"/>
              </a:lnSpc>
            </a:pPr>
            <a:endParaRPr lang="en-GB" altLang="en-US" sz="11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SEM has a magnification up to x __________ and a resolution of _____ nm</a:t>
            </a:r>
          </a:p>
        </p:txBody>
      </p:sp>
      <p:pic>
        <p:nvPicPr>
          <p:cNvPr id="16" name="Picture 4" descr="Image result for s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>
            <a:fillRect/>
          </a:stretch>
        </p:blipFill>
        <p:spPr bwMode="auto">
          <a:xfrm>
            <a:off x="609747" y="3593810"/>
            <a:ext cx="2880320" cy="21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Image result for s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07" y="3593810"/>
            <a:ext cx="2830268" cy="21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4922" y="5910491"/>
            <a:ext cx="685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Laser scanning confocal microscopes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r="-7635"/>
          <a:stretch>
            <a:fillRect/>
          </a:stretch>
        </p:blipFill>
        <p:spPr bwMode="auto">
          <a:xfrm>
            <a:off x="126673" y="8025307"/>
            <a:ext cx="2304015" cy="17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6673" y="6266498"/>
            <a:ext cx="6656446" cy="163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A microscope which uses </a:t>
            </a:r>
            <a:r>
              <a:rPr lang="en-GB" altLang="en-US" sz="1100" b="1" dirty="0">
                <a:latin typeface="Comic Sans MS" panose="030F0702030302020204" pitchFamily="66" charset="0"/>
              </a:rPr>
              <a:t>_________  _________ </a:t>
            </a:r>
            <a:r>
              <a:rPr lang="en-GB" altLang="en-US" sz="1100" dirty="0">
                <a:latin typeface="Comic Sans MS" panose="030F0702030302020204" pitchFamily="66" charset="0"/>
              </a:rPr>
              <a:t>instead of light to produce an image. The specimen being scanned is tagged with </a:t>
            </a:r>
            <a:r>
              <a:rPr lang="en-GB" altLang="en-US" sz="1100" b="1" dirty="0">
                <a:latin typeface="Comic Sans MS" panose="030F0702030302020204" pitchFamily="66" charset="0"/>
              </a:rPr>
              <a:t>_________________ </a:t>
            </a:r>
            <a:r>
              <a:rPr lang="en-GB" altLang="en-US" sz="1100" dirty="0">
                <a:latin typeface="Comic Sans MS" panose="030F0702030302020204" pitchFamily="66" charset="0"/>
              </a:rPr>
              <a:t>dye</a:t>
            </a:r>
          </a:p>
          <a:p>
            <a:pPr eaLnBrk="1" hangingPunct="1">
              <a:lnSpc>
                <a:spcPct val="130000"/>
              </a:lnSpc>
            </a:pPr>
            <a:endParaRPr lang="en-GB" altLang="en-US" sz="11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The laser beam is focused through a lens onto a beam splitter, which directs some of the laser beam onto the specimen. When the laser hits the dyes they </a:t>
            </a:r>
            <a:r>
              <a:rPr lang="en-GB" altLang="en-US" sz="1100" b="1" dirty="0">
                <a:latin typeface="Comic Sans MS" panose="030F0702030302020204" pitchFamily="66" charset="0"/>
              </a:rPr>
              <a:t>__________ </a:t>
            </a:r>
            <a:r>
              <a:rPr lang="en-GB" altLang="en-US" sz="1100" dirty="0">
                <a:latin typeface="Comic Sans MS" panose="030F0702030302020204" pitchFamily="66" charset="0"/>
              </a:rPr>
              <a:t>fluorescent light, which is sensed by a detector. A pinhole just before the detector ensures a very clear and ___________ image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20888" y="7763697"/>
            <a:ext cx="4320480" cy="2046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420888" y="7763697"/>
            <a:ext cx="43204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latin typeface="Comic Sans MS" panose="030F0702030302020204" pitchFamily="66" charset="0"/>
              </a:rPr>
              <a:t>Task:</a:t>
            </a:r>
            <a:r>
              <a:rPr lang="en-GB" altLang="en-US" sz="1100" dirty="0">
                <a:latin typeface="Comic Sans MS" panose="030F0702030302020204" pitchFamily="66" charset="0"/>
              </a:rPr>
              <a:t> Name three advantages of LSCM</a:t>
            </a:r>
          </a:p>
        </p:txBody>
      </p:sp>
    </p:spTree>
    <p:extLst>
      <p:ext uri="{BB962C8B-B14F-4D97-AF65-F5344CB8AC3E}">
        <p14:creationId xmlns:p14="http://schemas.microsoft.com/office/powerpoint/2010/main" val="285485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640" y="1712640"/>
            <a:ext cx="655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Preparing tissues for light microscopy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9868" y="2096896"/>
            <a:ext cx="6558943" cy="117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You can view some biological specimens directly. However, a lot of biological material is not _________________ , so you can’t see the details</a:t>
            </a:r>
          </a:p>
          <a:p>
            <a:pPr eaLnBrk="1" hangingPunct="1">
              <a:lnSpc>
                <a:spcPct val="130000"/>
              </a:lnSpc>
            </a:pPr>
            <a:endParaRPr lang="en-GB" altLang="en-US" sz="11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GB" altLang="en-US" sz="1100" dirty="0">
                <a:latin typeface="Comic Sans MS" panose="030F0702030302020204" pitchFamily="66" charset="0"/>
              </a:rPr>
              <a:t>Also, samples must be cut very ______________ to allow light to pass through. However, some material ________________</a:t>
            </a:r>
            <a:r>
              <a:rPr lang="en-GB" altLang="en-US" sz="1100" b="1" dirty="0">
                <a:latin typeface="Comic Sans MS" panose="030F0702030302020204" pitchFamily="66" charset="0"/>
              </a:rPr>
              <a:t> </a:t>
            </a:r>
            <a:r>
              <a:rPr lang="en-GB" altLang="en-US" sz="1100" dirty="0">
                <a:latin typeface="Comic Sans MS" panose="030F0702030302020204" pitchFamily="66" charset="0"/>
              </a:rPr>
              <a:t>when you try to cut it into thin sections</a:t>
            </a:r>
          </a:p>
        </p:txBody>
      </p:sp>
      <p:graphicFrame>
        <p:nvGraphicFramePr>
          <p:cNvPr id="7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69469"/>
              </p:ext>
            </p:extLst>
          </p:nvPr>
        </p:nvGraphicFramePr>
        <p:xfrm>
          <a:off x="188640" y="200472"/>
          <a:ext cx="6552728" cy="1307976"/>
        </p:xfrm>
        <a:graphic>
          <a:graphicData uri="http://schemas.openxmlformats.org/drawingml/2006/table">
            <a:tbl>
              <a:tblPr/>
              <a:tblGrid>
                <a:gridCol w="208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Magnification</a:t>
                      </a: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Resolution</a:t>
                      </a: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Light microscope</a:t>
                      </a:r>
                    </a:p>
                  </a:txBody>
                  <a:tcPr marL="91442" marR="91442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SEM</a:t>
                      </a:r>
                    </a:p>
                  </a:txBody>
                  <a:tcPr marL="91442" marR="91442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TEM</a:t>
                      </a:r>
                    </a:p>
                  </a:txBody>
                  <a:tcPr marL="91442" marR="91442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2" marR="9144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3519803"/>
            <a:ext cx="6747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Staining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868" y="4428570"/>
            <a:ext cx="6550171" cy="18348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868" y="4428570"/>
            <a:ext cx="65501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latin typeface="Comic Sans MS" panose="030F0702030302020204" pitchFamily="66" charset="0"/>
              </a:rPr>
              <a:t>Task:</a:t>
            </a:r>
            <a:r>
              <a:rPr lang="en-GB" altLang="en-US" sz="1100" dirty="0">
                <a:latin typeface="Comic Sans MS" panose="030F0702030302020204" pitchFamily="66" charset="0"/>
              </a:rPr>
              <a:t> Name three benefits of staining tissues for microscopy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867" y="3913526"/>
            <a:ext cx="6678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Comic Sans MS" panose="030F0702030302020204" pitchFamily="66" charset="0"/>
              </a:rPr>
              <a:t>Any process that helps to reveal or distinguish different features. In light microscopy , stains may be colours or fluorescent dyes. In electron microscopy, stains are metal particles or metal salts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0418" y="6588646"/>
            <a:ext cx="6747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Sectioning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7628" y="7074702"/>
            <a:ext cx="666241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dirty="0">
                <a:latin typeface="Comic Sans MS" panose="030F0702030302020204" pitchFamily="66" charset="0"/>
              </a:rPr>
              <a:t>After staining, specimens are embedded in</a:t>
            </a:r>
            <a:r>
              <a:rPr lang="en-GB" altLang="en-US" sz="1100" b="1" dirty="0">
                <a:latin typeface="Comic Sans MS" panose="030F0702030302020204" pitchFamily="66" charset="0"/>
              </a:rPr>
              <a:t> _________ </a:t>
            </a:r>
            <a:r>
              <a:rPr lang="en-GB" altLang="en-US" sz="1100" dirty="0">
                <a:latin typeface="Comic Sans MS" panose="030F0702030302020204" pitchFamily="66" charset="0"/>
              </a:rPr>
              <a:t>. Thin sections can then be cut (</a:t>
            </a:r>
            <a:r>
              <a:rPr lang="en-GB" altLang="en-US" sz="1100" i="1" dirty="0">
                <a:latin typeface="Comic Sans MS" panose="030F0702030302020204" pitchFamily="66" charset="0"/>
              </a:rPr>
              <a:t>using a microtome</a:t>
            </a:r>
            <a:r>
              <a:rPr lang="en-GB" altLang="en-US" sz="1100" dirty="0">
                <a:latin typeface="Comic Sans MS" panose="030F0702030302020204" pitchFamily="66" charset="0"/>
              </a:rPr>
              <a:t>) without distorting the structure of the specimen. This is particularly useful for making sections of soft tissue, such as brain.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867" y="7822368"/>
            <a:ext cx="6550171" cy="18348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867" y="7822368"/>
            <a:ext cx="65501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latin typeface="Comic Sans MS" panose="030F0702030302020204" pitchFamily="66" charset="0"/>
              </a:rPr>
              <a:t>Task:</a:t>
            </a:r>
            <a:r>
              <a:rPr lang="en-GB" altLang="en-US" sz="1100" dirty="0">
                <a:latin typeface="Comic Sans MS" panose="030F0702030302020204" pitchFamily="66" charset="0"/>
              </a:rPr>
              <a:t> What are artefacts?</a:t>
            </a:r>
          </a:p>
        </p:txBody>
      </p:sp>
    </p:spTree>
    <p:extLst>
      <p:ext uri="{BB962C8B-B14F-4D97-AF65-F5344CB8AC3E}">
        <p14:creationId xmlns:p14="http://schemas.microsoft.com/office/powerpoint/2010/main" val="340529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221" y="200473"/>
            <a:ext cx="6550171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1282" y="200472"/>
            <a:ext cx="64533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latin typeface="Comic Sans MS" pitchFamily="66" charset="0"/>
              </a:rPr>
              <a:t>Task: </a:t>
            </a:r>
            <a:r>
              <a:rPr lang="en-GB" altLang="en-US" sz="1100" dirty="0">
                <a:latin typeface="Comic Sans MS" pitchFamily="66" charset="0"/>
              </a:rPr>
              <a:t>Define the terms "eukaryotic" and "prokaryotic"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282" y="1936883"/>
            <a:ext cx="655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Features of prokaryotes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282" y="2275437"/>
            <a:ext cx="6572063" cy="39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No nucleus (region where DNA is located is called the </a:t>
            </a:r>
            <a:r>
              <a:rPr lang="en-GB" sz="1100" dirty="0" err="1">
                <a:latin typeface="Comic Sans MS" pitchFamily="66" charset="0"/>
              </a:rPr>
              <a:t>nucleiod</a:t>
            </a:r>
            <a:r>
              <a:rPr lang="en-GB" sz="1100" dirty="0">
                <a:latin typeface="Comic Sans MS" pitchFamily="66" charset="0"/>
              </a:rPr>
              <a:t>)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Only </a:t>
            </a:r>
            <a:r>
              <a:rPr lang="en-GB" sz="1100" b="1" dirty="0">
                <a:latin typeface="Comic Sans MS" pitchFamily="66" charset="0"/>
              </a:rPr>
              <a:t>one</a:t>
            </a:r>
            <a:r>
              <a:rPr lang="en-GB" sz="1100" dirty="0">
                <a:latin typeface="Comic Sans MS" pitchFamily="66" charset="0"/>
              </a:rPr>
              <a:t> membrane (cell surface)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1100" b="1" dirty="0">
                <a:latin typeface="Comic Sans MS" pitchFamily="66" charset="0"/>
              </a:rPr>
              <a:t>No</a:t>
            </a:r>
            <a:r>
              <a:rPr lang="en-GB" sz="1100" dirty="0">
                <a:latin typeface="Comic Sans MS" pitchFamily="66" charset="0"/>
              </a:rPr>
              <a:t> membrane-bound organelles (</a:t>
            </a:r>
            <a:r>
              <a:rPr lang="en-GB" sz="1100" i="1" dirty="0">
                <a:latin typeface="Comic Sans MS" pitchFamily="66" charset="0"/>
              </a:rPr>
              <a:t>e.g. mitochondria</a:t>
            </a:r>
            <a:r>
              <a:rPr lang="en-GB" sz="1100" dirty="0">
                <a:latin typeface="Comic Sans MS" pitchFamily="66" charset="0"/>
              </a:rPr>
              <a:t>)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Cell wall is made of </a:t>
            </a:r>
            <a:r>
              <a:rPr lang="en-GB" sz="1100" b="1" dirty="0">
                <a:latin typeface="Comic Sans MS" pitchFamily="66" charset="0"/>
              </a:rPr>
              <a:t>_______________________</a:t>
            </a:r>
            <a:r>
              <a:rPr lang="en-GB" sz="1100" dirty="0">
                <a:latin typeface="Comic Sans MS" pitchFamily="66" charset="0"/>
              </a:rPr>
              <a:t> (</a:t>
            </a:r>
            <a:r>
              <a:rPr lang="en-GB" sz="1100" i="1" dirty="0">
                <a:latin typeface="Comic Sans MS" pitchFamily="66" charset="0"/>
              </a:rPr>
              <a:t>not cellulose as in plants</a:t>
            </a:r>
            <a:r>
              <a:rPr lang="en-GB" sz="1100" dirty="0">
                <a:latin typeface="Comic Sans MS" pitchFamily="66" charset="0"/>
              </a:rPr>
              <a:t>)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Smaller</a:t>
            </a:r>
            <a:r>
              <a:rPr lang="en-GB" sz="1100" b="1" dirty="0">
                <a:latin typeface="Comic Sans MS" pitchFamily="66" charset="0"/>
              </a:rPr>
              <a:t> _______________</a:t>
            </a:r>
            <a:r>
              <a:rPr lang="en-GB" sz="1100" dirty="0">
                <a:latin typeface="Comic Sans MS" pitchFamily="66" charset="0"/>
              </a:rPr>
              <a:t> then eukaryotes (18 nm)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DNA is in a single loop called a </a:t>
            </a:r>
            <a:r>
              <a:rPr lang="en-GB" sz="1100" b="1" dirty="0">
                <a:latin typeface="Comic Sans MS" pitchFamily="66" charset="0"/>
              </a:rPr>
              <a:t>______________ </a:t>
            </a:r>
            <a:r>
              <a:rPr lang="en-GB" sz="1100" dirty="0">
                <a:latin typeface="Comic Sans MS" pitchFamily="66" charset="0"/>
              </a:rPr>
              <a:t>or bacterial chromosome (eukaryotes have linear chromosomes)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DNA is </a:t>
            </a:r>
            <a:r>
              <a:rPr lang="en-GB" sz="1100" b="1" dirty="0">
                <a:latin typeface="Comic Sans MS" pitchFamily="66" charset="0"/>
              </a:rPr>
              <a:t>"__________" </a:t>
            </a:r>
            <a:r>
              <a:rPr lang="en-GB" sz="1100" dirty="0">
                <a:latin typeface="Comic Sans MS" pitchFamily="66" charset="0"/>
              </a:rPr>
              <a:t>– not associated with histone proteins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Smaller loops of DNA called </a:t>
            </a:r>
            <a:r>
              <a:rPr lang="en-GB" sz="1100" b="1" dirty="0">
                <a:latin typeface="Comic Sans MS" pitchFamily="66" charset="0"/>
              </a:rPr>
              <a:t>_______________ </a:t>
            </a:r>
            <a:r>
              <a:rPr lang="en-GB" sz="1100" dirty="0">
                <a:latin typeface="Comic Sans MS" pitchFamily="66" charset="0"/>
              </a:rPr>
              <a:t>carry additional genes</a:t>
            </a: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ATP production (respiration) occurs in infolded parts of the membrane called </a:t>
            </a:r>
            <a:r>
              <a:rPr lang="en-GB" sz="1100" b="1" dirty="0">
                <a:latin typeface="Comic Sans MS" pitchFamily="66" charset="0"/>
              </a:rPr>
              <a:t>___________</a:t>
            </a:r>
            <a:endParaRPr lang="en-GB" sz="1100" dirty="0">
              <a:latin typeface="Comic Sans MS" pitchFamily="66" charset="0"/>
            </a:endParaRPr>
          </a:p>
          <a:p>
            <a:pPr marL="365760" indent="-36576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GB" sz="1100" dirty="0">
                <a:latin typeface="Comic Sans MS" pitchFamily="66" charset="0"/>
              </a:rPr>
              <a:t>Some species have </a:t>
            </a:r>
            <a:r>
              <a:rPr lang="en-GB" sz="1100" b="1" dirty="0">
                <a:latin typeface="Comic Sans MS" pitchFamily="66" charset="0"/>
              </a:rPr>
              <a:t>______________</a:t>
            </a:r>
            <a:r>
              <a:rPr lang="en-GB" sz="1100" dirty="0">
                <a:latin typeface="Comic Sans MS" pitchFamily="66" charset="0"/>
              </a:rPr>
              <a:t> for movement – these are similar to eukaryotic undulipodia but with a different structure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61274"/>
              </p:ext>
            </p:extLst>
          </p:nvPr>
        </p:nvGraphicFramePr>
        <p:xfrm>
          <a:off x="178430" y="6228512"/>
          <a:ext cx="6426187" cy="3498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Prokaryotes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Eukaryotes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Cell diameter 1-10</a:t>
                      </a:r>
                      <a:r>
                        <a:rPr lang="el-GR" sz="1100" dirty="0">
                          <a:latin typeface="Comic Sans MS" pitchFamily="66" charset="0"/>
                        </a:rPr>
                        <a:t>μ</a:t>
                      </a:r>
                      <a:r>
                        <a:rPr lang="en-GB" sz="1100" dirty="0">
                          <a:latin typeface="Comic Sans MS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Distinct nucleus surrounded by envelope of two membranes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DNA is circular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2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DNA is “naked”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036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Ribosomes are around 22nm in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Ribosomes are attached to an endoplasmic reticulum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Cell wall present (</a:t>
                      </a:r>
                      <a:r>
                        <a:rPr lang="en-GB" sz="1100" i="1" dirty="0">
                          <a:latin typeface="Comic Sans MS" pitchFamily="66" charset="0"/>
                        </a:rPr>
                        <a:t>made of peptidoglycan or </a:t>
                      </a:r>
                      <a:r>
                        <a:rPr lang="en-GB" sz="1100" i="1" dirty="0" err="1">
                          <a:latin typeface="Comic Sans MS" pitchFamily="66" charset="0"/>
                        </a:rPr>
                        <a:t>murein</a:t>
                      </a:r>
                      <a:r>
                        <a:rPr lang="en-GB" sz="11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2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No membrane-bound organelles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ATP production takes place in mitochondria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83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itchFamily="66" charset="0"/>
                        </a:rPr>
                        <a:t>Flagella have 9</a:t>
                      </a:r>
                      <a:r>
                        <a:rPr lang="en-GB" sz="1100" baseline="0" dirty="0">
                          <a:latin typeface="Comic Sans MS" pitchFamily="66" charset="0"/>
                        </a:rPr>
                        <a:t> + 2 arrangement of microtubules</a:t>
                      </a:r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09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41964"/>
            <a:ext cx="6799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omic Sans MS" pitchFamily="66" charset="0"/>
              </a:rPr>
              <a:t>Cell structure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491" y="604724"/>
            <a:ext cx="2275397" cy="3538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2551" y="604724"/>
            <a:ext cx="214432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100" b="1" dirty="0">
                <a:latin typeface="Comic Sans MS" pitchFamily="66" charset="0"/>
              </a:rPr>
              <a:t>Task: </a:t>
            </a:r>
            <a:r>
              <a:rPr lang="en-GB" altLang="en-US" sz="1100" dirty="0">
                <a:latin typeface="Comic Sans MS" pitchFamily="66" charset="0"/>
              </a:rPr>
              <a:t>State four differences between animal and plant cell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7431F-308B-4E6D-A690-862BF897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8934" r="19551" b="18267"/>
          <a:stretch/>
        </p:blipFill>
        <p:spPr>
          <a:xfrm>
            <a:off x="132551" y="4867492"/>
            <a:ext cx="6654278" cy="4896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E1D9F-AC46-4EBE-B5A7-FD3A34608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0" t="12667" r="25850" b="16401"/>
          <a:stretch/>
        </p:blipFill>
        <p:spPr>
          <a:xfrm>
            <a:off x="2937884" y="604724"/>
            <a:ext cx="3787565" cy="3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1231</Words>
  <Application>Microsoft Office PowerPoint</Application>
  <PresentationFormat>A4 Paper (210x297 mm)</PresentationFormat>
  <Paragraphs>137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Amie</dc:creator>
  <cp:lastModifiedBy>Scott Hedditch</cp:lastModifiedBy>
  <cp:revision>178</cp:revision>
  <cp:lastPrinted>2017-05-04T16:55:09Z</cp:lastPrinted>
  <dcterms:created xsi:type="dcterms:W3CDTF">2014-05-07T20:33:30Z</dcterms:created>
  <dcterms:modified xsi:type="dcterms:W3CDTF">2021-06-10T14:54:10Z</dcterms:modified>
</cp:coreProperties>
</file>