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Action1.xml" ContentType="application/vnd.ms-office.inkAction+xml"/>
  <Override PartName="/ppt/ink/inkAction2.xml" ContentType="application/vnd.ms-office.inkAction+xml"/>
  <Override PartName="/ppt/tags/tag1.xml" ContentType="application/vnd.openxmlformats-officedocument.presentationml.tags+xml"/>
  <Override PartName="/ppt/ink/inkAction3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7" r:id="rId2"/>
    <p:sldId id="313" r:id="rId3"/>
    <p:sldId id="386" r:id="rId4"/>
    <p:sldId id="325" r:id="rId5"/>
    <p:sldId id="326" r:id="rId6"/>
    <p:sldId id="327" r:id="rId7"/>
    <p:sldId id="328" r:id="rId8"/>
    <p:sldId id="331" r:id="rId9"/>
    <p:sldId id="333" r:id="rId10"/>
    <p:sldId id="337" r:id="rId11"/>
    <p:sldId id="318" r:id="rId12"/>
    <p:sldId id="319" r:id="rId13"/>
    <p:sldId id="320" r:id="rId14"/>
    <p:sldId id="338" r:id="rId15"/>
    <p:sldId id="322" r:id="rId16"/>
    <p:sldId id="323" r:id="rId17"/>
    <p:sldId id="317" r:id="rId18"/>
    <p:sldId id="391" r:id="rId19"/>
    <p:sldId id="387" r:id="rId20"/>
    <p:sldId id="388" r:id="rId21"/>
    <p:sldId id="389" r:id="rId22"/>
    <p:sldId id="390" r:id="rId23"/>
  </p:sldIdLst>
  <p:sldSz cx="9144000" cy="6858000" type="screen4x3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CC0066"/>
    <a:srgbClr val="990099"/>
    <a:srgbClr val="A50021"/>
    <a:srgbClr val="FF3300"/>
    <a:srgbClr val="660066"/>
    <a:srgbClr val="0099FF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45" autoAdjust="0"/>
    <p:restoredTop sz="90807" autoAdjust="0"/>
  </p:normalViewPr>
  <p:slideViewPr>
    <p:cSldViewPr>
      <p:cViewPr varScale="1">
        <p:scale>
          <a:sx n="100" d="100"/>
          <a:sy n="100" d="100"/>
        </p:scale>
        <p:origin x="2130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40.33614" units="1/cm"/>
          <inkml:channelProperty channel="Y" name="resolution" value="40.44944" units="1/cm"/>
          <inkml:channelProperty channel="T" name="resolution" value="1" units="1/dev"/>
        </inkml:channelProperties>
      </inkml:inkSource>
      <inkml:timestamp xml:id="ts0" timeString="2021-06-07T14:56:16.595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act:action type="add" startTime="44897">
    <iact:property name="dataType"/>
    <iact:actionData xml:id="d0">
      <inkml:trace xmlns:inkml="http://www.w3.org/2003/InkML" xml:id="stk0" contextRef="#ctx0" brushRef="#br0">23562 12538 0,'0'0'3,"-22"0"57,0 0-37,-1 0 25,1 0-40,-22 0 9,22 0-2,0 0-6,0 0 79,-23 0-56,23 0-8,0 0-16,0 0 56,0 22-57,22 0 2,-22 0 7,-1 23-8,23-23 7,0 0-6,0 0-2,0 0 1,0 22 0,0-21 9,0 21-9,0-22 8,0 22-8,0-21 0,0-1-1,0 0 2,0 0-1,0 22 8,23-22-7,-1 23 30,-22-23-31,22 0 7,0-22-7,0 0 0,0 22 8,0-22-8,1 22 9,-1-22-1,22 0 8,-22 0-9,0 0-6,0 22-1,1-22 24,21 0 0,-22 0-24,0 0 0,22 0 0,-21-22-1,-1 0 10</inkml:trace>
    </iact:actionData>
  </iact:action>
  <iact:action type="add" startTime="46727">
    <iact:property name="dataType"/>
    <iact:actionData xml:id="d1">
      <inkml:trace xmlns:inkml="http://www.w3.org/2003/InkML" xml:id="stk1" contextRef="#ctx0" brushRef="#br0">21680 14266 0,'-23'0'145,"1"-23"-130,0 23 19,0 0-3,0 0-23,0 0 8,0 0 9,-1 0-10,1 23-8,0-23 2,0 22 6,0-22-7,0 22 9,0 0-10,-23 22 2,1-21-1,22-23-1,0 22 2,-23 0 7,45 0-8,0 0 7,0 0-6,0 23 7,0-23-1,0 0 1,0 0 1,0 0-2,23 0 2,-1 0-10,0 1 10,0-23-10,-22 22 1,22 22 0,0-22 0,0-22 9,23 22-10,-23 1 2,0 21-2,0-44 10,22 0-2,-21 44 2,-1-44-1,0 0-1,22 0-6,0 0 15,-21 0 0,21 0-8,-22 0 9,22 0-2,-22 0 25,1 0-40,-1 0 0,0-22 24</inkml:trace>
    </iact:actionData>
  </iact:action>
  <iact:action type="add" startTime="48328">
    <iact:property name="dataType"/>
    <iact:actionData xml:id="d2">
      <inkml:trace xmlns:inkml="http://www.w3.org/2003/InkML" xml:id="stk2" contextRef="#ctx0" brushRef="#br0">18779 14509 0,'0'-22'79,"-22"22"-71,-1 0 10,1 0-12,0 0 11,-22 0-9,22 0-1,0 0 10,-1 0-10,1 0 10,0 0-10,-22 0 3,22 0-4,-1 0 11,1 0-9,0 22 8,0 23 16,22-23-16,0 22-9,0-22 10,0 22-1,0-21-8,0 21 16,0-22-8,22 22 0,0-44-8,-22 23 0,22-23 0,1 44 0,-1-44-1,-22 22 1,22-22 8,0 22 1,-22 0-8,22-22-3,-22 22 3,22-22-2,-22 23 10,23-23-10,-1 0 10,0 22-10,0 0 10,0-22 7,0 0-16,0 0 7,23 0 10,-23 0-17,44 0-1,-44 0 9,1 0 177</inkml:trace>
    </iact:actionData>
  </iact:action>
  <iact:action type="add" startTime="50072">
    <iact:property name="dataType"/>
    <iact:actionData xml:id="d3">
      <inkml:trace xmlns:inkml="http://www.w3.org/2003/InkML" xml:id="stk3" contextRef="#ctx0" brushRef="#br0">16963 12604 0,'-22'-22'88,"-23"22"-65,23 0-15,0 0 0,0 0 9,0 0-9,0 0 49,-1 0-35,1 0-13,0 0 15,0 0-8,22 22 0,0 23 0,0-1-8,0 0 7,0-22-6,0 0-1,0 1 0,0-1-1,0 0 10,0 0-1,0 22-9,22-44 2,0 45-1,0-1 0,-22-22 8,45 45-9,-23-23 10,0-44-9,0 44 8,0-44-9,-22 22 1,23-22 1,-1 0-1,0 22-1,0 1 10,-22-1-2,22-22-6,0 22-1,0 0-1,23 0 18,-1-22 15,-22 0-16,0 0-17,0 0 18,1-44 111</inkml:trace>
    </iact:actionData>
  </iact:action>
  <iact:action type="add" startTime="51583">
    <iact:property name="dataType"/>
    <iact:actionData xml:id="d4">
      <inkml:trace xmlns:inkml="http://www.w3.org/2003/InkML" xml:id="stk4" contextRef="#ctx0" brushRef="#br0">18557 10611 0,'0'-22'9,"-22"22"6,-44 0-6,43 0-2,-21 0 1,-22 0 0,-1 0 0,1 0 0,-1 0 1,45 0-1,-22 0 0,22 0 0,-22 0 0,21 0 7,1 0-7,-22 0 1,22 22 47,22 22-48,-22 0 0,0-22 0,22 1 0,0-1-1,0 22 1,0-22 0,0 22 1,44 23-2,-22-23 2,0-22-1,0 23 0,-22-23 0,22 0-1,1 44 2,-1-66-1,0 23 0,22-1 8,-44 0-8,22-22 0,0 0 8,1 22-9,-1-22 2,0 0-2,0 22 2,22-22-2,-22 0 2,23 0-2,-23 0 1,44 0 0,-44 0 9,1 0-1,-1 0 0,0 0 0,0 0-9,0 0 10,0 0 6</inkml:trace>
    </iact:actionData>
  </iact:action>
  <iact:action type="add" startTime="101368">
    <iact:property name="dataType"/>
    <iact:actionData xml:id="d5">
      <inkml:trace xmlns:inkml="http://www.w3.org/2003/InkML" xml:id="stk5" contextRef="#ctx0" brushRef="#br0">2436 4608 0,'0'-22'24,"22"-1"0,0 23-9,0 0-6,0 0-1,23 0-1,-1 0 2,22 0-2,-43 0 2,43-44-1,-44 44 1,22-22-3,1 22 1,-1 0 3,0 0-2,-22 0-1,23 0 2,-23 0-2,22 0 9,0 0-8,1 0 9,-1 0-9,0 0 0,23 0-1,-23 0 2,0 0-1,-21 0 9,-1 0-10,0 0 1,0 0-1,22 0 1,-22 0 0,1 0 0,-1 0 0,0 0 1,22 0-2,-22 0 10,23 0-10,-23 0 1,44 0 1,-44 0-1,0 0 8,23 0-9,-1 0 9,-22 0-8,22 22 8,-21-22 1,21 0-10,-22 0 9,22 0-8,-22 0 0,1 0 1,-1 0-2,0 0 10,0 0-10,0 0 10,0 0-2,0 0-7,1 0 1,-1 0-2,0 0 1,0 0 0,0 0 9,0 0-1,0 0-9,1 0 10,-1 0-10,22 0 1,22 0 9,-21 0-2,-1 0-7,0 0 0,-22 0 1,1 0-3,-1 0 3,22 0-1,0 0 1,-22 0-2,1 0 1,21 0 0,0 0 0,-22 0 8,1 0-8,-1 0 0,0 0 40,22 0-15,-22 0 71,23 0-57,-23 0 177</inkml:trace>
    </iact:actionData>
  </iact:action>
  <iact:action type="add" startTime="130560">
    <iact:property name="dataType"/>
    <iact:actionData xml:id="d6">
      <inkml:trace xmlns:inkml="http://www.w3.org/2003/InkML" xml:id="stk6" contextRef="#ctx0" brushRef="#br0">23717 10190 0,'-22'-22'174,"-23"22"-132,23 0-34,0 0 8,0 22-9,0-22 18,-22 0-2,-1 0-14,23 0-2,0 0 2,-22 22-1,-1-22 0,1 0 8,22 22-8,-22-22 0,22 0 8,-23 0-1,1 22 2,22-22-10,0 0 2,-23 0-3,1 0 4,0 0 5,22 0-6,0 0 6,-23 0-6,1 0 6,22 22-6,-22-22-2,21 0 10,-21 0-1,22 0-8,-22 0 0,22 0-1,-1 0 1,1 0 73,0 45 118,22 88-190,0-89-3,0 0 3,0 23-1,0-1 0,0 1 1,0-23-2,0 0 1,0 23 1,0-23-2,0 0 1,0 1 1,0-1-2,22 0 2,-22 0-1,0 1-1,0-1 1,45 45 8,-45-45 1,0-22-10,0 45 1,0-1 0,0-22 1,0 1-2,0-23 1,0 22 1,0 0-2,0 1 1,0 21 1,0-44 6,0 23-7,0 21 9,-23-44-10,23 45 2,-44-45-1,44 22-1,0-22 1,0 45 0,0-45 0,0 22 9,0 0-9,0 1-1,0 21 1,0-21 9,-22 21-10,22 0 1,0-43 9,0 21-10,0-22 1,0 0 1,0 0-3,0 45 4,0-45-3,0 44 1,0-21 8,0 21-7,0-44-2,0 0 2,0 1-3,0 21 4,0-22-3,0 44 2,0-21-1,0-1-1,0 23 2,0-1-2,0 0 2,0-21-3,0 43 3,0-21-1,0-1 0,0 45 1,0-45-1,0 23 0,0-22-1,0 21 3,0-44-3,0 45 1,0-45 0,0 1-1,0 21 1,22 23 0,-22-23 1,0 23-1,0-23-1,0-21 1,0 43 1,0-44-1,22 23-1,0-45 1,-22 44 0,23 1 1,-23-45-1,0 0 0,0 23-1,0 21 1,0-22 0,0 1 0,0-1 0,0 22 1,0-21-1,22-23-1,-22 22 2,0-22-2,0 0 10,22 23 7,0-45 23,-22 22-39,22 0 0,22-22 7,1 0-6,-23 0 0,0 0-1,0 22 0,0-22 7,0 0-7,23 0 1,-1 0-2,22 0 2,1 0-2,-23 0 1,23 0 1,-1 0-2,0 0 2,-21 0-2,21 0 0,-22 0 2,-21 0 0,21 0 7,-22 0-9,0 0 1,22 0 1,-21 0-1,21 0-1,0 0 1,1 0 1,-1 0 7,0 0-10,0 0 4,-21 0 5,21 0 19,-22 0-19,44-22 1,-43 22-1,-1-22-8,0 22 27,0-22-27,22 22 10,1-22-2,-23 22-7,22 0 0,-22 0 16,0 0-7,23-23-10,-23 23 9,0 0-8,0-22 0,0 22 8,22-22 0,1 22 9,-23 0-10,0 0 2,22 0-1,-22 0-1,1 0-7,-1 0 0,0 0 17,22-22 7,-22 0-9,-22-22 57,0-23-71,0 23-2,0-1 1,0 23 0,0-44 0,-22 66 0,22-67 1,-22 45-1,22-44-1,0-23 1,-22 67 0,22-22 1,0-23-2,-22 1 1,0 22 0,22-23 1,0-22-1,0 45-1,0-22 1,0-1 0,0-21-1,0 21 2,0 23 0,0 22-2,0-45 2,0 1-1,0-1-1,0 23 1,0 0 0,0-23 1,0 1-2,0 22 1,0-23 1,-45-21-1,45 65-1,0-21 2,0-22-2,0-1 1,0 1 1,0-1-2,0 1 1,0-45 0,0 45 1,0-23-2,0-22 1,0 45 0,0 44 0,22-133 1,1 110-1,-1-21-1,0-1 2,-22 45-2,0-44 1,0 44 0,0-23-1,0 23 2,0-22-1,0-23 0,0 1 0,0 22 0,22-23 1,-22 23-2,0 0 1,0-23 0,0 23 0,0-23 0,0 1 1,0-1-2,0 23 1,44-22 1,-44-45-2,22 44 0,-22 1 2,23 22 0,-23-23 0,22-21 7,0 43-10,-22 1 2,0-22 0,0-1 1,0 45-1,0-22-1,0 22 2,0-45-2,0 45 1,0-22 0,-22 22 1,22-23-3,0 23 4,-22-22 6,22 22-9,-23-1 1,1 23 0,22-22 17,-44-22-17,22 44 16,0 0-1,0 0-14,-1 0 7,1 0-9,0 0 2,0 0-2,0 0 10,0 0-9,0 0 16,-1 0-16,1 0 8,0 0-8,0 0-1,0 0 1,0 0 1,0 0-1,-1 0-1,1 0 10,0 0-9,0 0 0,0 0-1,0 0 1,0 0 1,-23 0 7,23 0-10,0 0 3,0 0-1,-22 0 0,-1 0 0,23 0 0,-22 0 0,22 0 1,-23 0-1,23 0-1,0 0 1,0 0 8,0 0-7,0 0-1,0 0 8,-23 0-9,1 0 1,0 0 2,-1 0-3,-21 0 0,44 0 2,-23 0-2,1 0 1,0 0 9,22 0-10,-45 0 1,1 0 1,-23 0-1,45 0 0,-45 0 0,1 0-1,-89 0 2,22 0-2,66 0 1,-44 0 0,67 0 1,-1 0-3,90 0 228,-1 22-226,-22 67 0,22-45 0,0 23 0,-22-23 0,0 44 0,22-43 0,-22 43 0,0-21-1,0-1 1,0 1 0,0-23 1,22 22-2,-22 23 2,45 0-1,-45-45 0,0 22 0,22 1-1,-22-1 2,0 1-2,0-23 1,22 23 1,22 43-1,-22-21 0,-22-23-1,0 1 1,22 21 0,45 67 1,-67-88-2,22 22 3,0-45-3,-22 44 1,22 1 0,-22-45-1,0 23 1,22-1 1,-22 1-1,23-1-1,-23 1 1,22-1 1,-22-22-1,0 23-1,44 44 1,-44-89 0,0 0 1,0 44-1,0-21 0,22 21 8,-22-44-9,0 23 1,22 43 0,-22-21 1,0-23-2,0 22 1,0 23 0,0-23 1,0 1-1,0-23-1,0 23 2,0-1-2,0 23 1,0-23 0,0 23 1,0-45-2,0-22 1,0 22 1,0 1-2,0-1 1,0 23 0,0-1 0,0-44 0,0 22 1,0 23-1,0-45 0,0 22-2,0 1 3,0 21 0,0-44-2,0 0 1,0 23 0,0-1 0,0-22 0,0 22 8,0-21-7,0 21 6,22 0-7,1-44 8,-23 22-8,0 1 16,22-1-7,-22 0-10,22 22 9,0-22 0,-22 0-8,0 1 1,0-1-2,0 0 9,0 0 25</inkml:trace>
    </iact:actionData>
  </iact:action>
  <iact:action type="add" startTime="142088">
    <iact:property name="dataType"/>
    <iact:actionData xml:id="d7">
      <inkml:trace xmlns:inkml="http://www.w3.org/2003/InkML" xml:id="stk7" contextRef="#ctx0" brushRef="#br0">17804 9658 0,'22'0'64,"1"0"-57,-1 0 1,22 0 0,-22 0 0,22 0 0,-21 0 1,21 0-2,0 22 1,-22-22 8,0 0 33,1 0-33,21 22-9,-66-22 82,0 0-82,-1 23 2,1-23-1,-22 0 0,22 0-1,0 0 2,0 0-2,-1 0 27,46 0 109,43 0-135,-44 0-1,22 0 1,-21 0 1,21 0-1,-22 0 32,-22 22 16,-22 22-40,-22-44-1,21 0-7,1 0 0,0 0 1,0 0 6,66 0 130,1 0-138,-1 0 9,-22 0-7,-66 0 134,-1 0-134</inkml:trace>
    </iact:actionData>
  </iact:action>
  <iact:action type="add" startTime="146632">
    <iact:property name="dataType"/>
    <iact:actionData xml:id="d8">
      <inkml:trace xmlns:inkml="http://www.w3.org/2003/InkML" xml:id="stk8" contextRef="#ctx0" brushRef="#br0">23363 15373 0,'44'0'103,"0"0"-94,-22 0-2,0 0 1,23 0 1,-23 0 15,0 0-16,0 0 0,0 0 0,0 0 0,1 0 0,-1 0 8,0 0-9,0 0 9,0 0-8,0 0 0,1 0 1,-1 0-2,0 0 2,0 0 7,0 0-10,0 0 11,-66 0 120,0 22-121,22 0 1,-1-22-11,-21 0 1,0 0 3,-1 0 5,23 0-6,-22 0-1,22 0 0,-22 0-1,21 0 1,1 0 0,-22 0 0,88 0 201,-22 0-193,45 0-10,-23 0 11,0 0-9,1 0 0,-23 0 0,22 0 8,-22 0-8,1 0 0,-1 0 1,-67 0 151,-21 0-153,-23 0 2,67 0-2,0 0 2,0 0-1,0 0-1,0 0 34,-1 0 7,23 23-1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40.33614" units="1/cm"/>
          <inkml:channelProperty channel="Y" name="resolution" value="40.44944" units="1/cm"/>
          <inkml:channelProperty channel="T" name="resolution" value="1" units="1/dev"/>
        </inkml:channelProperties>
      </inkml:inkSource>
      <inkml:timestamp xml:id="ts0" timeString="2021-06-07T14:56:16.595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5" units="cm"/>
      <inkml:brushProperty name="height" value="0.055" units="cm"/>
    </inkml:brush>
  </inkml:definitions>
  <iact:action type="add" startTime="6861">
    <iact:property name="dataType"/>
    <iact:actionData xml:id="d0">
      <inkml:trace xmlns:inkml="http://www.w3.org/2003/InkML" xml:id="stk0" contextRef="#ctx0" brushRef="#br0">24337 13867 0,'0'44'167,"44"-44"-158,-44 22-2,22 0 1,23 1 1,-45-1 7,22-22-8,-22 22-1,22-22 2,0 44-2,-22 1 2,22-23 6,0 22-6,1-22-1,-23 0 7,0 0-6,22 1-2,-22 21 1,22-22 1,-22 0 7,22 0-9,-22 1 10,0 21-2,0-22-6,0 0-2,0 0 2,0 0-2,0 1 1,0 21 0,0-22 0,0 22 0,0-22 0,0 1 1,0 21-2,0 0 2,0 1 6,0-1-6,0-22 7,0 22-8,0-22-1,-22 1 2,22-1-2,0 0 1,0 22 0,0-22 0,0 23 10,0-23-12,0 0 2,-22 22 0,0 1 9,22-23-10,0 0 1,0 22 9,0-22-10,-23 0 1,1 23 9,22-23-1,-22 0-9,0 22 1,0-44 9,22 23-9,-22-1 0,22 0 7,-22-22-7,22 22 1,-23-22-2,23 22 10,-22-22-9,0 22 0,0-22 31,-22 22 34,22 1-66,-1-23 354,1 0-329,22-23-16,0 1-8,0 0-1,0 0 2,0 0-2,0 0 10,0 0 23,0-1-33,0 1 10,22 22-9,-22 22 216,0 23-216,0-23 8,0 44-9,0-21 42,0-23-33,0 22 7,-22-22-7,22 22 96,0-21 49,22-23-138,23 0-15,-1 0 9,-22 0-11,0 0 11,0 0-9,1-23 0,21 23 33,-22 0-18,22 0-15,-22 0 1,1 0-2,-1 0 9</inkml:trace>
    </iact:actionData>
  </iact:action>
  <iact:action type="add" startTime="10357">
    <iact:property name="dataType"/>
    <iact:actionData xml:id="d1">
      <inkml:trace xmlns:inkml="http://www.w3.org/2003/InkML" xml:id="stk1" contextRef="#ctx0" brushRef="#br0">19443 12538 0,'0'-22'136,"44"22"-129,1 0 0,-23 0 3,44 44-3,-44-44 2,0 44-2,1-44 2,-1 0-2,0 22 138,-22 1-130,-22-23-6,0 0-2,-45 0 1,23 0 1,22 0-2,0 0 9</inkml:trace>
    </iact:actionData>
  </iact:action>
  <iact:action type="add" startTime="12612">
    <iact:property name="dataType"/>
    <iact:actionData xml:id="d2">
      <inkml:trace xmlns:inkml="http://www.w3.org/2003/InkML" xml:id="stk2" contextRef="#ctx0" brushRef="#br0">24359 13955 0,'0'23'105,"0"-1"-97,0 0 0,0 22 0,0 1 0,0-23 0,0 22 8,22 0-1,-22-22 1,0 1 121,-22-23-121,22-45-9,0-21 2,0 44-1,0-45-1,0 23 1,0 22 0,0-45 1,0 45 6,0 0 17,0 0-24,0 0 16,22 22 193,0 0-202,23 0-6,-23 0 7,0 0-9,0 0 1,22-22 73,-21 22-74,21 0 51,-22-23-44</inkml:trace>
    </iact:actionData>
  </iact:action>
  <iact:action type="remove" startTime="110204">
    <iact:property name="style" value="instant"/>
    <iact:actionData xml:id="d3" ref="#d1"/>
  </iact:action>
  <iact:action type="remove" startTime="110204">
    <iact:property name="style" value="instant"/>
    <iact:actionData xml:id="d4" ref="#d0"/>
  </iact:action>
  <iact:action type="remove" startTime="110204">
    <iact:property name="style" value="instant"/>
    <iact:actionData xml:id="d5" ref="#d2"/>
  </iact:action>
  <iact:action type="add" startTime="110204">
    <iact:property name="dataType" value="strokeEraser"/>
    <iact:actionData xml:id="d6">
      <inkml:trace xmlns:inkml="http://www.w3.org/2003/InkML" xml:id="stk3" contextRef="#ctx0" brushRef="#br1">28190 15506 0,'0'-22'0,"0"-45"0,0 23 0,0 22 0,0 0 0,0-23 0,0 23 0,0-22 0,-22 22 0,22 0 0,-44-23 0,22 23 0,0 0 0,-1-22 0,-21 21 0,22-21 0,0 44 0,0 89 0,22-23 0,0 1 0,44-23 0,0-44 0,1 22 0,-1 0 0,0-22 0,-22 0 0,0-22 0,-22-22 0,0-23 0,45 23 0,-45 22 0,0-22 0,0 21 0,0 68 0,0 66 0,0-23 0,0-21 0,88 21 0,45-21 0,44-23 0,133 45 0,177-45 0,-44-44 0,-155 0 0,332 0 0,222 0 0,-67 0 0,-44 0 0,-200 0 0,-221 0 0,-221 0 0,-67 0 0,-44 111 0,0-1 0,22 23 0,-23 22 0,23-44 0,0-22 0,0 44 0,0-23 0,0-21 0,0 0 0,0-23 0,0-44 0,-44-22 0,-67-44 0,89-45 0,-66-44 0,21 23 0,-21 21 0,66 89 0,-1-22 0,-21 22 0,0 44 0,-45 45 0,67 22 0,-89 66 0,23 22 0,44 0 0,-45 1 0,22-67 0,23-67 0,44-44 0,0 23 0,0-68 0,-66-154 0,-1-22 0,1 0 0,-23 43 0,67 134 0,22 0 0,-22 133 0,22-22 0,0 21 0,44 23 0,1-44 0,-23-89 0,0 0 0,22-89 0,-44-44 0,44-66 0,-21 0 0,21 88 0,0-22 0,-44 66 0,0 45 0,0 44 0,0 45 0,0-23 0,0 1 0,0-1 0,0-22 0,0 22 0,22-22 0,45-44 0,-67-44 0,0-1 0,22 1 0,-22 155 0,-44 132 0,21-110 0,-21 22 0,44-67 0,0 67 0,0-44 0,0 44 0,0-23 0,0 45 0,0 0 0,0-66 0,0-22 0,0-45 0,22-22 0,-22-111 0,0-88 0,0 88 0,0-66 0,0 66 0,0 67 0,0 21 0,-22 112 0,-22 66 0,0 0 0,-1 22 0,1 1 0,22-46 0,0 90 0,22-178 0,0 23 0,0-1 0,0-44 0,0 0 0,0 1 0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40.33614" units="1/cm"/>
          <inkml:channelProperty channel="Y" name="resolution" value="40.44944" units="1/cm"/>
          <inkml:channelProperty channel="T" name="resolution" value="1" units="1/dev"/>
        </inkml:channelProperties>
      </inkml:inkSource>
      <inkml:timestamp xml:id="ts0" timeString="2021-06-07T14:56:16.595"/>
    </inkml:context>
    <inkml:brush xml:id="br0">
      <inkml:brushProperty name="width" value="0.05292" units="cm"/>
      <inkml:brushProperty name="height" value="0.05292" units="cm"/>
      <inkml:brushProperty name="color" value="#00206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6889">
    <iact:property name="dataType"/>
    <iact:actionData xml:id="d0">
      <inkml:trace xmlns:inkml="http://www.w3.org/2003/InkML" xml:id="stk0" contextRef="#ctx0" brushRef="#br0">11205 7620 0,'-22'0'57,"0"0"-50,0 0 1,-45 0 0,45 0 1,-22 0-2,22 0 1,-23 0 0,23 0 0,-22 0 0,22 0 0,-22 0-1,21 0 2,-21 0-1,0 0 0,22 0 8,0 0-8,-1 0 0,-21 0 9,22 0-10,-22 0 9,22 0-7,-23 0 6,23 0 2,-22 0 14,22 0-15,-23 0-7,1 0 6,22 0 9,-22 22-8,-1 1-8,1-23 9,0 22-10,44 0 1,-22-22 0,-1 22 8,1 0-7,-44 45-2,22-23 9,21-44-7,23 22-2,-22-22 1,22 22 0,-22-22 0,22 22 1,-22 23 7,22-23-8,0 0-1,0 0 1,0 0 0,0 0 0,0 23 0,0-1 8,0-22-7,0 45-1,0-45 8,0 22-1,0-22 10,0 0-10,0 1 1,0-1-7,22 22 22,0 0-15,0-44-8,-22 22 0,45 23 8,-23-23 0,0 0 1,0 0-9,22 23 8,-21-45 8,-23 22-17,22-22 1,0 0-1,0 44 2,22-44 7,-21 22 1,-1-22-11,0 44 4,22-44 14,-22 0-17,-22 23 1,45-1 0,-23-22 1,22 22-3,-22-22 11,0 22-9,0-22 0,1 0 17,21 0-10,-22 22 10,22-22-10,1 0-7,-1 0 0,-22 0 0,22 0 0,-22 0 0,1 0 8,-1 0-8,0 0 0,22 22 0,-22-22 0,0 22 0,1-22 0,21 0 0,-22 0 1,0 0-3,0 0 4,0 0-3,1 0 1,-1 0 16,0 0-15,0 0-2,0 0 9,22 0-9,23 0 2,-23 0-1,0 0 0,-21 0 0,-1 0 0,0 0 0,0 0 0,0 0 8,22 0-8,1 0 0,-23 0-1,44 0 3,-21 0-3,21 0 0,-22 0 2,45 0 0,-45 0-3,1 0 4,21 0-3,-22 0 2,23 0-2,-23 0 1,-22 0 1,0 0-2,23 0 1,-23 0-1,44 0 2,-44 0-1,23 0 1,-23 0-2,0 0 2,0 0-3,44 0 2,-43 0 1,43 0 7,-44 0-7,0 0-2,23 0 1,-23 0 0,0 0 0,0 0 0,0 0 0,0 0 0,0 0 8,1 0-8,-1 0 1,0 0 7,0 0-9,0 0 1,22-22 0,-21 22 0,-1 0 0,22 0 8,-22 0-8,0-22 0,0 22 8,1 0-8,-1 0 8,22 0-8,-44-22 0,44 0 0,-22 22 0,23 0 0,-23 0 0,22 0 0,-22-22 17,23 0-18,-23-1 10,22 23-10,-22 0 1,0-22 0,23 0 9,-23 22-9,-22-22 8,22 22-9,-22-22 9,22 0-7,0 22-2,-22-22 2,22 22 6,1-23-7,-1 23 8,-22-22 1,22 0-10,-22 0 9,22 22 9,-22-22-9,22 0-9,0 22 9,-22-23 0,22 1 1,1 0 14,-23 0-23,22 0 1,0 22-2,-22-44 9,0 21-8,0 1 0,0 0 17,22-22-17,0 22 14,-22-1 4,0 1-2,0 0-9,22 22-7,-22-22 0,0 0 1,0 0 7,22-23-9,1 1 18,-23 22-10,22-22 3,-22 22 5,0-23 0,0 23-6,0-22-2,0 22 1,0-1 1,0 1-1,0 0-9,0-22 10,0 22-10,0-23 16,0-21 11,0 44-11,0 0-6,0-1-10,0 1 9,0-22 0,0 22 16,-22 0 1,-1 22-10,1-22-14,0 22 14,0 0-7,0 0 8,-22-23-7,-1 1 6,23 22 1,-22 0 17,22 0-33,0 0 7,-1 0-7,1 0 8,0 0 33,-22 0-41,22 0-2,0 0 3,-23 0-1,1 0 24,22 0-23,-22 0 6,-1 0-7,23 0 0,0 0 1,-22 22-1,21-22-2,1 0 3,-22 0-1,22 23 0,-45-23 1,1 22-2,44-22 2,-45 44-2,45-44 1,0 22 0,0-22 0,0 0 16,0 44-7,-23-21-11,23-1 12,0-22-11,0 0 0,0 22 2,22 0-1,-22-22 0,0 0-1,22 22 3,-67 23-4,45-23 2,0-22 2,0 22-2,0-22 0,22 22 8,-23 0-1,-21-22 17,22 0-15,0 0-10,-22 44 2,-1-44-2,1 0 8,22 0-6,0 0-1,0 0 0,-23 0 0,1 0 8,22 0-8,-45 0 0,45 0 0,-22 0 0,22 0 1,-22 0-2,21 0 10,-21 0-1,22 0-9,-22 0 1,22 0-1,-23 0 11,23 0-11,0 0 1,0 0-1,0 0 2,-1 0-1,-21 0 0,0 0 8,22 0-8,0 0 0,-1 0 0,-21 0 8,0-22 1,22 22-10,-23 0 10,23 0-9,0-22 7,22 0-7,-22 22 9,0 0-10,0 0 26,0-22-25,-1 22 271,23-22-263,-22 22-9</inkml:trace>
    </iact:actionData>
  </iact:action>
  <iact:action type="add" startTime="32097">
    <iact:property name="dataType"/>
    <iact:actionData xml:id="d1">
      <inkml:trace xmlns:inkml="http://www.w3.org/2003/InkML" xml:id="stk1" contextRef="#ctx0" brushRef="#br0">11892 8684 0,'-45'66'56,"45"23"-48,-22-45-1,-22 67 2,44-67-1,0 22 0,0 1 0,0-23 0,0 23 0,0-1 1,0 0-2,22-21 1,22-1 0,-21-22-1,-1 45 1,22-23 0,-44 0 0,22-22 1,22 67-1,-21-67 8,43 23-8,-44-23 0,22-22 0,1 44 0,-23-22-1,0-22 2,0 22 7,-22 0 0,22-22 0,0 0 153,-22-22-153,0 0-9,0 0 1,-22 0 25,0 0 22,0 0-39,22-23 1,-22 45-10,22-22 18,44 44 71,0 0-89,1 23 0,-23-1 2,66 22-1,-88-43 0,45-1 8,-45 0 1,22-22-9,-22 22 80,0 22-82,0-22 11,-22 1-8,0 21-3,-23-22 3,23 0-1,0 0-1</inkml:trace>
    </iact:actionData>
  </iact:action>
  <iact:action type="add" startTime="33666">
    <iact:property name="dataType"/>
    <iact:actionData xml:id="d2">
      <inkml:trace xmlns:inkml="http://www.w3.org/2003/InkML" xml:id="stk2" contextRef="#ctx0" brushRef="#br0">12844 10035 0,'0'-22'48,"0"88"-25,22 0-14,-22-21-2,0 21 1,0-21 0,0-23 1,0 0 7,22-22-8,-22 22 96</inkml:trace>
    </iact:actionData>
  </iact:action>
  <iact:action type="add" startTime="34194">
    <iact:property name="dataType"/>
    <iact:actionData xml:id="d3">
      <inkml:trace xmlns:inkml="http://www.w3.org/2003/InkML" xml:id="stk3" contextRef="#ctx0" brushRef="#br0">12822 10256 0,'22'0'48,"0"0"-41,0 0 17,0 0-16,0-22 8,1 22-8,21 0 0,-22 0 0,0-22 0,0 22 0</inkml:trace>
    </iact:actionData>
  </iact:action>
  <iact:action type="add" startTime="34777">
    <iact:property name="dataType"/>
    <iact:actionData xml:id="d4">
      <inkml:trace xmlns:inkml="http://www.w3.org/2003/InkML" xml:id="stk4" contextRef="#ctx0" brushRef="#br0">13287 9813 0,'0'22'65,"22"45"-57,0 44-1,-22-45 1,0 0-1,44 1 2,-44 22-1,0-45 0,0-22 0,22 22 0,-22 1 0,23-23 1,-23 0 15,22 0-17,-22 0 18,22 0-10</inkml:trace>
    </iact:actionData>
  </iact:action>
  <iact:action type="add" startTime="35330">
    <iact:property name="dataType"/>
    <iact:actionData xml:id="d5">
      <inkml:trace xmlns:inkml="http://www.w3.org/2003/InkML" xml:id="stk5" contextRef="#ctx0" brushRef="#br0">13442 10433 0,'0'-44'95,"22"44"-79,67-44-8,-67 22 1,0 0-2,22-23 1,-44 23 0,22-22 0,0 22 0,1-1 9,-1 1-10,-22 0 10,0 0 7,0 0-1,0 0 25,-22 22-31,-1-22-9,23-1 8,0 1 8,0 0-9,-22 0 26,0 22 23,22 89-57,0-23 2,0 23-1,0-23-1,0-22 1,0 23 0,0-23 0,0-22-1,0 23 2,0-23-1,0 0 0,0 0 0,0 0 0,22 0 0,0 1 41,1 21-34</inkml:trace>
    </iact:actionData>
  </iact:action>
  <iact:action type="add" startTime="36442">
    <iact:property name="dataType"/>
    <iact:actionData xml:id="d6">
      <inkml:trace xmlns:inkml="http://www.w3.org/2003/InkML" xml:id="stk6" contextRef="#ctx0" brushRef="#br0">13885 10522 0,'0'-44'63,"0"22"-47,0-1-8,0 1 8,0 0-8,0 0 0,22 22 7,0-22 2,0 0 0,0 22 22,-22 22-22,22 0-10,1 0 2,-23 0-1,0 23-1,0-1 2,0-22-2,0 22 1,0-21 0,-23 21 0,23-22 0,0 22 0,0-22 0,-22-22 0,22 23 0,0-1 24,0 0-24,0 0 40,45-22-16,-1 0-23,22 0-2,1-22 1,-23 22 0,0 0 8,1 0-8,-23 0 9,-22-67 119</inkml:trace>
    </iact:actionData>
  </iact:action>
  <iact:action type="add" startTime="37482">
    <iact:property name="dataType"/>
    <iact:actionData xml:id="d7">
      <inkml:trace xmlns:inkml="http://www.w3.org/2003/InkML" xml:id="stk7" contextRef="#ctx0" brushRef="#br0">14505 10079 0,'-22'0'112,"-1"0"-105,-21 44 2,44-22-2,0 1 2,-22 43-2,22-44 1,0 0 0,0 1 0,0 21-1,0-22 2,0 0-1,0 0 0,0 0 1,0 1-1,0 21 0,0-22 7,0 22 1,22 1-7,-22-23 7,22 0-9,0 0 1,23-22 16,-23 0-7,0 0-10,22 0 9,-22 0-8,23 0 8,-23 0-8,0 0 17,22-22-18,-22-67 18,-22 45-2,0 22-15,0-22 0,0 21 9,0-21-10,0 22 1,0-22 0,0 22 1,0-1 6,0 1-7,0 0 0,0 0 33,-22 0-17,22 0 0,-22-1-16,0 1 16,0 22 8,22-22 0,-22 22-16,0 0-10,-1 0 28,1-22-26,0 22 24,0 0 63</inkml:trace>
    </iact:actionData>
  </iact:action>
  <iact:action type="add" startTime="41306">
    <iact:property name="dataType"/>
    <iact:actionData xml:id="d8">
      <inkml:trace xmlns:inkml="http://www.w3.org/2003/InkML" xml:id="stk8" contextRef="#ctx0" brushRef="#br0">9434 12117 0,'-45'0'104,"23"0"-96,0 0-1,0 0 1,-22 0-1,21 0 10,1 0-9,0 0 41,22 44-42,0-22 2,0 23-2,0-1 1,0 0 0,0-22 0,0 23 0,0-1 0,-22-44 0,22 44 0,0-21 0,0-1 16,22 0-16,-22 0 0,44-22 0,-21 0 0,-1 22 0,0 0 0,0 0 0,0-22 24,22 0 41,1 0-57,-1-22-8,-44-22 7,0 22 1,22-22 1,0-1-2,0 23 1,1-22 1,-23 22-2,0-1-7,0 1 16,0 0 33,0 0-26,0 0 2,-23 22-18,1-22 1,0 0-7</inkml:trace>
    </iact:actionData>
  </iact:action>
  <iact:action type="add" startTime="43089">
    <iact:property name="dataType"/>
    <iact:actionData xml:id="d9">
      <inkml:trace xmlns:inkml="http://www.w3.org/2003/InkML" xml:id="stk9" contextRef="#ctx0" brushRef="#br0">9655 12715 0,'22'0'9,"-22"-22"-1,22 22 31,0 0-30,1 0 7,21 0-9,-22 0 2,0 0-2,0 22 1,23 0 0,-23 0 0,0 0 0,0 1 0,22-1 8,-22 0-7,23 22-3,-23-44 2,0 22 2,45 23-3,-67-23 1,66 0 0,-44 0 8,0-22-8,0 22 0,1-22 0,21 22-1,0 23 2,-22-45 0,23 22-2,-23-22 1,0 22-1,22 22 2,-22-22 8,23 1-9,-45-1-1,44-22 2,0 22 14,-22 0-15,0 0 8,-22 0-7,23-22-2,-1 23 137,-22-1-95,-22-22-34,-67 66-7,45-44 1,-23 0-2,1 45 1,-1-45 1,1-22-2,44 22 0,0 0 2,-23 1-1,1-23 8,0 44-7,0 0 6,-1 0-7,1-21 0,-45 21 0,67-22 1,-22-22-2,44 22 10,-44 0-11,21 0 12,1-22-12,-22 0 3,22 23-1,-22-1 1,44 0-2,-23-22 1,23 22 0,-44-22 0,22 0 8,0 22-9,0-22 1,0 22 1</inkml:trace>
    </iact:actionData>
  </iact:action>
  <iact:action type="add" startTime="44977">
    <iact:property name="dataType"/>
    <iact:actionData xml:id="d10">
      <inkml:trace xmlns:inkml="http://www.w3.org/2003/InkML" xml:id="stk10" contextRef="#ctx0" brushRef="#br0">10851 12715 0,'0'44'97,"0"1"-90,0 21 1,0 1 0,0 21 0,0 1 0,0-23 0,0 1 0,0-23 1,-22 45-2,22-23 1,0-44 0,0 67 1,0-45 0,0 45-3,0-23 1,-22 23 2,-1-45-1,23 89 0,-66-22 0,66-45 0,-22 1 1,-22 88-2,44-89 2,0 45-3,0-45 3,0 1-1,0-23 0,0-22-1,0 0 171</inkml:trace>
    </iact:actionData>
  </iact:action>
  <iact:action type="add" startTime="46050">
    <iact:property name="dataType"/>
    <iact:actionData xml:id="d11">
      <inkml:trace xmlns:inkml="http://www.w3.org/2003/InkML" xml:id="stk11" contextRef="#ctx0" brushRef="#br0">10519 11718 0,'22'0'48,"0"22"-42,-22 1 3,0 21-1,22 0 0,-22 23 0,0-1 0,0 0 0,0-21 0,0 43 0,0-65-1,0-1 2,0 0-1,22 0 16,-22 0-8,22 0 1</inkml:trace>
    </iact:actionData>
  </iact:action>
  <iact:action type="add" startTime="46593">
    <iact:property name="dataType"/>
    <iact:actionData xml:id="d12">
      <inkml:trace xmlns:inkml="http://www.w3.org/2003/InkML" xml:id="stk12" contextRef="#ctx0" brushRef="#br0">10607 12095 0,'0'-22'89,"22"22"-58,1 0-23,21 0 0,-22 0 8,0 0 49,22 0-10,-21 0 18,-1-23-67,0 23 36,-22-22 78</inkml:trace>
    </iact:actionData>
  </iact:action>
  <iact:action type="add" startTime="47609">
    <iact:property name="dataType"/>
    <iact:actionData xml:id="d13">
      <inkml:trace xmlns:inkml="http://www.w3.org/2003/InkML" xml:id="stk13" contextRef="#ctx0" brushRef="#br0">10851 11763 0,'0'66'72,"0"-44"-64,0 45 0,0-1 1,0-22-2,0-22 2,0 23-2,0-1 1,0-22 9,0 23-2,0-1-7,0-22 1,0 0-1,0 0-1,0 23 1,22-23 8</inkml:trace>
    </iact:actionData>
  </iact:action>
  <iact:action type="add" startTime="49969">
    <iact:property name="dataType"/>
    <iact:actionData xml:id="d14">
      <inkml:trace xmlns:inkml="http://www.w3.org/2003/InkML" xml:id="stk14" contextRef="#ctx0" brushRef="#br0">12622 11652 0,'0'22'81,"0"111"-74,0-89 1,0 45 0,0-45 1,0 0-1,0-22-1,0 1 1,0-1 0,0 22 0,0 0 8,0-21-8,0-1 16</inkml:trace>
    </iact:actionData>
  </iact:action>
  <iact:action type="add" startTime="50529">
    <iact:property name="dataType"/>
    <iact:actionData xml:id="d15">
      <inkml:trace xmlns:inkml="http://www.w3.org/2003/InkML" xml:id="stk15" contextRef="#ctx0" brushRef="#br0">12622 11962 0,'23'-22'16,"-1"22"0,0 0-8,0 0 9,0 0-10,22 0 10,-21 0-10,-1 0 9,0 0-7,0 0-2,0 0 9,0 0 1,0 0-11</inkml:trace>
    </iact:actionData>
  </iact:action>
  <iact:action type="add" startTime="51010">
    <iact:property name="dataType"/>
    <iact:actionData xml:id="d16">
      <inkml:trace xmlns:inkml="http://www.w3.org/2003/InkML" xml:id="stk16" contextRef="#ctx0" brushRef="#br0">12955 11829 0,'0'-22'80,"0"66"-57,0 45-15,0-23 0,0 23 0,0-45 0,0 0 0,0-21 0,0-1 0,0 22 0,0-22 24,0 0-25,22-22 27,0 22-26,-22 1 104</inkml:trace>
    </iact:actionData>
  </iact:action>
  <iact:action type="add" startTime="54634">
    <iact:property name="dataType"/>
    <iact:actionData xml:id="d17">
      <inkml:trace xmlns:inkml="http://www.w3.org/2003/InkML" xml:id="stk17" contextRef="#ctx0" brushRef="#br0">8282 12361 0,'0'0'1,"22"0"5,0 0 18,45 0-16,-23 0 0,45 0 0,-23 0 0,45 22 0,-67-22 0,0 0 1,-21 0-2,43 0 1,-66 22-1,44-22 2,-22 0-1,23 22 0,-23-22 8,0 0 0,22 22 0,-22-22-8,1 0 73</inkml:trace>
    </iact:actionData>
  </iact:action>
  <iact:action type="add" startTime="55778">
    <iact:property name="dataType"/>
    <iact:actionData xml:id="d18">
      <inkml:trace xmlns:inkml="http://www.w3.org/2003/InkML" xml:id="stk18" contextRef="#ctx0" brushRef="#br0">8769 14221 0,'-22'0'8,"22"-22"-1,22 22 16,23-22-14,21 22-1,0 0 0,-21 0 0,21 0 0,1 0-1,-1 0 1,-22 0 0,23 0 0,-1 0 1,-44 0-1,45 0 0,-23 0 0,-22 0 1,0 0 6,0 0 9,1 0 9,-23 22 63</inkml:trace>
    </iact:actionData>
  </iact:action>
  <iact:action type="add" startTime="57737">
    <iact:property name="dataType"/>
    <iact:actionData xml:id="d19">
      <inkml:trace xmlns:inkml="http://www.w3.org/2003/InkML" xml:id="stk19" contextRef="#ctx0" brushRef="#br0">12711 12494 0,'22'22'161,"0"22"-154,-22 22 2,0 1-2,0-1 1,22 23-1,-22-45 2,0 1-1,0 21-1,0-22 1,0 1 1,0 43-1,45-21 0,-45 43 0,22-21 0,-22-67 0,22 45 1,-22-1-2,0 23 1,0-45 0,0 22-1,0 1 1,0-45 0,0 44 1,0-43-1,0 21 1,0 22-2,0-21 1,0 43 0,0-21-1,0-1 2,0 1-1,0-1-1,0-22 2,0 23-1,0-23 0,0 0 0,0 23 0,0-23 0,0 1 0,0-23 0,0 22 0,0-22 9,0 22 14,0-21-14</inkml:trace>
    </iact:actionData>
  </iact:action>
  <iact:action type="add" startTime="60737">
    <iact:property name="dataType"/>
    <iact:actionData xml:id="d20">
      <inkml:trace xmlns:inkml="http://www.w3.org/2003/InkML" xml:id="stk20" contextRef="#ctx0" brushRef="#br0">12888 13756 0,'22'-22'7,"0"0"2,1 22 16,-1 0-16,22-22-3,22-23 2,1 1 0,44-45 0,-23 23 2,-44 0-3,1 43 0,-1-43 1,-22 22 1,0-1-1,23 1-1,-1 0 1,22-45-1,23 1 2,-45 43-1,45-43 0,-67 88 0,22-45 0,-22 1 0,1 22 0,-23 0 33</inkml:trace>
    </iact:actionData>
  </iact:action>
  <iact:action type="add" startTime="61594">
    <iact:property name="dataType"/>
    <iact:actionData xml:id="d21">
      <inkml:trace xmlns:inkml="http://www.w3.org/2003/InkML" xml:id="stk21" contextRef="#ctx0" brushRef="#br0">14040 12095 0,'0'44'56,"0"45"-48,0-23-1,0 23 1,-22-1 1,22-43-2,0-1 0,0 0 2,0-22 7,0 23-9,0-23 19,0 22-3,0-22 18</inkml:trace>
    </iact:actionData>
  </iact:action>
  <iact:action type="add" startTime="62033">
    <iact:property name="dataType"/>
    <iact:actionData xml:id="d22">
      <inkml:trace xmlns:inkml="http://www.w3.org/2003/InkML" xml:id="stk22" contextRef="#ctx0" brushRef="#br0">14062 12737 0,'22'0'17,"-22"-22"-2,22 22 1,45-22 1,21 22-10,1 0 1,44-22-1,22 0 2,-45 22 0,45 0-2,22 0 1,23 0 0,-45 0 0,-44 0 0,66 0 0,-67 0 0,-21 0-1,0 0 2,-1 0-1,-21 0 0,-45 0 0,22 0 0</inkml:trace>
    </iact:actionData>
  </iact:action>
  <iact:action type="add" startTime="64185">
    <iact:property name="dataType"/>
    <iact:actionData xml:id="d23">
      <inkml:trace xmlns:inkml="http://www.w3.org/2003/InkML" xml:id="stk23" contextRef="#ctx0" brushRef="#br0">13087 13645 0,'23'0'17,"-23"-22"-1,22 22-1,-22-22-6,88 22-2,-21 0 1,21 22 0,45 67 0,22-23-1,-22 23 3,-44-45-3,-23-22 1,-22 45 0,23-23-1,-45-22 2,44 23-1,-21-1 1,43-22-1,-43 44 0,-1-66-1,44 67 2,-21-23-3,-45-22 3,44-22-1,-43 23 1,-1-23 6,0 0-7,0 22 8</inkml:trace>
    </iact:actionData>
  </iact:action>
  <iact:action type="add" startTime="66754">
    <iact:property name="dataType"/>
    <iact:actionData xml:id="d24">
      <inkml:trace xmlns:inkml="http://www.w3.org/2003/InkML" xml:id="stk24" contextRef="#ctx0" brushRef="#br0">14394 8351 0,'0'-22'56,"22"-22"-25,22 44-14,1 0-9,-1 0-2,-22 0 3,0 0-1,0 0 9,1 0-9,-1 0 48</inkml:trace>
    </iact:actionData>
  </iact:action>
  <iact:action type="add" startTime="67393">
    <iact:property name="dataType"/>
    <iact:actionData xml:id="d25">
      <inkml:trace xmlns:inkml="http://www.w3.org/2003/InkML" xml:id="stk25" contextRef="#ctx0" brushRef="#br0">14460 8440 0,'23'0'48,"21"-22"-32,-22 22 0,0 0-8,0 0 0,0 0 0,1 0 8</inkml:trace>
    </iact:actionData>
  </iact:action>
  <iact:action type="add" startTime="68889">
    <iact:property name="dataType"/>
    <iact:actionData xml:id="d26">
      <inkml:trace xmlns:inkml="http://www.w3.org/2003/InkML" xml:id="stk26" contextRef="#ctx0" brushRef="#br0">10873 13446 0,'22'-44'8,"0"44"9,0-22-9,1 22 23,-1-23-16,0 1-5,0 22-3,22 0 0,1 22 2,65 45 0,-65-23-2,21 0 3,-22-21-5,-44-1 4,22-22-1,-22 22 8,23-22-9,21 44 2,-22-22-2,44 45 10,-43-45-9,-23 0 1,44 0-2,-22 23 9,0-45-8,0 44 0,0-44 0,-22 22 16,23-22 113</inkml:trace>
    </iact:actionData>
  </iact:action>
  <iact:action type="add" startTime="69745">
    <iact:property name="dataType"/>
    <iact:actionData xml:id="d27">
      <inkml:trace xmlns:inkml="http://www.w3.org/2003/InkML" xml:id="stk27" contextRef="#ctx0" brushRef="#br0">11847 14221 0,'-44'0'104,"0"0"-80,22 0-16,-1 0 0,1 0 0,22 22 8,-22 1-8,0-1 9,0 0-10,22 0 0,0 0 2,0 0 8,0 1-2,0-1 9,22 0-15,-22 0-1,22-22-1,0 22 17,0 0-8,1-22-7,-1 22-2,0-22 10,0 0 47,22-22 0,-44 0-33,0 0 41,0 0-39,0 0-27,0-23 11,0 23-9,0 0 81,0 0-82,0 0 10,0 0 151</inkml:trace>
    </iact:actionData>
  </iact:action>
  <iact:action type="add" startTime="71225">
    <iact:property name="dataType"/>
    <iact:actionData xml:id="d28">
      <inkml:trace xmlns:inkml="http://www.w3.org/2003/InkML" xml:id="stk28" contextRef="#ctx0" brushRef="#br0">12844 13446 0,'-44'0'40,"21"22"-32,1-22 0,-22 67 0,0-67 0,22 44 1,-1-22-1,1 0-1,-22 0 2,22 1-2,-22-1 1,44 0 0,-45 0 1,45 0-2,-22 0 1,0-22 0,0 22 1,0 1 7,22-1-9,-22-22 2,-1 22 6,23 0 9,-22-22-16,0 22 16,0 0-16,22 0 0,-22-22 0,22 23 0,-44-1 0,44 0 8,-23-22-8,1 22 8</inkml:trace>
    </iact:actionData>
  </iact:action>
  <iact:action type="add" startTime="74457">
    <iact:property name="dataType"/>
    <iact:actionData xml:id="d29">
      <inkml:trace xmlns:inkml="http://www.w3.org/2003/InkML" xml:id="stk29" contextRef="#ctx0" brushRef="#br1">11648 14819 0,'22'-22'33,"0"22"-10,0 0-15,1 0 8,21 0-8,0-22 17,-44 0-18,22 22 1,23 0 8,-23 0-9,0 0 2,22 0-1,-22 0 0,1 0 9,-1 0-10</inkml:trace>
    </iact:actionData>
  </iact:action>
  <iact:action type="add" startTime="75178">
    <iact:property name="dataType"/>
    <iact:actionData xml:id="d30">
      <inkml:trace xmlns:inkml="http://www.w3.org/2003/InkML" xml:id="stk30" contextRef="#ctx0" brushRef="#br1">11737 14974 0,'22'0'71,"0"0"-63,22 0 0,-22 0 8,1 0-8,21 0 17,-22 0-18,0 0 9,0 0 41,0 0-42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DCB99F8-D41A-4B29-883D-C4E97950F31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86A5B7-F7C7-4961-BD35-BDD7DF58EAD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B3D9E5B0-2667-4BB6-B69B-2EC190750E09}" type="datetimeFigureOut">
              <a:rPr lang="en-GB"/>
              <a:pPr>
                <a:defRPr/>
              </a:pPr>
              <a:t>07/06/2021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4764ABBB-E208-4D9F-A100-8A6776B8A59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06A1FB68-DE05-454F-BD62-A3B4F3F354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9C508F-318D-428C-BFEC-99839B8D466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B1EF7D-CA0B-48F4-A23E-D58B4D7954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66B4969-5362-4B3B-AEA6-F187B2E8650D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57AC5F6-CC12-4642-ABF0-113D7CE7729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73814E5-0B44-4F19-81C7-804AC584CF4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C776368-5338-4086-93F8-F6905128BB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F82E8B-286F-434D-B70E-C024C6071E5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29523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B5B25E6-CA14-4F17-B2D6-48D4D5A618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7216A48-1A5F-4AA4-A9B9-F4CF80391BE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A6BB5E8-0E20-4B20-AECF-8279218BAB8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568008-BBF9-4513-9DAD-8767E67C789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13416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6D16F86-5EB3-4054-AF83-6958F937DD0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561DC88-1188-4003-A2EB-23DECB65F8D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E0978BA-85E8-4AAE-9F02-1E163953F79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FC2E8F-C636-4AC7-8D71-42D392FD27C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70021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81B584C-B6C0-4769-A8FB-047B259D205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FF8AE45-7269-4C9D-ADFF-779A8E71CED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BFB2326-E3DF-4DFF-9CD8-05913DA255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FF5EA0-A979-4DED-8638-8C28A345043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87312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F69B95A-BE0A-4BB0-9B55-CF781B2159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3F46DEC-8DB3-40AD-AB22-01CBC89FAA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398B1DF-5946-43F8-846E-0F4FE9BB63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D6C8F4-1ED6-4AD4-8FE4-6036B5C6E48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96041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3E1851-F34C-4E2D-A28A-B4D70E1C74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51E9D4-C468-451A-B908-080F382F04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AE1B179-3B8B-44E9-89A1-C544349A5DD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929BE2-AED3-4C38-9D05-6CFFBC38239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12661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A7C58D3-4E53-4251-981C-76277BF03C8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838CD9C-48CE-4779-BCFC-624C5AD786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22A866B-52C3-4EC3-AAFB-932790A1F1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697D4E-7F6E-473A-9244-14698D384E4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08463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735884F-F274-4306-9245-E762C00030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CEF7047-A42F-4288-973E-E66B3AA152E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2FDF1D1-2A6E-41A5-B8CA-14404F2940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B2F2B6-7D5B-454C-B0CA-4D66CB40A6B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69755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F4931C7-E11E-4BB2-B1DA-0ED42F0E24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5634AE2-CA27-46C9-BF94-70ED830BAC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2D317EE-65CC-47F7-871E-D251995C399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FBD749-9074-484E-9E1F-BC6810E70EE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65427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FE3DDE-4FD1-42B4-9DB1-D5995E7D70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5742F8C-9C90-4187-A39F-7372D6D23E3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A2A78E-3333-46A4-8A1C-373060A6CAE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C44B5B-105C-4CF5-812F-A54EC1A1D20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146085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FBBFB6D-5D72-48E1-B0C6-8DF891CA04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7F5BCF-447B-4C68-BD10-DFDFF6A623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047DEB4-CF7F-4F62-B1F9-9D929137BAD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880611-8A16-47D5-99FC-0707C54177F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99067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258F3A8-2A99-4D61-BD0E-F226B99193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68C882E8-8A45-40E3-8F76-10978971AF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D4A694BE-C558-4E67-8F5C-21E60427DE4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F1913A82-5422-40B0-AADF-A85AEA4DF42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F256DD95-4E76-4F1C-B1F1-08E09E3274F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4F457F22-B3BD-499A-98D9-D37F4E1D3F7A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microsoft.com/office/2011/relationships/inkAction" Target="../ink/inkAction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2.png"/><Relationship Id="rId5" Type="http://schemas.microsoft.com/office/2011/relationships/inkAction" Target="../ink/inkAction2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7" Type="http://schemas.openxmlformats.org/officeDocument/2006/relationships/image" Target="../media/image3.png"/><Relationship Id="rId2" Type="http://schemas.microsoft.com/office/2007/relationships/media" Target="../media/media17.m4a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microsoft.com/office/2007/relationships/media" Target="../media/media18.m4a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microsoft.com/office/2011/relationships/inkAction" Target="../ink/inkAction3.xml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>
            <a:extLst>
              <a:ext uri="{FF2B5EF4-FFF2-40B4-BE49-F238E27FC236}">
                <a16:creationId xmlns:a16="http://schemas.microsoft.com/office/drawing/2014/main" id="{380227DF-C69E-447D-A06B-7FC0164668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888" y="1153989"/>
            <a:ext cx="8839200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4800" dirty="0">
                <a:solidFill>
                  <a:srgbClr val="006666"/>
                </a:solidFill>
                <a:latin typeface="Comic Sans MS" panose="030F0702030302020204" pitchFamily="66" charset="0"/>
              </a:rPr>
              <a:t>A-level Biology Bridging Work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4400" dirty="0">
                <a:solidFill>
                  <a:srgbClr val="003399"/>
                </a:solidFill>
                <a:latin typeface="Comic Sans MS" panose="030F0702030302020204" pitchFamily="66" charset="0"/>
              </a:rPr>
              <a:t>Bonding in Biological Molecules</a:t>
            </a:r>
          </a:p>
        </p:txBody>
      </p:sp>
      <p:pic>
        <p:nvPicPr>
          <p:cNvPr id="4099" name="Picture 12">
            <a:extLst>
              <a:ext uri="{FF2B5EF4-FFF2-40B4-BE49-F238E27FC236}">
                <a16:creationId xmlns:a16="http://schemas.microsoft.com/office/drawing/2014/main" id="{5286FD0A-CC85-45B8-9E0F-26A20C9B1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" t="6139" r="2585" b="4860"/>
          <a:stretch>
            <a:fillRect/>
          </a:stretch>
        </p:blipFill>
        <p:spPr bwMode="auto">
          <a:xfrm>
            <a:off x="2833688" y="3429000"/>
            <a:ext cx="61214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032">
            <a:extLst>
              <a:ext uri="{FF2B5EF4-FFF2-40B4-BE49-F238E27FC236}">
                <a16:creationId xmlns:a16="http://schemas.microsoft.com/office/drawing/2014/main" id="{E0B7E660-C2BA-4EEB-9367-1C6BC48CA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5" t="24001" r="40625" b="12000"/>
          <a:stretch>
            <a:fillRect/>
          </a:stretch>
        </p:blipFill>
        <p:spPr bwMode="auto">
          <a:xfrm>
            <a:off x="169863" y="3429000"/>
            <a:ext cx="2525712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72BD378-1839-4C65-A2D9-6D3453D842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019"/>
    </mc:Choice>
    <mc:Fallback>
      <p:transition spd="slow" advTm="220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9CF9C77B-B281-41DC-BC7D-261DF666FE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1268413"/>
            <a:ext cx="8713787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71550" indent="-5143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400"/>
              </a:spcAft>
              <a:buFont typeface="Wingdings" panose="05000000000000000000" pitchFamily="2" charset="2"/>
              <a:buChar char="Ü"/>
            </a:pPr>
            <a:r>
              <a:rPr lang="en-GB" altLang="en-US" sz="2700" dirty="0">
                <a:latin typeface="Comic Sans MS" panose="030F0702030302020204" pitchFamily="66" charset="0"/>
              </a:rPr>
              <a:t>Contain the elements C, H and O</a:t>
            </a:r>
          </a:p>
          <a:p>
            <a:pPr eaLnBrk="1" hangingPunct="1">
              <a:spcBef>
                <a:spcPct val="0"/>
              </a:spcBef>
              <a:spcAft>
                <a:spcPts val="1400"/>
              </a:spcAft>
              <a:buFont typeface="Wingdings" panose="05000000000000000000" pitchFamily="2" charset="2"/>
              <a:buChar char="Ü"/>
            </a:pPr>
            <a:r>
              <a:rPr lang="en-GB" altLang="en-US" sz="2700" dirty="0">
                <a:latin typeface="Comic Sans MS" panose="030F0702030302020204" pitchFamily="66" charset="0"/>
              </a:rPr>
              <a:t>For every carbon atom there are two hydrogen atoms and one oxygen atom - </a:t>
            </a:r>
            <a:r>
              <a:rPr lang="en-GB" altLang="en-US" sz="2700" dirty="0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ratio of </a:t>
            </a:r>
            <a:r>
              <a:rPr lang="en-GB" altLang="en-US" sz="2700" dirty="0" err="1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C</a:t>
            </a:r>
            <a:r>
              <a:rPr lang="en-GB" altLang="en-US" sz="2700" baseline="-25000" dirty="0" err="1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x</a:t>
            </a:r>
            <a:r>
              <a:rPr lang="en-GB" altLang="en-US" sz="2700" dirty="0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(H</a:t>
            </a:r>
            <a:r>
              <a:rPr lang="en-GB" altLang="en-US" sz="2700" baseline="-25000" dirty="0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2</a:t>
            </a:r>
            <a:r>
              <a:rPr lang="en-GB" altLang="en-US" sz="2700" dirty="0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O)</a:t>
            </a:r>
            <a:r>
              <a:rPr lang="en-GB" altLang="en-US" sz="2700" baseline="-25000" dirty="0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x</a:t>
            </a:r>
            <a:endParaRPr lang="en-GB" altLang="en-US" sz="2700" dirty="0">
              <a:latin typeface="Comic Sans MS" panose="030F0702030302020204" pitchFamily="66" charset="0"/>
            </a:endParaRPr>
          </a:p>
          <a:p>
            <a:pPr eaLnBrk="1" hangingPunct="1">
              <a:spcBef>
                <a:spcPct val="0"/>
              </a:spcBef>
              <a:spcAft>
                <a:spcPts val="1400"/>
              </a:spcAft>
              <a:buFont typeface="Wingdings" panose="05000000000000000000" pitchFamily="2" charset="2"/>
              <a:buChar char="Ü"/>
            </a:pPr>
            <a:r>
              <a:rPr lang="en-GB" altLang="en-US" sz="2700" dirty="0">
                <a:latin typeface="Comic Sans MS" panose="030F0702030302020204" pitchFamily="66" charset="0"/>
              </a:rPr>
              <a:t>Names of carbohydrates usually end in “-</a:t>
            </a:r>
            <a:r>
              <a:rPr lang="en-GB" altLang="en-US" sz="2700" dirty="0" err="1">
                <a:latin typeface="Comic Sans MS" panose="030F0702030302020204" pitchFamily="66" charset="0"/>
              </a:rPr>
              <a:t>ose</a:t>
            </a:r>
            <a:r>
              <a:rPr lang="en-GB" altLang="en-US" sz="2700" dirty="0">
                <a:latin typeface="Comic Sans MS" panose="030F0702030302020204" pitchFamily="66" charset="0"/>
              </a:rPr>
              <a:t>”</a:t>
            </a:r>
          </a:p>
          <a:p>
            <a:pPr eaLnBrk="1" hangingPunct="1">
              <a:spcBef>
                <a:spcPct val="0"/>
              </a:spcBef>
              <a:spcAft>
                <a:spcPts val="1400"/>
              </a:spcAft>
              <a:buFont typeface="Wingdings" panose="05000000000000000000" pitchFamily="2" charset="2"/>
              <a:buChar char="Ü"/>
            </a:pPr>
            <a:r>
              <a:rPr lang="en-GB" altLang="en-US" sz="2700" dirty="0">
                <a:latin typeface="Comic Sans MS" panose="030F0702030302020204" pitchFamily="66" charset="0"/>
              </a:rPr>
              <a:t>Three roles in organisms:</a:t>
            </a:r>
          </a:p>
          <a:p>
            <a:pPr lvl="1" eaLnBrk="1" hangingPunct="1">
              <a:spcBef>
                <a:spcPct val="0"/>
              </a:spcBef>
              <a:spcAft>
                <a:spcPts val="1400"/>
              </a:spcAft>
              <a:buFont typeface="Times New Roman" panose="02020603050405020304" pitchFamily="18" charset="0"/>
              <a:buAutoNum type="arabicPeriod"/>
            </a:pPr>
            <a:r>
              <a:rPr lang="en-GB" altLang="en-US" sz="2700" dirty="0">
                <a:solidFill>
                  <a:srgbClr val="CC0066"/>
                </a:solidFill>
                <a:latin typeface="Comic Sans MS" panose="030F0702030302020204" pitchFamily="66" charset="0"/>
              </a:rPr>
              <a:t>Act as an energy </a:t>
            </a:r>
            <a:r>
              <a:rPr lang="en-GB" altLang="en-US" sz="2700" u="sng" dirty="0">
                <a:solidFill>
                  <a:srgbClr val="CC0066"/>
                </a:solidFill>
                <a:latin typeface="Comic Sans MS" panose="030F0702030302020204" pitchFamily="66" charset="0"/>
              </a:rPr>
              <a:t>source</a:t>
            </a:r>
            <a:r>
              <a:rPr lang="en-GB" altLang="en-US" sz="2700" dirty="0">
                <a:solidFill>
                  <a:srgbClr val="CC0066"/>
                </a:solidFill>
                <a:latin typeface="Comic Sans MS" panose="030F0702030302020204" pitchFamily="66" charset="0"/>
              </a:rPr>
              <a:t> for respiration (e.g. glucose)</a:t>
            </a:r>
          </a:p>
          <a:p>
            <a:pPr lvl="1" eaLnBrk="1" hangingPunct="1">
              <a:spcBef>
                <a:spcPct val="0"/>
              </a:spcBef>
              <a:spcAft>
                <a:spcPts val="1400"/>
              </a:spcAft>
              <a:buFont typeface="Times New Roman" panose="02020603050405020304" pitchFamily="18" charset="0"/>
              <a:buAutoNum type="arabicPeriod"/>
            </a:pPr>
            <a:r>
              <a:rPr lang="en-GB" altLang="en-US" sz="2700" dirty="0">
                <a:solidFill>
                  <a:srgbClr val="990099"/>
                </a:solidFill>
                <a:latin typeface="Comic Sans MS" panose="030F0702030302020204" pitchFamily="66" charset="0"/>
              </a:rPr>
              <a:t>Act as an energy </a:t>
            </a:r>
            <a:r>
              <a:rPr lang="en-GB" altLang="en-US" sz="2700" u="sng" dirty="0">
                <a:solidFill>
                  <a:srgbClr val="990099"/>
                </a:solidFill>
                <a:latin typeface="Comic Sans MS" panose="030F0702030302020204" pitchFamily="66" charset="0"/>
              </a:rPr>
              <a:t>store</a:t>
            </a:r>
            <a:r>
              <a:rPr lang="en-GB" altLang="en-US" sz="2700" dirty="0">
                <a:solidFill>
                  <a:srgbClr val="990099"/>
                </a:solidFill>
                <a:latin typeface="Comic Sans MS" panose="030F0702030302020204" pitchFamily="66" charset="0"/>
              </a:rPr>
              <a:t> (e.g. starch, glycogen)</a:t>
            </a:r>
          </a:p>
          <a:p>
            <a:pPr lvl="1" eaLnBrk="1" hangingPunct="1">
              <a:spcBef>
                <a:spcPct val="0"/>
              </a:spcBef>
              <a:spcAft>
                <a:spcPts val="1400"/>
              </a:spcAft>
              <a:buFont typeface="Times New Roman" panose="02020603050405020304" pitchFamily="18" charset="0"/>
              <a:buAutoNum type="arabicPeriod"/>
            </a:pPr>
            <a:r>
              <a:rPr lang="en-GB" altLang="en-US" sz="2700" dirty="0">
                <a:solidFill>
                  <a:srgbClr val="002060"/>
                </a:solidFill>
                <a:latin typeface="Comic Sans MS" panose="030F0702030302020204" pitchFamily="66" charset="0"/>
              </a:rPr>
              <a:t>Structural role (e.g. cellulose in plant cell walls and chitin in insect exoskeletons)</a:t>
            </a:r>
            <a:endParaRPr lang="en-GB" altLang="en-US" sz="2700" dirty="0">
              <a:solidFill>
                <a:srgbClr val="002060"/>
              </a:solidFill>
            </a:endParaRPr>
          </a:p>
        </p:txBody>
      </p:sp>
      <p:sp>
        <p:nvSpPr>
          <p:cNvPr id="30723" name="Text Box 3">
            <a:extLst>
              <a:ext uri="{FF2B5EF4-FFF2-40B4-BE49-F238E27FC236}">
                <a16:creationId xmlns:a16="http://schemas.microsoft.com/office/drawing/2014/main" id="{0227870D-241B-4F13-B62C-0E9B680114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28600"/>
            <a:ext cx="8763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4400">
                <a:solidFill>
                  <a:srgbClr val="006666"/>
                </a:solidFill>
                <a:latin typeface="Comic Sans MS" panose="030F0702030302020204" pitchFamily="66" charset="0"/>
              </a:rPr>
              <a:t>Carbohydrates</a:t>
            </a:r>
            <a:endParaRPr lang="en-GB" altLang="en-US" sz="2600">
              <a:latin typeface="Comic Sans MS" panose="030F0702030302020204" pitchFamily="66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BE95983-8DE2-4E51-A2C8-46512E8735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776"/>
    </mc:Choice>
    <mc:Fallback>
      <p:transition spd="slow" advTm="1077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4">
            <a:extLst>
              <a:ext uri="{FF2B5EF4-FFF2-40B4-BE49-F238E27FC236}">
                <a16:creationId xmlns:a16="http://schemas.microsoft.com/office/drawing/2014/main" id="{37C22BF3-D4C2-4963-99B2-9C93B03C61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0"/>
            <a:ext cx="3048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1747" name="Text Box 2">
            <a:extLst>
              <a:ext uri="{FF2B5EF4-FFF2-40B4-BE49-F238E27FC236}">
                <a16:creationId xmlns:a16="http://schemas.microsoft.com/office/drawing/2014/main" id="{1D61EDC0-D9D3-4633-8A2C-E8F2982D9E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52400"/>
            <a:ext cx="5867400" cy="658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70000"/>
              </a:spcBef>
              <a:buFontTx/>
              <a:buNone/>
            </a:pPr>
            <a:r>
              <a:rPr lang="en-GB" altLang="en-US" sz="3800" u="sng" dirty="0">
                <a:solidFill>
                  <a:srgbClr val="006666"/>
                </a:solidFill>
                <a:latin typeface="Comic Sans MS" panose="030F0702030302020204" pitchFamily="66" charset="0"/>
              </a:rPr>
              <a:t>Key terms:</a:t>
            </a:r>
          </a:p>
          <a:p>
            <a:pPr eaLnBrk="1" hangingPunct="1">
              <a:spcBef>
                <a:spcPct val="40000"/>
              </a:spcBef>
              <a:buFontTx/>
              <a:buNone/>
            </a:pPr>
            <a:r>
              <a:rPr lang="en-GB" altLang="en-US" sz="2400" b="1" dirty="0">
                <a:solidFill>
                  <a:srgbClr val="D60093"/>
                </a:solidFill>
                <a:latin typeface="Comic Sans MS" panose="030F0702030302020204" pitchFamily="66" charset="0"/>
              </a:rPr>
              <a:t>Monosaccharide</a:t>
            </a:r>
            <a:r>
              <a:rPr lang="en-GB" altLang="en-US" sz="2400" dirty="0">
                <a:latin typeface="Comic Sans MS" panose="030F0702030302020204" pitchFamily="66" charset="0"/>
              </a:rPr>
              <a:t> – A simple sugar (</a:t>
            </a:r>
            <a:r>
              <a:rPr lang="en-GB" altLang="en-US" sz="2400" i="1" dirty="0">
                <a:latin typeface="Comic Sans MS" panose="030F0702030302020204" pitchFamily="66" charset="0"/>
              </a:rPr>
              <a:t>the simplest form of carbohydrate</a:t>
            </a:r>
            <a:r>
              <a:rPr lang="en-GB" altLang="en-US" sz="2400" dirty="0">
                <a:latin typeface="Comic Sans MS" panose="030F0702030302020204" pitchFamily="66" charset="0"/>
              </a:rPr>
              <a:t>); cannot be broken down to simpler sugars by hydrolysis. </a:t>
            </a:r>
            <a:r>
              <a:rPr lang="en-GB" altLang="en-US" sz="2400" b="1" dirty="0">
                <a:solidFill>
                  <a:srgbClr val="006666"/>
                </a:solidFill>
                <a:latin typeface="Comic Sans MS" panose="030F0702030302020204" pitchFamily="66" charset="0"/>
              </a:rPr>
              <a:t>Examples:</a:t>
            </a:r>
            <a:r>
              <a:rPr lang="en-GB" altLang="en-US" sz="2400" dirty="0">
                <a:latin typeface="Comic Sans MS" panose="030F0702030302020204" pitchFamily="66" charset="0"/>
              </a:rPr>
              <a:t> glucose, fructose, ribose</a:t>
            </a:r>
          </a:p>
          <a:p>
            <a:pPr eaLnBrk="1" hangingPunct="1">
              <a:spcBef>
                <a:spcPct val="40000"/>
              </a:spcBef>
              <a:buFontTx/>
              <a:buNone/>
            </a:pPr>
            <a:r>
              <a:rPr lang="en-GB" altLang="en-US" sz="2400" b="1" dirty="0">
                <a:solidFill>
                  <a:srgbClr val="990099"/>
                </a:solidFill>
                <a:latin typeface="Comic Sans MS" panose="030F0702030302020204" pitchFamily="66" charset="0"/>
              </a:rPr>
              <a:t>Disaccharide</a:t>
            </a:r>
            <a:r>
              <a:rPr lang="en-GB" altLang="en-US" sz="2400" dirty="0">
                <a:latin typeface="Comic Sans MS" panose="030F0702030302020204" pitchFamily="66" charset="0"/>
              </a:rPr>
              <a:t> – A sugar composed of two monosaccharides (</a:t>
            </a:r>
            <a:r>
              <a:rPr lang="en-GB" altLang="en-US" sz="2400" i="1" dirty="0">
                <a:latin typeface="Comic Sans MS" panose="030F0702030302020204" pitchFamily="66" charset="0"/>
              </a:rPr>
              <a:t>broken down by hydrolysis into two monosaccharide molecules)</a:t>
            </a:r>
            <a:r>
              <a:rPr lang="en-GB" altLang="en-US" sz="2400" dirty="0">
                <a:latin typeface="Comic Sans MS" panose="030F0702030302020204" pitchFamily="66" charset="0"/>
              </a:rPr>
              <a:t>. </a:t>
            </a:r>
            <a:r>
              <a:rPr lang="en-GB" altLang="en-US" sz="2400" b="1" dirty="0">
                <a:solidFill>
                  <a:srgbClr val="006666"/>
                </a:solidFill>
                <a:latin typeface="Comic Sans MS" panose="030F0702030302020204" pitchFamily="66" charset="0"/>
              </a:rPr>
              <a:t>Examples:</a:t>
            </a:r>
            <a:r>
              <a:rPr lang="en-GB" altLang="en-US" sz="2400" dirty="0">
                <a:latin typeface="Comic Sans MS" panose="030F0702030302020204" pitchFamily="66" charset="0"/>
              </a:rPr>
              <a:t> sucrose, lactose, maltose</a:t>
            </a:r>
          </a:p>
          <a:p>
            <a:pPr eaLnBrk="1" hangingPunct="1">
              <a:spcBef>
                <a:spcPct val="40000"/>
              </a:spcBef>
              <a:buFontTx/>
              <a:buNone/>
            </a:pPr>
            <a:r>
              <a:rPr lang="en-GB" altLang="en-US" sz="2400" b="1" dirty="0">
                <a:solidFill>
                  <a:srgbClr val="0000FF"/>
                </a:solidFill>
                <a:latin typeface="Comic Sans MS" panose="030F0702030302020204" pitchFamily="66" charset="0"/>
              </a:rPr>
              <a:t>Polysaccharide</a:t>
            </a:r>
            <a:r>
              <a:rPr lang="en-GB" altLang="en-US" sz="2400" dirty="0">
                <a:latin typeface="Comic Sans MS" panose="030F0702030302020204" pitchFamily="66" charset="0"/>
              </a:rPr>
              <a:t> - A complex carbohydrate composed of a chain of monosaccharides joined together by glycosidic bonds. </a:t>
            </a:r>
            <a:r>
              <a:rPr lang="en-GB" altLang="en-US" sz="2400" b="1" dirty="0">
                <a:solidFill>
                  <a:srgbClr val="006666"/>
                </a:solidFill>
                <a:latin typeface="Comic Sans MS" panose="030F0702030302020204" pitchFamily="66" charset="0"/>
              </a:rPr>
              <a:t>Examples:</a:t>
            </a:r>
            <a:r>
              <a:rPr lang="en-GB" altLang="en-US" sz="2400" dirty="0">
                <a:latin typeface="Comic Sans MS" panose="030F0702030302020204" pitchFamily="66" charset="0"/>
              </a:rPr>
              <a:t> cellulose, starch, glycogen</a:t>
            </a:r>
          </a:p>
        </p:txBody>
      </p:sp>
      <p:pic>
        <p:nvPicPr>
          <p:cNvPr id="31748" name="Picture 3">
            <a:extLst>
              <a:ext uri="{FF2B5EF4-FFF2-40B4-BE49-F238E27FC236}">
                <a16:creationId xmlns:a16="http://schemas.microsoft.com/office/drawing/2014/main" id="{9BE5C064-230A-48B4-A3A5-86B5679AB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50" b="5522"/>
          <a:stretch>
            <a:fillRect/>
          </a:stretch>
        </p:blipFill>
        <p:spPr bwMode="auto">
          <a:xfrm>
            <a:off x="6477000" y="228600"/>
            <a:ext cx="21653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5">
            <a:extLst>
              <a:ext uri="{FF2B5EF4-FFF2-40B4-BE49-F238E27FC236}">
                <a16:creationId xmlns:a16="http://schemas.microsoft.com/office/drawing/2014/main" id="{EE2F06A6-05A4-4059-ACA8-A0EE3A4E7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895600"/>
            <a:ext cx="270510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7">
            <a:extLst>
              <a:ext uri="{FF2B5EF4-FFF2-40B4-BE49-F238E27FC236}">
                <a16:creationId xmlns:a16="http://schemas.microsoft.com/office/drawing/2014/main" id="{8452BF0A-E39A-4EAD-9E54-1E0E916C9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t="33606" r="45000" b="20999"/>
          <a:stretch>
            <a:fillRect/>
          </a:stretch>
        </p:blipFill>
        <p:spPr bwMode="auto">
          <a:xfrm>
            <a:off x="6400800" y="4495800"/>
            <a:ext cx="2514600" cy="215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906AF2D-4E0F-491A-A19D-8646E939DC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6367"/>
    </mc:Choice>
    <mc:Fallback>
      <p:transition spd="slow" advTm="1563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4860F0B4-702C-4AFE-9E25-B3016D5ED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143000"/>
            <a:ext cx="8610600" cy="562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>
                <a:solidFill>
                  <a:srgbClr val="990099"/>
                </a:solidFill>
                <a:latin typeface="Comic Sans MS" panose="030F0702030302020204" pitchFamily="66" charset="0"/>
              </a:rPr>
              <a:t>Monosaccharides are classified by the number of carbon atoms they contain:</a:t>
            </a:r>
            <a:r>
              <a:rPr lang="en-GB" altLang="en-US" sz="2600">
                <a:latin typeface="Comic Sans MS" panose="030F0702030302020204" pitchFamily="66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000">
              <a:latin typeface="Comic Sans MS" panose="030F0702030302020204" pitchFamily="66" charset="0"/>
            </a:endParaRPr>
          </a:p>
          <a:p>
            <a:pPr lvl="1" eaLnBrk="1" hangingPunct="1">
              <a:spcBef>
                <a:spcPct val="30000"/>
              </a:spcBef>
              <a:buFontTx/>
              <a:buNone/>
            </a:pPr>
            <a:r>
              <a:rPr lang="en-GB" altLang="en-US" sz="2600">
                <a:latin typeface="Comic Sans MS" panose="030F0702030302020204" pitchFamily="66" charset="0"/>
              </a:rPr>
              <a:t>Triose - 3 carbon atoms </a:t>
            </a:r>
          </a:p>
          <a:p>
            <a:pPr lvl="1" eaLnBrk="1" hangingPunct="1">
              <a:spcBef>
                <a:spcPct val="30000"/>
              </a:spcBef>
              <a:buFontTx/>
              <a:buNone/>
            </a:pPr>
            <a:r>
              <a:rPr lang="en-GB" altLang="en-US" sz="2600">
                <a:latin typeface="Comic Sans MS" panose="030F0702030302020204" pitchFamily="66" charset="0"/>
              </a:rPr>
              <a:t>Tetrose - 4 carbon atoms </a:t>
            </a:r>
          </a:p>
          <a:p>
            <a:pPr lvl="1" eaLnBrk="1" hangingPunct="1">
              <a:spcBef>
                <a:spcPct val="30000"/>
              </a:spcBef>
              <a:buFontTx/>
              <a:buNone/>
            </a:pPr>
            <a:r>
              <a:rPr lang="en-GB" altLang="en-US" sz="2600" b="1">
                <a:solidFill>
                  <a:srgbClr val="D60093"/>
                </a:solidFill>
                <a:latin typeface="Comic Sans MS" panose="030F0702030302020204" pitchFamily="66" charset="0"/>
              </a:rPr>
              <a:t>Pentose - 5 carbon atoms</a:t>
            </a:r>
            <a:r>
              <a:rPr lang="en-GB" altLang="en-US" sz="2600">
                <a:latin typeface="Comic Sans MS" panose="030F0702030302020204" pitchFamily="66" charset="0"/>
              </a:rPr>
              <a:t> </a:t>
            </a:r>
          </a:p>
          <a:p>
            <a:pPr lvl="1" eaLnBrk="1" hangingPunct="1">
              <a:spcBef>
                <a:spcPct val="30000"/>
              </a:spcBef>
              <a:buFontTx/>
              <a:buNone/>
            </a:pPr>
            <a:r>
              <a:rPr lang="en-GB" altLang="en-US" sz="2600" b="1">
                <a:solidFill>
                  <a:srgbClr val="0000FF"/>
                </a:solidFill>
                <a:latin typeface="Comic Sans MS" panose="030F0702030302020204" pitchFamily="66" charset="0"/>
              </a:rPr>
              <a:t>Hexose - 6 carbon atoms</a:t>
            </a:r>
            <a:r>
              <a:rPr lang="en-GB" altLang="en-US" sz="2600">
                <a:latin typeface="Comic Sans MS" panose="030F0702030302020204" pitchFamily="66" charset="0"/>
              </a:rPr>
              <a:t> </a:t>
            </a:r>
          </a:p>
          <a:p>
            <a:pPr lvl="1" eaLnBrk="1" hangingPunct="1">
              <a:spcBef>
                <a:spcPct val="30000"/>
              </a:spcBef>
              <a:buFontTx/>
              <a:buNone/>
            </a:pPr>
            <a:r>
              <a:rPr lang="en-GB" altLang="en-US" sz="2600">
                <a:latin typeface="Comic Sans MS" panose="030F0702030302020204" pitchFamily="66" charset="0"/>
              </a:rPr>
              <a:t>Heptose - 7 carbon atoms </a:t>
            </a:r>
          </a:p>
          <a:p>
            <a:pPr lvl="1" eaLnBrk="1" hangingPunct="1">
              <a:spcBef>
                <a:spcPct val="30000"/>
              </a:spcBef>
              <a:buFontTx/>
              <a:buNone/>
            </a:pPr>
            <a:r>
              <a:rPr lang="en-GB" altLang="en-US" sz="2600">
                <a:latin typeface="Comic Sans MS" panose="030F0702030302020204" pitchFamily="66" charset="0"/>
              </a:rPr>
              <a:t>Octose - 8 carbon atoms </a:t>
            </a:r>
          </a:p>
          <a:p>
            <a:pPr lvl="1" eaLnBrk="1" hangingPunct="1">
              <a:spcBef>
                <a:spcPct val="30000"/>
              </a:spcBef>
              <a:buFontTx/>
              <a:buNone/>
            </a:pPr>
            <a:r>
              <a:rPr lang="en-GB" altLang="en-US" sz="2600">
                <a:latin typeface="Comic Sans MS" panose="030F0702030302020204" pitchFamily="66" charset="0"/>
              </a:rPr>
              <a:t>Nonose - 9 carbon atoms </a:t>
            </a:r>
          </a:p>
          <a:p>
            <a:pPr lvl="1" eaLnBrk="1" hangingPunct="1">
              <a:spcBef>
                <a:spcPct val="30000"/>
              </a:spcBef>
              <a:buFontTx/>
              <a:buNone/>
            </a:pPr>
            <a:r>
              <a:rPr lang="en-GB" altLang="en-US" sz="2600">
                <a:latin typeface="Comic Sans MS" panose="030F0702030302020204" pitchFamily="66" charset="0"/>
              </a:rPr>
              <a:t>Decose - 10 carbon atoms</a:t>
            </a:r>
            <a:r>
              <a:rPr lang="en-GB" altLang="en-US" sz="260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600"/>
          </a:p>
        </p:txBody>
      </p:sp>
      <p:sp>
        <p:nvSpPr>
          <p:cNvPr id="32771" name="Text Box 3">
            <a:extLst>
              <a:ext uri="{FF2B5EF4-FFF2-40B4-BE49-F238E27FC236}">
                <a16:creationId xmlns:a16="http://schemas.microsoft.com/office/drawing/2014/main" id="{D9FB7794-C0E0-48A4-A57E-D1B3D00031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28600"/>
            <a:ext cx="8763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4000" u="sng">
                <a:solidFill>
                  <a:srgbClr val="006666"/>
                </a:solidFill>
                <a:latin typeface="Comic Sans MS" panose="030F0702030302020204" pitchFamily="66" charset="0"/>
              </a:rPr>
              <a:t>Key terms:</a:t>
            </a:r>
            <a:endParaRPr lang="en-GB" altLang="en-US" sz="2600">
              <a:latin typeface="Comic Sans MS" panose="030F0702030302020204" pitchFamily="66" charset="0"/>
            </a:endParaRPr>
          </a:p>
        </p:txBody>
      </p:sp>
      <p:pic>
        <p:nvPicPr>
          <p:cNvPr id="32772" name="Picture 4">
            <a:extLst>
              <a:ext uri="{FF2B5EF4-FFF2-40B4-BE49-F238E27FC236}">
                <a16:creationId xmlns:a16="http://schemas.microsoft.com/office/drawing/2014/main" id="{6098EFC0-F48A-4103-A3B6-E60FB54F0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93"/>
          <a:stretch>
            <a:fillRect/>
          </a:stretch>
        </p:blipFill>
        <p:spPr bwMode="auto">
          <a:xfrm>
            <a:off x="6477000" y="1828800"/>
            <a:ext cx="2438400" cy="191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5">
            <a:extLst>
              <a:ext uri="{FF2B5EF4-FFF2-40B4-BE49-F238E27FC236}">
                <a16:creationId xmlns:a16="http://schemas.microsoft.com/office/drawing/2014/main" id="{725BB24A-4C3F-4A71-B034-82717CC38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50" b="5522"/>
          <a:stretch>
            <a:fillRect/>
          </a:stretch>
        </p:blipFill>
        <p:spPr bwMode="auto">
          <a:xfrm>
            <a:off x="6477000" y="3962400"/>
            <a:ext cx="245427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Line 6">
            <a:extLst>
              <a:ext uri="{FF2B5EF4-FFF2-40B4-BE49-F238E27FC236}">
                <a16:creationId xmlns:a16="http://schemas.microsoft.com/office/drawing/2014/main" id="{E168C0C9-3419-4894-A2C6-105094E6F42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105400" y="3048000"/>
            <a:ext cx="1371600" cy="533400"/>
          </a:xfrm>
          <a:prstGeom prst="line">
            <a:avLst/>
          </a:prstGeom>
          <a:noFill/>
          <a:ln w="28575">
            <a:solidFill>
              <a:srgbClr val="D60093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5" name="Line 7">
            <a:extLst>
              <a:ext uri="{FF2B5EF4-FFF2-40B4-BE49-F238E27FC236}">
                <a16:creationId xmlns:a16="http://schemas.microsoft.com/office/drawing/2014/main" id="{EAD47246-265B-4D7E-9193-C83C7812275C}"/>
              </a:ext>
            </a:extLst>
          </p:cNvPr>
          <p:cNvSpPr>
            <a:spLocks noChangeShapeType="1"/>
          </p:cNvSpPr>
          <p:nvPr/>
        </p:nvSpPr>
        <p:spPr bwMode="auto">
          <a:xfrm>
            <a:off x="5029200" y="4114800"/>
            <a:ext cx="1447800" cy="3810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2FABA5A-E67E-49EE-AA64-2B99591336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756"/>
    </mc:Choice>
    <mc:Fallback>
      <p:transition spd="slow" advTm="517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5">
            <a:extLst>
              <a:ext uri="{FF2B5EF4-FFF2-40B4-BE49-F238E27FC236}">
                <a16:creationId xmlns:a16="http://schemas.microsoft.com/office/drawing/2014/main" id="{090006C0-6C58-45A1-A0A9-EB979E42F5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04800"/>
            <a:ext cx="2398713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4400">
                <a:solidFill>
                  <a:srgbClr val="006666"/>
                </a:solidFill>
                <a:latin typeface="Comic Sans MS" panose="030F0702030302020204" pitchFamily="66" charset="0"/>
              </a:rPr>
              <a:t>Glucose (alpha)</a:t>
            </a:r>
          </a:p>
        </p:txBody>
      </p:sp>
      <p:grpSp>
        <p:nvGrpSpPr>
          <p:cNvPr id="34819" name="Group 11">
            <a:extLst>
              <a:ext uri="{FF2B5EF4-FFF2-40B4-BE49-F238E27FC236}">
                <a16:creationId xmlns:a16="http://schemas.microsoft.com/office/drawing/2014/main" id="{59B2F744-2180-499D-8033-D1C64C6C4FF3}"/>
              </a:ext>
            </a:extLst>
          </p:cNvPr>
          <p:cNvGrpSpPr>
            <a:grpSpLocks/>
          </p:cNvGrpSpPr>
          <p:nvPr/>
        </p:nvGrpSpPr>
        <p:grpSpPr bwMode="auto">
          <a:xfrm>
            <a:off x="228600" y="2133600"/>
            <a:ext cx="2398713" cy="4495800"/>
            <a:chOff x="144" y="1344"/>
            <a:chExt cx="1584" cy="2880"/>
          </a:xfrm>
        </p:grpSpPr>
        <p:sp>
          <p:nvSpPr>
            <p:cNvPr id="34832" name="Rectangle 10">
              <a:extLst>
                <a:ext uri="{FF2B5EF4-FFF2-40B4-BE49-F238E27FC236}">
                  <a16:creationId xmlns:a16="http://schemas.microsoft.com/office/drawing/2014/main" id="{21A853E0-FE13-4114-8543-FB83205840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" y="1344"/>
              <a:ext cx="1584" cy="28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pic>
          <p:nvPicPr>
            <p:cNvPr id="34833" name="Picture 9">
              <a:extLst>
                <a:ext uri="{FF2B5EF4-FFF2-40B4-BE49-F238E27FC236}">
                  <a16:creationId xmlns:a16="http://schemas.microsoft.com/office/drawing/2014/main" id="{DA4438AB-6F6F-4C3F-B34B-7B96FC7DA3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1488"/>
              <a:ext cx="1326" cy="2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4820" name="Rectangle 13">
            <a:extLst>
              <a:ext uri="{FF2B5EF4-FFF2-40B4-BE49-F238E27FC236}">
                <a16:creationId xmlns:a16="http://schemas.microsoft.com/office/drawing/2014/main" id="{F6159DA7-A3AB-4553-99D4-54301D8EDF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1775" y="228600"/>
            <a:ext cx="6192838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500">
                <a:latin typeface="Comic Sans MS" panose="030F0702030302020204" pitchFamily="66" charset="0"/>
              </a:rPr>
              <a:t>Glucose can exist in a variety of different molecular shapes, each one having unique properties (</a:t>
            </a:r>
            <a:r>
              <a:rPr lang="en-GB" altLang="en-US" sz="2500" b="1">
                <a:solidFill>
                  <a:srgbClr val="CC0066"/>
                </a:solidFill>
                <a:latin typeface="Comic Sans MS" panose="030F0702030302020204" pitchFamily="66" charset="0"/>
              </a:rPr>
              <a:t>isomers</a:t>
            </a:r>
            <a:r>
              <a:rPr lang="en-GB" altLang="en-US" sz="2500">
                <a:latin typeface="Comic Sans MS" panose="030F0702030302020204" pitchFamily="66" charset="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000">
              <a:latin typeface="Comic Sans MS" panose="030F07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500">
                <a:latin typeface="Comic Sans MS" panose="030F0702030302020204" pitchFamily="66" charset="0"/>
              </a:rPr>
              <a:t>However, regardless of shape, all glucose molecules have six carbon atoms (</a:t>
            </a:r>
            <a:r>
              <a:rPr lang="en-GB" altLang="en-US" sz="2500" b="1" i="1">
                <a:solidFill>
                  <a:srgbClr val="FF3300"/>
                </a:solidFill>
                <a:latin typeface="Comic Sans MS" panose="030F0702030302020204" pitchFamily="66" charset="0"/>
              </a:rPr>
              <a:t>hexoses</a:t>
            </a:r>
            <a:r>
              <a:rPr lang="en-GB" altLang="en-US" sz="2500">
                <a:latin typeface="Comic Sans MS" panose="030F0702030302020204" pitchFamily="66" charset="0"/>
              </a:rPr>
              <a:t>), and are monosaccharides</a:t>
            </a:r>
          </a:p>
        </p:txBody>
      </p:sp>
      <p:sp>
        <p:nvSpPr>
          <p:cNvPr id="34821" name="Text Box 15">
            <a:extLst>
              <a:ext uri="{FF2B5EF4-FFF2-40B4-BE49-F238E27FC236}">
                <a16:creationId xmlns:a16="http://schemas.microsoft.com/office/drawing/2014/main" id="{5B32C207-BB89-4D47-9323-7CCABA54D4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6172200"/>
            <a:ext cx="3352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2400">
                <a:solidFill>
                  <a:srgbClr val="0000FF"/>
                </a:solidFill>
                <a:latin typeface="Comic Sans MS" panose="030F0702030302020204" pitchFamily="66" charset="0"/>
              </a:rPr>
              <a:t>Ring form</a:t>
            </a:r>
          </a:p>
        </p:txBody>
      </p:sp>
      <p:sp>
        <p:nvSpPr>
          <p:cNvPr id="34822" name="Text Box 16">
            <a:extLst>
              <a:ext uri="{FF2B5EF4-FFF2-40B4-BE49-F238E27FC236}">
                <a16:creationId xmlns:a16="http://schemas.microsoft.com/office/drawing/2014/main" id="{69D849C4-2BDC-4C43-850B-F42E632CC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5867400"/>
            <a:ext cx="9906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2400">
                <a:solidFill>
                  <a:srgbClr val="0000FF"/>
                </a:solidFill>
                <a:latin typeface="Comic Sans MS" panose="030F0702030302020204" pitchFamily="66" charset="0"/>
              </a:rPr>
              <a:t>Chain form</a:t>
            </a:r>
          </a:p>
        </p:txBody>
      </p:sp>
      <p:sp>
        <p:nvSpPr>
          <p:cNvPr id="34823" name="Text Box 17">
            <a:extLst>
              <a:ext uri="{FF2B5EF4-FFF2-40B4-BE49-F238E27FC236}">
                <a16:creationId xmlns:a16="http://schemas.microsoft.com/office/drawing/2014/main" id="{B6A63021-025D-4414-8BF8-89B79AAB1C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3213" y="3284538"/>
            <a:ext cx="2514600" cy="317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2500">
                <a:latin typeface="Comic Sans MS" panose="030F0702030302020204" pitchFamily="66" charset="0"/>
              </a:rPr>
              <a:t>Glucose is sometimes drawn as a chain – to form the ring the groups on carbon atoms 1 and 5 interact</a:t>
            </a:r>
          </a:p>
        </p:txBody>
      </p:sp>
      <p:grpSp>
        <p:nvGrpSpPr>
          <p:cNvPr id="34824" name="Group 24">
            <a:extLst>
              <a:ext uri="{FF2B5EF4-FFF2-40B4-BE49-F238E27FC236}">
                <a16:creationId xmlns:a16="http://schemas.microsoft.com/office/drawing/2014/main" id="{8028EAB8-192B-4673-8156-FF6E5A9FB7F9}"/>
              </a:ext>
            </a:extLst>
          </p:cNvPr>
          <p:cNvGrpSpPr>
            <a:grpSpLocks/>
          </p:cNvGrpSpPr>
          <p:nvPr/>
        </p:nvGrpSpPr>
        <p:grpSpPr bwMode="auto">
          <a:xfrm>
            <a:off x="5562600" y="3048000"/>
            <a:ext cx="3352800" cy="3089275"/>
            <a:chOff x="3456" y="1920"/>
            <a:chExt cx="2112" cy="1946"/>
          </a:xfrm>
        </p:grpSpPr>
        <p:pic>
          <p:nvPicPr>
            <p:cNvPr id="34825" name="Picture 7">
              <a:extLst>
                <a:ext uri="{FF2B5EF4-FFF2-40B4-BE49-F238E27FC236}">
                  <a16:creationId xmlns:a16="http://schemas.microsoft.com/office/drawing/2014/main" id="{1994FE0C-B8D7-4E44-B663-DDB35DDD00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75" t="33000" r="46251" b="20000"/>
            <a:stretch>
              <a:fillRect/>
            </a:stretch>
          </p:blipFill>
          <p:spPr bwMode="auto">
            <a:xfrm>
              <a:off x="3456" y="1920"/>
              <a:ext cx="2112" cy="19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826" name="Text Box 18">
              <a:extLst>
                <a:ext uri="{FF2B5EF4-FFF2-40B4-BE49-F238E27FC236}">
                  <a16:creationId xmlns:a16="http://schemas.microsoft.com/office/drawing/2014/main" id="{A0CAA248-3526-4EDD-BDBE-495135FF82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92" y="2736"/>
              <a:ext cx="28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2000">
                  <a:solidFill>
                    <a:srgbClr val="D60093"/>
                  </a:solidFill>
                </a:rPr>
                <a:t>1</a:t>
              </a:r>
            </a:p>
          </p:txBody>
        </p:sp>
        <p:sp>
          <p:nvSpPr>
            <p:cNvPr id="34827" name="Text Box 19">
              <a:extLst>
                <a:ext uri="{FF2B5EF4-FFF2-40B4-BE49-F238E27FC236}">
                  <a16:creationId xmlns:a16="http://schemas.microsoft.com/office/drawing/2014/main" id="{565C367B-CFA5-4CB8-878E-2F7B408B7E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08" y="3072"/>
              <a:ext cx="28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2000">
                  <a:solidFill>
                    <a:srgbClr val="D60093"/>
                  </a:solidFill>
                </a:rPr>
                <a:t>2</a:t>
              </a:r>
            </a:p>
          </p:txBody>
        </p:sp>
        <p:sp>
          <p:nvSpPr>
            <p:cNvPr id="34828" name="Text Box 20">
              <a:extLst>
                <a:ext uri="{FF2B5EF4-FFF2-40B4-BE49-F238E27FC236}">
                  <a16:creationId xmlns:a16="http://schemas.microsoft.com/office/drawing/2014/main" id="{645EB87E-7F2F-4E3E-A0EF-510727D6B1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28" y="3072"/>
              <a:ext cx="24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2000">
                  <a:solidFill>
                    <a:srgbClr val="D60093"/>
                  </a:solidFill>
                </a:rPr>
                <a:t>3</a:t>
              </a:r>
            </a:p>
          </p:txBody>
        </p:sp>
        <p:sp>
          <p:nvSpPr>
            <p:cNvPr id="34829" name="Text Box 21">
              <a:extLst>
                <a:ext uri="{FF2B5EF4-FFF2-40B4-BE49-F238E27FC236}">
                  <a16:creationId xmlns:a16="http://schemas.microsoft.com/office/drawing/2014/main" id="{AFC55AFE-10FA-4397-B84F-069E5D442C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92" y="2736"/>
              <a:ext cx="24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2000">
                  <a:solidFill>
                    <a:srgbClr val="D60093"/>
                  </a:solidFill>
                </a:rPr>
                <a:t>4</a:t>
              </a:r>
            </a:p>
          </p:txBody>
        </p:sp>
        <p:sp>
          <p:nvSpPr>
            <p:cNvPr id="34830" name="Text Box 22">
              <a:extLst>
                <a:ext uri="{FF2B5EF4-FFF2-40B4-BE49-F238E27FC236}">
                  <a16:creationId xmlns:a16="http://schemas.microsoft.com/office/drawing/2014/main" id="{B3DB6450-061E-4C75-A780-2ECADFBC2E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28" y="2400"/>
              <a:ext cx="24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2000">
                  <a:solidFill>
                    <a:srgbClr val="D60093"/>
                  </a:solidFill>
                </a:rPr>
                <a:t>5</a:t>
              </a:r>
            </a:p>
          </p:txBody>
        </p:sp>
        <p:sp>
          <p:nvSpPr>
            <p:cNvPr id="34831" name="Text Box 23">
              <a:extLst>
                <a:ext uri="{FF2B5EF4-FFF2-40B4-BE49-F238E27FC236}">
                  <a16:creationId xmlns:a16="http://schemas.microsoft.com/office/drawing/2014/main" id="{F03206C0-77E1-4092-8D0F-A5442B7D18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36" y="1968"/>
              <a:ext cx="14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2000">
                  <a:solidFill>
                    <a:srgbClr val="D60093"/>
                  </a:solidFill>
                </a:rPr>
                <a:t>6</a:t>
              </a:r>
            </a:p>
          </p:txBody>
        </p:sp>
      </p:grp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3EC232BC-2BC9-4F96-AA43-1919E62D3363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876960" y="1618920"/>
              <a:ext cx="8100000" cy="40752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3EC232BC-2BC9-4F96-AA43-1919E62D336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67600" y="1609560"/>
                <a:ext cx="8118720" cy="409392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9723967-AA5D-40BD-B647-2572F073D1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7050"/>
    </mc:Choice>
    <mc:Fallback>
      <p:transition spd="slow" advTm="1570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>
            <a:extLst>
              <a:ext uri="{FF2B5EF4-FFF2-40B4-BE49-F238E27FC236}">
                <a16:creationId xmlns:a16="http://schemas.microsoft.com/office/drawing/2014/main" id="{1FC0BBA6-3C0D-4AFF-9C5F-52BB42CBC9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2400"/>
            <a:ext cx="9144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4400">
                <a:solidFill>
                  <a:srgbClr val="006666"/>
                </a:solidFill>
                <a:latin typeface="Comic Sans MS" panose="030F0702030302020204" pitchFamily="66" charset="0"/>
              </a:rPr>
              <a:t>Glucose as an energy source</a:t>
            </a:r>
            <a:endParaRPr lang="en-GB" altLang="en-US" sz="4400">
              <a:solidFill>
                <a:srgbClr val="80008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1A21BFE9-2B5A-42E9-B14D-2774B77FA3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125538"/>
            <a:ext cx="86868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GB" altLang="en-US" sz="2800" dirty="0">
                <a:latin typeface="Comic Sans MS" pitchFamily="66" charset="0"/>
              </a:rPr>
              <a:t>Glucose is adapted to its function in the following ways:</a:t>
            </a:r>
          </a:p>
          <a:p>
            <a:pPr marL="514350" indent="-514350" eaLnBrk="1" hangingPunct="1"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en-GB" altLang="en-US" sz="2800" b="1" dirty="0">
                <a:solidFill>
                  <a:srgbClr val="CC0066"/>
                </a:solidFill>
                <a:latin typeface="Comic Sans MS" pitchFamily="66" charset="0"/>
              </a:rPr>
              <a:t>Soluble</a:t>
            </a:r>
            <a:r>
              <a:rPr lang="en-GB" altLang="en-US" sz="2800" dirty="0">
                <a:latin typeface="Comic Sans MS" pitchFamily="66" charset="0"/>
              </a:rPr>
              <a:t> – easily transported around organisms (e.g. in the blood of animals)</a:t>
            </a:r>
          </a:p>
          <a:p>
            <a:pPr marL="514350" indent="-514350" eaLnBrk="1" hangingPunct="1"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en-GB" altLang="en-US" sz="2800" b="1" dirty="0">
                <a:solidFill>
                  <a:srgbClr val="000099"/>
                </a:solidFill>
                <a:latin typeface="Comic Sans MS" pitchFamily="66" charset="0"/>
              </a:rPr>
              <a:t>Small molecule </a:t>
            </a:r>
            <a:r>
              <a:rPr lang="en-GB" altLang="en-US" sz="2800" dirty="0">
                <a:latin typeface="Comic Sans MS" pitchFamily="66" charset="0"/>
              </a:rPr>
              <a:t>– can enter cells easily by diffusing across the cell surface membrane</a:t>
            </a:r>
          </a:p>
          <a:p>
            <a:pPr marL="514350" indent="-514350" eaLnBrk="1" hangingPunct="1"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en-GB" altLang="en-US" sz="2800" dirty="0">
                <a:latin typeface="Comic Sans MS" pitchFamily="66" charset="0"/>
              </a:rPr>
              <a:t>Readily </a:t>
            </a:r>
            <a:r>
              <a:rPr lang="en-GB" altLang="en-US" sz="2800" b="1" dirty="0">
                <a:solidFill>
                  <a:srgbClr val="00B050"/>
                </a:solidFill>
                <a:latin typeface="Comic Sans MS" pitchFamily="66" charset="0"/>
              </a:rPr>
              <a:t>respired</a:t>
            </a:r>
            <a:r>
              <a:rPr lang="en-GB" altLang="en-US" sz="2800" dirty="0">
                <a:latin typeface="Comic Sans MS" pitchFamily="66" charset="0"/>
              </a:rPr>
              <a:t> to release energy</a:t>
            </a:r>
          </a:p>
          <a:p>
            <a:pPr marL="514350" indent="-514350" eaLnBrk="1" hangingPunct="1"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en-GB" altLang="en-US" sz="2800" dirty="0">
                <a:latin typeface="Comic Sans MS" pitchFamily="66" charset="0"/>
              </a:rPr>
              <a:t>Molecules can be </a:t>
            </a:r>
            <a:r>
              <a:rPr lang="en-GB" altLang="en-US" sz="2800" b="1" dirty="0">
                <a:solidFill>
                  <a:srgbClr val="FF3300"/>
                </a:solidFill>
                <a:latin typeface="Comic Sans MS" pitchFamily="66" charset="0"/>
              </a:rPr>
              <a:t>joined together </a:t>
            </a:r>
            <a:r>
              <a:rPr lang="en-GB" altLang="en-US" sz="2800" dirty="0">
                <a:latin typeface="Comic Sans MS" pitchFamily="66" charset="0"/>
              </a:rPr>
              <a:t>(polymerised) through condensation reactions to form starch or glycogen for storage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ABD55C9-B073-45A9-A71D-8715B5E099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3"/>
    </mc:Choice>
    <mc:Fallback>
      <p:transition spd="slow" advTm="7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4">
            <a:extLst>
              <a:ext uri="{FF2B5EF4-FFF2-40B4-BE49-F238E27FC236}">
                <a16:creationId xmlns:a16="http://schemas.microsoft.com/office/drawing/2014/main" id="{FE145CA4-7318-44D1-A708-362236F77F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88913"/>
            <a:ext cx="8686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4000">
                <a:solidFill>
                  <a:srgbClr val="006666"/>
                </a:solidFill>
                <a:latin typeface="Comic Sans MS" panose="030F0702030302020204" pitchFamily="66" charset="0"/>
              </a:rPr>
              <a:t>Alpha- and beta-glucose</a:t>
            </a:r>
          </a:p>
        </p:txBody>
      </p:sp>
      <p:sp>
        <p:nvSpPr>
          <p:cNvPr id="37891" name="Text Box 5">
            <a:extLst>
              <a:ext uri="{FF2B5EF4-FFF2-40B4-BE49-F238E27FC236}">
                <a16:creationId xmlns:a16="http://schemas.microsoft.com/office/drawing/2014/main" id="{7AF1F50E-B83B-410A-B521-6586852AF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981075"/>
            <a:ext cx="86868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2200">
                <a:latin typeface="Comic Sans MS" panose="030F0702030302020204" pitchFamily="66" charset="0"/>
              </a:rPr>
              <a:t>Both forms of glucose have the same chemical formulae (C</a:t>
            </a:r>
            <a:r>
              <a:rPr lang="en-GB" altLang="en-US" sz="2200" baseline="-25000">
                <a:latin typeface="Comic Sans MS" panose="030F0702030302020204" pitchFamily="66" charset="0"/>
              </a:rPr>
              <a:t>6</a:t>
            </a:r>
            <a:r>
              <a:rPr lang="en-GB" altLang="en-US" sz="2200">
                <a:latin typeface="Comic Sans MS" panose="030F0702030302020204" pitchFamily="66" charset="0"/>
              </a:rPr>
              <a:t>H</a:t>
            </a:r>
            <a:r>
              <a:rPr lang="en-GB" altLang="en-US" sz="2200" baseline="-25000">
                <a:latin typeface="Comic Sans MS" panose="030F0702030302020204" pitchFamily="66" charset="0"/>
              </a:rPr>
              <a:t>12</a:t>
            </a:r>
            <a:r>
              <a:rPr lang="en-GB" altLang="en-US" sz="2200">
                <a:latin typeface="Comic Sans MS" panose="030F0702030302020204" pitchFamily="66" charset="0"/>
              </a:rPr>
              <a:t>O</a:t>
            </a:r>
            <a:r>
              <a:rPr lang="en-GB" altLang="en-US" sz="2200" baseline="-25000">
                <a:latin typeface="Comic Sans MS" panose="030F0702030302020204" pitchFamily="66" charset="0"/>
              </a:rPr>
              <a:t>6</a:t>
            </a:r>
            <a:r>
              <a:rPr lang="en-GB" altLang="en-US" sz="2200">
                <a:latin typeface="Comic Sans MS" panose="030F0702030302020204" pitchFamily="66" charset="0"/>
              </a:rPr>
              <a:t>). The important difference is the arrangement of molecules around the </a:t>
            </a:r>
            <a:r>
              <a:rPr lang="en-GB" altLang="en-US" sz="2200" b="1">
                <a:solidFill>
                  <a:srgbClr val="FF3300"/>
                </a:solidFill>
                <a:latin typeface="Comic Sans MS" panose="030F0702030302020204" pitchFamily="66" charset="0"/>
              </a:rPr>
              <a:t>first carbon atom</a:t>
            </a:r>
            <a:r>
              <a:rPr lang="en-GB" altLang="en-US" sz="2200">
                <a:latin typeface="Comic Sans MS" panose="030F0702030302020204" pitchFamily="66" charset="0"/>
              </a:rPr>
              <a:t> in the ring</a:t>
            </a:r>
          </a:p>
        </p:txBody>
      </p:sp>
      <p:sp>
        <p:nvSpPr>
          <p:cNvPr id="37892" name="Text Box 6">
            <a:extLst>
              <a:ext uri="{FF2B5EF4-FFF2-40B4-BE49-F238E27FC236}">
                <a16:creationId xmlns:a16="http://schemas.microsoft.com/office/drawing/2014/main" id="{0993710C-D80B-4DB5-8288-0EF5B97344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3860800"/>
            <a:ext cx="3097212" cy="297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2200">
                <a:latin typeface="Comic Sans MS" panose="030F0702030302020204" pitchFamily="66" charset="0"/>
                <a:cs typeface="Times New Roman" panose="02020603050405020304" pitchFamily="18" charset="0"/>
              </a:rPr>
              <a:t>This slight difference affects the </a:t>
            </a:r>
            <a:r>
              <a:rPr lang="en-GB" altLang="en-US" sz="2200" b="1">
                <a:solidFill>
                  <a:srgbClr val="00B05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bonding</a:t>
            </a:r>
            <a:r>
              <a:rPr lang="en-GB" altLang="en-US" sz="2200">
                <a:latin typeface="Comic Sans MS" panose="030F0702030302020204" pitchFamily="66" charset="0"/>
                <a:cs typeface="Times New Roman" panose="02020603050405020304" pitchFamily="18" charset="0"/>
              </a:rPr>
              <a:t> between monomers </a:t>
            </a:r>
          </a:p>
          <a:p>
            <a:pPr eaLnBrk="1" hangingPunct="1">
              <a:spcBef>
                <a:spcPts val="600"/>
              </a:spcBef>
              <a:buFontTx/>
              <a:buNone/>
            </a:pPr>
            <a:r>
              <a:rPr lang="en-GB" altLang="en-US" sz="2200">
                <a:latin typeface="Comic Sans MS" panose="030F0702030302020204" pitchFamily="66" charset="0"/>
                <a:cs typeface="Times New Roman" panose="02020603050405020304" pitchFamily="18" charset="0"/>
              </a:rPr>
              <a:t>α</a:t>
            </a:r>
            <a:r>
              <a:rPr lang="en-GB" altLang="en-US" sz="2200">
                <a:latin typeface="Comic Sans MS" panose="030F0702030302020204" pitchFamily="66" charset="0"/>
              </a:rPr>
              <a:t>-glucose molecules form </a:t>
            </a:r>
            <a:r>
              <a:rPr lang="en-GB" altLang="en-US" sz="2200" b="1">
                <a:solidFill>
                  <a:srgbClr val="000099"/>
                </a:solidFill>
                <a:latin typeface="Comic Sans MS" panose="030F0702030302020204" pitchFamily="66" charset="0"/>
              </a:rPr>
              <a:t>starch or glycogen</a:t>
            </a:r>
            <a:r>
              <a:rPr lang="en-GB" altLang="en-US" sz="2200">
                <a:latin typeface="Comic Sans MS" panose="030F0702030302020204" pitchFamily="66" charset="0"/>
              </a:rPr>
              <a:t>, while </a:t>
            </a:r>
            <a:r>
              <a:rPr lang="en-GB" altLang="en-US" sz="2200">
                <a:latin typeface="Comic Sans MS" panose="030F0702030302020204" pitchFamily="66" charset="0"/>
                <a:cs typeface="Times New Roman" panose="02020603050405020304" pitchFamily="18" charset="0"/>
              </a:rPr>
              <a:t>β</a:t>
            </a:r>
            <a:r>
              <a:rPr lang="en-GB" altLang="en-US" sz="2200">
                <a:latin typeface="Comic Sans MS" panose="030F0702030302020204" pitchFamily="66" charset="0"/>
              </a:rPr>
              <a:t>-glucose molecules form </a:t>
            </a:r>
            <a:r>
              <a:rPr lang="en-GB" altLang="en-US" sz="2200" b="1">
                <a:solidFill>
                  <a:srgbClr val="990099"/>
                </a:solidFill>
                <a:latin typeface="Comic Sans MS" panose="030F0702030302020204" pitchFamily="66" charset="0"/>
              </a:rPr>
              <a:t>cellulose</a:t>
            </a:r>
          </a:p>
        </p:txBody>
      </p:sp>
      <p:sp>
        <p:nvSpPr>
          <p:cNvPr id="37893" name="Rectangle 9">
            <a:extLst>
              <a:ext uri="{FF2B5EF4-FFF2-40B4-BE49-F238E27FC236}">
                <a16:creationId xmlns:a16="http://schemas.microsoft.com/office/drawing/2014/main" id="{B8F2E020-2E20-4EEE-81B7-8860443A4A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2205038"/>
            <a:ext cx="8686800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200">
                <a:latin typeface="Comic Sans MS" panose="030F0702030302020204" pitchFamily="66" charset="0"/>
              </a:rPr>
              <a:t>The </a:t>
            </a:r>
            <a:r>
              <a:rPr lang="en-GB" altLang="en-US" sz="2200" b="1">
                <a:solidFill>
                  <a:srgbClr val="CC0066"/>
                </a:solidFill>
                <a:latin typeface="Comic Sans MS" panose="030F0702030302020204" pitchFamily="66" charset="0"/>
              </a:rPr>
              <a:t>alpha form</a:t>
            </a:r>
            <a:r>
              <a:rPr lang="en-GB" altLang="en-US" sz="2200">
                <a:solidFill>
                  <a:srgbClr val="CC0066"/>
                </a:solidFill>
                <a:latin typeface="Comic Sans MS" panose="030F0702030302020204" pitchFamily="66" charset="0"/>
              </a:rPr>
              <a:t> </a:t>
            </a:r>
            <a:r>
              <a:rPr lang="en-GB" altLang="en-US" sz="2200">
                <a:latin typeface="Comic Sans MS" panose="030F0702030302020204" pitchFamily="66" charset="0"/>
              </a:rPr>
              <a:t>is defined by the -OH (</a:t>
            </a:r>
            <a:r>
              <a:rPr lang="en-GB" altLang="en-US" sz="2200" i="1">
                <a:latin typeface="Comic Sans MS" panose="030F0702030302020204" pitchFamily="66" charset="0"/>
              </a:rPr>
              <a:t>hydroxyl</a:t>
            </a:r>
            <a:r>
              <a:rPr lang="en-GB" altLang="en-US" sz="2200">
                <a:latin typeface="Comic Sans MS" panose="030F0702030302020204" pitchFamily="66" charset="0"/>
              </a:rPr>
              <a:t>) group on C1 being on the </a:t>
            </a:r>
            <a:r>
              <a:rPr lang="en-GB" altLang="en-US" sz="2200" b="1">
                <a:solidFill>
                  <a:srgbClr val="CC0066"/>
                </a:solidFill>
                <a:latin typeface="Comic Sans MS" panose="030F0702030302020204" pitchFamily="66" charset="0"/>
              </a:rPr>
              <a:t>opposite</a:t>
            </a:r>
            <a:r>
              <a:rPr lang="en-GB" altLang="en-US" sz="2200">
                <a:latin typeface="Comic Sans MS" panose="030F0702030302020204" pitchFamily="66" charset="0"/>
              </a:rPr>
              <a:t> side of the ring as the C6 group. The </a:t>
            </a:r>
            <a:r>
              <a:rPr lang="en-GB" altLang="en-US" sz="2200" b="1">
                <a:solidFill>
                  <a:srgbClr val="0066FF"/>
                </a:solidFill>
                <a:latin typeface="Comic Sans MS" panose="030F0702030302020204" pitchFamily="66" charset="0"/>
              </a:rPr>
              <a:t>beta form</a:t>
            </a:r>
            <a:r>
              <a:rPr lang="en-GB" altLang="en-US" sz="2200">
                <a:latin typeface="Comic Sans MS" panose="030F0702030302020204" pitchFamily="66" charset="0"/>
              </a:rPr>
              <a:t> is defined by the -OH group on C1 being on the </a:t>
            </a:r>
            <a:r>
              <a:rPr lang="en-GB" altLang="en-US" sz="2200" b="1">
                <a:solidFill>
                  <a:srgbClr val="0070C0"/>
                </a:solidFill>
                <a:latin typeface="Comic Sans MS" panose="030F0702030302020204" pitchFamily="66" charset="0"/>
              </a:rPr>
              <a:t>same</a:t>
            </a:r>
            <a:r>
              <a:rPr lang="en-GB" altLang="en-US" sz="2200">
                <a:latin typeface="Comic Sans MS" panose="030F0702030302020204" pitchFamily="66" charset="0"/>
              </a:rPr>
              <a:t> side of the ring as the C6 group</a:t>
            </a:r>
          </a:p>
        </p:txBody>
      </p:sp>
      <p:grpSp>
        <p:nvGrpSpPr>
          <p:cNvPr id="37894" name="Group 8">
            <a:extLst>
              <a:ext uri="{FF2B5EF4-FFF2-40B4-BE49-F238E27FC236}">
                <a16:creationId xmlns:a16="http://schemas.microsoft.com/office/drawing/2014/main" id="{00993562-F035-4DCB-944B-CD63316D3FAA}"/>
              </a:ext>
            </a:extLst>
          </p:cNvPr>
          <p:cNvGrpSpPr>
            <a:grpSpLocks/>
          </p:cNvGrpSpPr>
          <p:nvPr/>
        </p:nvGrpSpPr>
        <p:grpSpPr bwMode="auto">
          <a:xfrm>
            <a:off x="3276600" y="3933825"/>
            <a:ext cx="5659438" cy="2722563"/>
            <a:chOff x="2895600" y="3730625"/>
            <a:chExt cx="6019800" cy="2866727"/>
          </a:xfrm>
        </p:grpSpPr>
        <p:pic>
          <p:nvPicPr>
            <p:cNvPr id="37895" name="Picture 2">
              <a:extLst>
                <a:ext uri="{FF2B5EF4-FFF2-40B4-BE49-F238E27FC236}">
                  <a16:creationId xmlns:a16="http://schemas.microsoft.com/office/drawing/2014/main" id="{25E485F4-56B7-449A-B2F2-53C9706640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27" b="3639"/>
            <a:stretch>
              <a:fillRect/>
            </a:stretch>
          </p:blipFill>
          <p:spPr bwMode="auto">
            <a:xfrm>
              <a:off x="2895600" y="3730625"/>
              <a:ext cx="6019800" cy="2866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896" name="Rectangle 7">
              <a:extLst>
                <a:ext uri="{FF2B5EF4-FFF2-40B4-BE49-F238E27FC236}">
                  <a16:creationId xmlns:a16="http://schemas.microsoft.com/office/drawing/2014/main" id="{AFF49439-F5DF-4E6F-ABD5-DA5E5F75CD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3000" y="4648200"/>
              <a:ext cx="609600" cy="1066800"/>
            </a:xfrm>
            <a:prstGeom prst="rect">
              <a:avLst/>
            </a:prstGeom>
            <a:noFill/>
            <a:ln w="38100">
              <a:solidFill>
                <a:srgbClr val="D6009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37897" name="Rectangle 10">
              <a:extLst>
                <a:ext uri="{FF2B5EF4-FFF2-40B4-BE49-F238E27FC236}">
                  <a16:creationId xmlns:a16="http://schemas.microsoft.com/office/drawing/2014/main" id="{166201F4-985B-41B3-996C-782B7E393B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53400" y="4648200"/>
              <a:ext cx="609600" cy="1066800"/>
            </a:xfrm>
            <a:prstGeom prst="rect">
              <a:avLst/>
            </a:prstGeom>
            <a:noFill/>
            <a:ln w="38100">
              <a:solidFill>
                <a:srgbClr val="D6009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</p:grp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AB54453-C820-4AF9-B584-22103EE7C335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9638459" y="5618339"/>
              <a:ext cx="2" cy="2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AB54453-C820-4AF9-B584-22103EE7C33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638459" y="5618339"/>
                <a:ext cx="2" cy="2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62B64EA-B753-476C-BDC1-CBEFA6CEC7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9757"/>
    </mc:Choice>
    <mc:Fallback>
      <p:transition spd="slow" advTm="1297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3">
            <a:extLst>
              <a:ext uri="{FF2B5EF4-FFF2-40B4-BE49-F238E27FC236}">
                <a16:creationId xmlns:a16="http://schemas.microsoft.com/office/drawing/2014/main" id="{00938AA5-29BE-4510-801C-6D3BC809FF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013" y="120650"/>
            <a:ext cx="218281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4400" u="sng" dirty="0">
                <a:solidFill>
                  <a:srgbClr val="006666"/>
                </a:solidFill>
                <a:latin typeface="Comic Sans MS" panose="030F0702030302020204" pitchFamily="66" charset="0"/>
              </a:rPr>
              <a:t>Tasks:</a:t>
            </a:r>
          </a:p>
        </p:txBody>
      </p:sp>
      <p:sp>
        <p:nvSpPr>
          <p:cNvPr id="38915" name="Text Box 4">
            <a:extLst>
              <a:ext uri="{FF2B5EF4-FFF2-40B4-BE49-F238E27FC236}">
                <a16:creationId xmlns:a16="http://schemas.microsoft.com/office/drawing/2014/main" id="{30207B87-93DC-460D-9722-96F8F7D264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104" y="1004887"/>
            <a:ext cx="8686800" cy="4231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ts val="1400"/>
              </a:spcBef>
              <a:buFontTx/>
              <a:buAutoNum type="arabicPeriod"/>
            </a:pPr>
            <a:r>
              <a:rPr lang="en-GB" altLang="en-US" sz="2600" dirty="0">
                <a:latin typeface="Comic Sans MS" panose="030F0702030302020204" pitchFamily="66" charset="0"/>
                <a:cs typeface="Times New Roman" panose="02020603050405020304" pitchFamily="18" charset="0"/>
              </a:rPr>
              <a:t>How is glucose adapted for its function as an energy source?</a:t>
            </a:r>
          </a:p>
          <a:p>
            <a:pPr eaLnBrk="1" hangingPunct="1">
              <a:spcBef>
                <a:spcPts val="1400"/>
              </a:spcBef>
              <a:buFontTx/>
              <a:buAutoNum type="arabicPeriod"/>
            </a:pPr>
            <a:r>
              <a:rPr lang="en-GB" altLang="en-US" sz="2600" dirty="0">
                <a:latin typeface="Comic Sans MS" panose="030F0702030302020204" pitchFamily="66" charset="0"/>
              </a:rPr>
              <a:t>Draw the ring form of alpha-glucose and number the carbon atoms </a:t>
            </a:r>
          </a:p>
          <a:p>
            <a:pPr eaLnBrk="1" hangingPunct="1">
              <a:spcBef>
                <a:spcPts val="1400"/>
              </a:spcBef>
              <a:buFontTx/>
              <a:buAutoNum type="arabicPeriod"/>
            </a:pPr>
            <a:r>
              <a:rPr lang="en-GB" altLang="en-US" sz="2600" dirty="0">
                <a:latin typeface="Comic Sans MS" panose="030F0702030302020204" pitchFamily="66" charset="0"/>
              </a:rPr>
              <a:t>Use a diagram to show how the structure of beta-glucose differs to that of alpha-glucose (</a:t>
            </a:r>
            <a:r>
              <a:rPr lang="en-GB" altLang="en-US" sz="2600" i="1" dirty="0">
                <a:latin typeface="Comic Sans MS" panose="030F0702030302020204" pitchFamily="66" charset="0"/>
              </a:rPr>
              <a:t>number the carbon atoms again</a:t>
            </a:r>
            <a:r>
              <a:rPr lang="en-GB" altLang="en-US" sz="2600" dirty="0">
                <a:latin typeface="Comic Sans MS" panose="030F0702030302020204" pitchFamily="66" charset="0"/>
              </a:rPr>
              <a:t>)</a:t>
            </a:r>
          </a:p>
          <a:p>
            <a:pPr eaLnBrk="1" hangingPunct="1">
              <a:spcBef>
                <a:spcPts val="1400"/>
              </a:spcBef>
              <a:buFontTx/>
              <a:buAutoNum type="arabicPeriod"/>
            </a:pPr>
            <a:r>
              <a:rPr lang="en-GB" altLang="en-US" sz="2600" dirty="0">
                <a:latin typeface="Comic Sans MS" panose="030F0702030302020204" pitchFamily="66" charset="0"/>
              </a:rPr>
              <a:t>Explain why the difference between the two glucose isomers is important in biology</a:t>
            </a:r>
            <a:endParaRPr lang="en-GB" altLang="en-US" sz="2600" b="1" dirty="0">
              <a:latin typeface="Comic Sans MS" panose="030F0702030302020204" pitchFamily="66" charset="0"/>
            </a:endParaRPr>
          </a:p>
        </p:txBody>
      </p:sp>
      <p:sp>
        <p:nvSpPr>
          <p:cNvPr id="38916" name="Text Box 5">
            <a:extLst>
              <a:ext uri="{FF2B5EF4-FFF2-40B4-BE49-F238E27FC236}">
                <a16:creationId xmlns:a16="http://schemas.microsoft.com/office/drawing/2014/main" id="{7755A883-509F-411F-81C2-93795E2CEE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445125"/>
            <a:ext cx="8736012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2600" b="1" u="sng" dirty="0">
                <a:solidFill>
                  <a:srgbClr val="660066"/>
                </a:solidFill>
                <a:latin typeface="Comic Sans MS" panose="030F0702030302020204" pitchFamily="66" charset="0"/>
              </a:rPr>
              <a:t>Extension:</a:t>
            </a:r>
            <a:r>
              <a:rPr lang="en-GB" altLang="en-US" sz="2600" dirty="0">
                <a:solidFill>
                  <a:srgbClr val="660066"/>
                </a:solidFill>
                <a:latin typeface="Comic Sans MS" panose="030F0702030302020204" pitchFamily="66" charset="0"/>
              </a:rPr>
              <a:t> What properties do all monosaccharides share? How might this differ to the properties of polysaccharides such as starch and cellulose?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05E6C36-9C7B-4411-A4FD-4B9ACD0F65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144"/>
    </mc:Choice>
    <mc:Fallback>
      <p:transition spd="slow" advTm="38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>
            <a:extLst>
              <a:ext uri="{FF2B5EF4-FFF2-40B4-BE49-F238E27FC236}">
                <a16:creationId xmlns:a16="http://schemas.microsoft.com/office/drawing/2014/main" id="{CF2125EC-350F-418C-95C4-F7C1B893D4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52400"/>
            <a:ext cx="838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4400" dirty="0">
                <a:solidFill>
                  <a:srgbClr val="006666"/>
                </a:solidFill>
                <a:latin typeface="Comic Sans MS" panose="030F0702030302020204" pitchFamily="66" charset="0"/>
              </a:rPr>
              <a:t>Disaccharides</a:t>
            </a:r>
            <a:endParaRPr lang="en-GB" altLang="en-US" sz="4400" dirty="0">
              <a:solidFill>
                <a:srgbClr val="800080"/>
              </a:solidFill>
              <a:latin typeface="Comic Sans MS" panose="030F0702030302020204" pitchFamily="66" charset="0"/>
            </a:endParaRPr>
          </a:p>
        </p:txBody>
      </p:sp>
      <p:sp>
        <p:nvSpPr>
          <p:cNvPr id="12291" name="Text Box 3">
            <a:extLst>
              <a:ext uri="{FF2B5EF4-FFF2-40B4-BE49-F238E27FC236}">
                <a16:creationId xmlns:a16="http://schemas.microsoft.com/office/drawing/2014/main" id="{9AA5681A-D103-456A-9354-83F85CAD6F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066800"/>
            <a:ext cx="8686800" cy="232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2600" b="1" u="sng">
                <a:solidFill>
                  <a:srgbClr val="CC0066"/>
                </a:solidFill>
                <a:latin typeface="Comic Sans MS" panose="030F0702030302020204" pitchFamily="66" charset="0"/>
              </a:rPr>
              <a:t>Key term:</a:t>
            </a:r>
            <a:r>
              <a:rPr lang="en-GB" altLang="en-US" sz="2600">
                <a:latin typeface="Comic Sans MS" panose="030F0702030302020204" pitchFamily="66" charset="0"/>
              </a:rPr>
              <a:t> A sugar composed of two monosaccharides (</a:t>
            </a:r>
            <a:r>
              <a:rPr lang="en-GB" altLang="en-US" sz="2600" i="1">
                <a:latin typeface="Comic Sans MS" panose="030F0702030302020204" pitchFamily="66" charset="0"/>
              </a:rPr>
              <a:t>broken down by hydrolysis into two monosaccharide molecules)</a:t>
            </a:r>
            <a:r>
              <a:rPr lang="en-GB" altLang="en-US" sz="2600">
                <a:latin typeface="Comic Sans MS" panose="030F0702030302020204" pitchFamily="66" charset="0"/>
              </a:rPr>
              <a:t>. </a:t>
            </a:r>
            <a:r>
              <a:rPr lang="en-GB" altLang="en-US" sz="2600" b="1">
                <a:solidFill>
                  <a:srgbClr val="660066"/>
                </a:solidFill>
                <a:latin typeface="Comic Sans MS" panose="030F0702030302020204" pitchFamily="66" charset="0"/>
              </a:rPr>
              <a:t>Examples:</a:t>
            </a:r>
            <a:r>
              <a:rPr lang="en-GB" altLang="en-US" sz="2600">
                <a:latin typeface="Comic Sans MS" panose="030F0702030302020204" pitchFamily="66" charset="0"/>
              </a:rPr>
              <a:t> sucrose, lactose, maltose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200">
              <a:latin typeface="Comic Sans MS" panose="030F0702030302020204" pitchFamily="66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2600">
                <a:solidFill>
                  <a:srgbClr val="000099"/>
                </a:solidFill>
                <a:latin typeface="Comic Sans MS" panose="030F0702030302020204" pitchFamily="66" charset="0"/>
              </a:rPr>
              <a:t>Maltose is a disaccharide formed of two alpha-glucose molecules bonded together</a:t>
            </a:r>
          </a:p>
        </p:txBody>
      </p:sp>
      <p:pic>
        <p:nvPicPr>
          <p:cNvPr id="69641" name="Picture 9">
            <a:extLst>
              <a:ext uri="{FF2B5EF4-FFF2-40B4-BE49-F238E27FC236}">
                <a16:creationId xmlns:a16="http://schemas.microsoft.com/office/drawing/2014/main" id="{5CA41ABA-1502-4B40-A9D6-6E6B665F4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t="33000" r="46249" b="20000"/>
          <a:stretch>
            <a:fillRect/>
          </a:stretch>
        </p:blipFill>
        <p:spPr bwMode="auto">
          <a:xfrm>
            <a:off x="228600" y="3565525"/>
            <a:ext cx="2590800" cy="238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12">
            <a:extLst>
              <a:ext uri="{FF2B5EF4-FFF2-40B4-BE49-F238E27FC236}">
                <a16:creationId xmlns:a16="http://schemas.microsoft.com/office/drawing/2014/main" id="{8269230A-B704-41B9-B704-BC1E54E99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" t="6139" r="2585" b="4860"/>
          <a:stretch>
            <a:fillRect/>
          </a:stretch>
        </p:blipFill>
        <p:spPr bwMode="auto">
          <a:xfrm>
            <a:off x="3048000" y="3581400"/>
            <a:ext cx="5943600" cy="233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Text Box 13">
            <a:extLst>
              <a:ext uri="{FF2B5EF4-FFF2-40B4-BE49-F238E27FC236}">
                <a16:creationId xmlns:a16="http://schemas.microsoft.com/office/drawing/2014/main" id="{F1CC5A4A-D435-4C8A-8000-34D26EF9E2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6172200"/>
            <a:ext cx="8763000" cy="466725"/>
          </a:xfrm>
          <a:prstGeom prst="rect">
            <a:avLst/>
          </a:prstGeom>
          <a:solidFill>
            <a:srgbClr val="FFFF66"/>
          </a:soli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2400">
                <a:latin typeface="Comic Sans MS" panose="030F0702030302020204" pitchFamily="66" charset="0"/>
              </a:rPr>
              <a:t>What happens to the glucose units to form the bond?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4FFB87C-4EB8-463C-A7FA-BC6FAF1312D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855"/>
    </mc:Choice>
    <mc:Fallback>
      <p:transition spd="slow" advTm="728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4878C52-66E5-4CC1-97B1-6E35CE0627A6}"/>
              </a:ext>
            </a:extLst>
          </p:cNvPr>
          <p:cNvGrpSpPr/>
          <p:nvPr/>
        </p:nvGrpSpPr>
        <p:grpSpPr>
          <a:xfrm>
            <a:off x="1547664" y="1196752"/>
            <a:ext cx="5821982" cy="2386013"/>
            <a:chOff x="1331640" y="764704"/>
            <a:chExt cx="5821982" cy="2386013"/>
          </a:xfrm>
        </p:grpSpPr>
        <p:pic>
          <p:nvPicPr>
            <p:cNvPr id="4" name="Picture 9">
              <a:extLst>
                <a:ext uri="{FF2B5EF4-FFF2-40B4-BE49-F238E27FC236}">
                  <a16:creationId xmlns:a16="http://schemas.microsoft.com/office/drawing/2014/main" id="{BD26365D-D134-4542-AC91-9546BC6337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75" t="33000" r="46249" b="20000"/>
            <a:stretch>
              <a:fillRect/>
            </a:stretch>
          </p:blipFill>
          <p:spPr bwMode="auto">
            <a:xfrm>
              <a:off x="1331640" y="764704"/>
              <a:ext cx="2590800" cy="2386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9">
              <a:extLst>
                <a:ext uri="{FF2B5EF4-FFF2-40B4-BE49-F238E27FC236}">
                  <a16:creationId xmlns:a16="http://schemas.microsoft.com/office/drawing/2014/main" id="{C97EA76F-7C8E-4E79-9FF9-D10BD14734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75" t="33000" r="46249" b="20000"/>
            <a:stretch>
              <a:fillRect/>
            </a:stretch>
          </p:blipFill>
          <p:spPr bwMode="auto">
            <a:xfrm>
              <a:off x="4562822" y="764704"/>
              <a:ext cx="2590800" cy="2386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Text Box 2">
            <a:extLst>
              <a:ext uri="{FF2B5EF4-FFF2-40B4-BE49-F238E27FC236}">
                <a16:creationId xmlns:a16="http://schemas.microsoft.com/office/drawing/2014/main" id="{FA843169-7F72-436F-94D0-AC0580303E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152400"/>
            <a:ext cx="885698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4000" dirty="0">
                <a:solidFill>
                  <a:srgbClr val="006666"/>
                </a:solidFill>
                <a:latin typeface="Comic Sans MS" panose="030F0702030302020204" pitchFamily="66" charset="0"/>
              </a:rPr>
              <a:t>Forming a disaccharide (maltose)</a:t>
            </a:r>
            <a:endParaRPr lang="en-GB" altLang="en-US" sz="4000" dirty="0">
              <a:solidFill>
                <a:srgbClr val="800080"/>
              </a:solidFill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C871479-4032-45B7-98AC-0A8C32E45E2C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981520" y="2639520"/>
              <a:ext cx="2862360" cy="27597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C871479-4032-45B7-98AC-0A8C32E45E2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72160" y="2630160"/>
                <a:ext cx="2881080" cy="277848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28F80A8-748E-478D-A58B-73879C568C2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33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50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771"/>
    </mc:Choice>
    <mc:Fallback>
      <p:transition spd="slow" advTm="947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>
            <a:extLst>
              <a:ext uri="{FF2B5EF4-FFF2-40B4-BE49-F238E27FC236}">
                <a16:creationId xmlns:a16="http://schemas.microsoft.com/office/drawing/2014/main" id="{A948C224-5AB2-46A0-B159-4A473E076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1075"/>
            <a:ext cx="9144000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 Box 5">
            <a:extLst>
              <a:ext uri="{FF2B5EF4-FFF2-40B4-BE49-F238E27FC236}">
                <a16:creationId xmlns:a16="http://schemas.microsoft.com/office/drawing/2014/main" id="{49AA1322-F2AA-4FF2-8660-465D153C74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2400"/>
            <a:ext cx="914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3600">
                <a:solidFill>
                  <a:srgbClr val="006666"/>
                </a:solidFill>
                <a:latin typeface="Comic Sans MS" panose="030F0702030302020204" pitchFamily="66" charset="0"/>
              </a:rPr>
              <a:t>Condensation reactions in carbohydrates</a:t>
            </a:r>
            <a:endParaRPr lang="en-GB" altLang="en-US" sz="3600">
              <a:solidFill>
                <a:srgbClr val="800080"/>
              </a:solidFill>
              <a:latin typeface="Comic Sans MS" panose="030F0702030302020204" pitchFamily="66" charset="0"/>
            </a:endParaRPr>
          </a:p>
        </p:txBody>
      </p:sp>
      <p:sp>
        <p:nvSpPr>
          <p:cNvPr id="13316" name="Text Box 6">
            <a:extLst>
              <a:ext uri="{FF2B5EF4-FFF2-40B4-BE49-F238E27FC236}">
                <a16:creationId xmlns:a16="http://schemas.microsoft.com/office/drawing/2014/main" id="{5A913EF5-3EAB-439A-A490-7EABEC7A86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716338"/>
            <a:ext cx="8686800" cy="305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75000"/>
              </a:spcBef>
              <a:buFontTx/>
              <a:buNone/>
            </a:pPr>
            <a:r>
              <a:rPr lang="en-GB" altLang="en-US" sz="2500" dirty="0">
                <a:latin typeface="Comic Sans MS" panose="030F0702030302020204" pitchFamily="66" charset="0"/>
              </a:rPr>
              <a:t>To produce a disaccharide, a </a:t>
            </a:r>
            <a:r>
              <a:rPr lang="en-GB" altLang="en-US" sz="2500" b="1" dirty="0">
                <a:solidFill>
                  <a:srgbClr val="000099"/>
                </a:solidFill>
                <a:latin typeface="Comic Sans MS" panose="030F0702030302020204" pitchFamily="66" charset="0"/>
              </a:rPr>
              <a:t>condensation reaction</a:t>
            </a:r>
            <a:r>
              <a:rPr lang="en-GB" altLang="en-US" sz="2500" dirty="0">
                <a:latin typeface="Comic Sans MS" panose="030F0702030302020204" pitchFamily="66" charset="0"/>
              </a:rPr>
              <a:t> takes place to form a covalent bond between the two alpha-glucose molecules (at C1 and C4)</a:t>
            </a:r>
          </a:p>
          <a:p>
            <a:pPr eaLnBrk="1" hangingPunct="1">
              <a:spcBef>
                <a:spcPct val="75000"/>
              </a:spcBef>
              <a:buFontTx/>
              <a:buNone/>
            </a:pPr>
            <a:r>
              <a:rPr lang="en-GB" altLang="en-US" sz="2500" dirty="0">
                <a:latin typeface="Comic Sans MS" panose="030F0702030302020204" pitchFamily="66" charset="0"/>
              </a:rPr>
              <a:t>A </a:t>
            </a:r>
            <a:r>
              <a:rPr lang="en-GB" altLang="en-US" sz="2500" b="1" dirty="0">
                <a:solidFill>
                  <a:srgbClr val="006666"/>
                </a:solidFill>
                <a:latin typeface="Comic Sans MS" panose="030F0702030302020204" pitchFamily="66" charset="0"/>
              </a:rPr>
              <a:t>water molecule</a:t>
            </a:r>
            <a:r>
              <a:rPr lang="en-GB" altLang="en-US" sz="2500" dirty="0">
                <a:latin typeface="Comic Sans MS" panose="030F0702030302020204" pitchFamily="66" charset="0"/>
              </a:rPr>
              <a:t> is removed in the process (</a:t>
            </a:r>
            <a:r>
              <a:rPr lang="en-GB" altLang="en-US" sz="2500" i="1" dirty="0">
                <a:latin typeface="Comic Sans MS" panose="030F0702030302020204" pitchFamily="66" charset="0"/>
              </a:rPr>
              <a:t>in green</a:t>
            </a:r>
            <a:r>
              <a:rPr lang="en-GB" altLang="en-US" sz="2500" dirty="0">
                <a:latin typeface="Comic Sans MS" panose="030F0702030302020204" pitchFamily="66" charset="0"/>
              </a:rPr>
              <a:t>)</a:t>
            </a:r>
          </a:p>
          <a:p>
            <a:pPr eaLnBrk="1" hangingPunct="1">
              <a:spcBef>
                <a:spcPct val="75000"/>
              </a:spcBef>
              <a:buFontTx/>
              <a:buNone/>
            </a:pPr>
            <a:r>
              <a:rPr lang="en-GB" altLang="en-US" sz="2500" dirty="0">
                <a:latin typeface="Comic Sans MS" panose="030F0702030302020204" pitchFamily="66" charset="0"/>
              </a:rPr>
              <a:t>In carbohydrates, the bond formed is called a </a:t>
            </a:r>
            <a:r>
              <a:rPr lang="en-GB" altLang="en-US" sz="2500" b="1" dirty="0">
                <a:solidFill>
                  <a:srgbClr val="CC0066"/>
                </a:solidFill>
                <a:latin typeface="Comic Sans MS" panose="030F0702030302020204" pitchFamily="66" charset="0"/>
              </a:rPr>
              <a:t>glycosidic bond</a:t>
            </a:r>
            <a:r>
              <a:rPr lang="en-GB" altLang="en-US" sz="2500" dirty="0">
                <a:latin typeface="Comic Sans MS" panose="030F0702030302020204" pitchFamily="66" charset="0"/>
              </a:rPr>
              <a:t> (</a:t>
            </a:r>
            <a:r>
              <a:rPr lang="en-GB" altLang="en-US" sz="2500" i="1" dirty="0">
                <a:latin typeface="Comic Sans MS" panose="030F0702030302020204" pitchFamily="66" charset="0"/>
              </a:rPr>
              <a:t>highlighted in pink</a:t>
            </a:r>
            <a:r>
              <a:rPr lang="en-GB" altLang="en-US" sz="2500" dirty="0">
                <a:latin typeface="Comic Sans MS" panose="030F0702030302020204" pitchFamily="66" charset="0"/>
              </a:rPr>
              <a:t>)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DDBABE1-7A60-4CF2-A76D-0033EED64C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911"/>
    </mc:Choice>
    <mc:Fallback>
      <p:transition spd="slow" advTm="559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>
            <a:extLst>
              <a:ext uri="{FF2B5EF4-FFF2-40B4-BE49-F238E27FC236}">
                <a16:creationId xmlns:a16="http://schemas.microsoft.com/office/drawing/2014/main" id="{5179B790-6465-4716-A18D-A9C56DD651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88913"/>
            <a:ext cx="8382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4000" dirty="0">
                <a:solidFill>
                  <a:srgbClr val="006666"/>
                </a:solidFill>
                <a:latin typeface="Comic Sans MS" panose="030F0702030302020204" pitchFamily="66" charset="0"/>
              </a:rPr>
              <a:t>A-level Biology Specification: 2.1.2</a:t>
            </a:r>
            <a:endParaRPr lang="en-GB" altLang="en-US" sz="4000" dirty="0">
              <a:solidFill>
                <a:srgbClr val="800080"/>
              </a:solidFill>
              <a:latin typeface="Comic Sans MS" panose="030F0702030302020204" pitchFamily="66" charset="0"/>
            </a:endParaRPr>
          </a:p>
        </p:txBody>
      </p:sp>
      <p:sp>
        <p:nvSpPr>
          <p:cNvPr id="5123" name="Text Box 9">
            <a:extLst>
              <a:ext uri="{FF2B5EF4-FFF2-40B4-BE49-F238E27FC236}">
                <a16:creationId xmlns:a16="http://schemas.microsoft.com/office/drawing/2014/main" id="{F84C20C6-89F3-473D-96A0-BB9A4674CB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981075"/>
            <a:ext cx="9036050" cy="73866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>
              <a:spcAft>
                <a:spcPts val="1400"/>
              </a:spcAft>
              <a:defRPr/>
            </a:pPr>
            <a:r>
              <a:rPr lang="en-GB" i="1" dirty="0">
                <a:solidFill>
                  <a:srgbClr val="0070C0"/>
                </a:solidFill>
                <a:latin typeface="Comic Sans MS" panose="030F0702030302020204" pitchFamily="66" charset="0"/>
              </a:rPr>
              <a:t>Learners should be able to demonstrate and apply their knowledge and understanding of: </a:t>
            </a:r>
            <a:endParaRPr lang="en-GB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>
              <a:spcAft>
                <a:spcPts val="1400"/>
              </a:spcAft>
              <a:buFont typeface="Arial" panose="020B0604020202020204" pitchFamily="34" charset="0"/>
              <a:buChar char="•"/>
              <a:defRPr/>
            </a:pPr>
            <a:r>
              <a:rPr lang="en-GB" dirty="0">
                <a:latin typeface="Comic Sans MS" pitchFamily="66" charset="0"/>
              </a:rPr>
              <a:t>The concept of monomers and polymers and the importance of condensation and hydrolysis reactions in a range of biological molecules</a:t>
            </a:r>
          </a:p>
          <a:p>
            <a:pPr marL="432000" indent="-432000">
              <a:spcAft>
                <a:spcPts val="1400"/>
              </a:spcAft>
              <a:buFont typeface="Arial" panose="020B0604020202020204" pitchFamily="34" charset="0"/>
              <a:buChar char="•"/>
              <a:defRPr/>
            </a:pPr>
            <a:r>
              <a:rPr lang="en-GB" dirty="0">
                <a:latin typeface="Comic Sans MS" pitchFamily="66" charset="0"/>
              </a:rPr>
              <a:t>The chemical elements that make up biological molecules </a:t>
            </a:r>
          </a:p>
          <a:p>
            <a:pPr marL="432000" indent="-432000">
              <a:spcAft>
                <a:spcPts val="1400"/>
              </a:spcAft>
              <a:buFont typeface="Arial" panose="020B0604020202020204" pitchFamily="34" charset="0"/>
              <a:buChar char="•"/>
              <a:defRPr/>
            </a:pPr>
            <a:r>
              <a:rPr lang="en-GB" dirty="0">
                <a:latin typeface="Comic Sans MS" pitchFamily="66" charset="0"/>
              </a:rPr>
              <a:t>The ring structure and properties of glucose as an example of a hexose monosaccharide and the structure of ribose as an example of  a pentose monosaccharide</a:t>
            </a:r>
            <a:r>
              <a:rPr lang="en-GB" i="1" dirty="0">
                <a:latin typeface="Comic Sans MS" pitchFamily="66" charset="0"/>
              </a:rPr>
              <a:t> (including the structural difference between </a:t>
            </a:r>
            <a:r>
              <a:rPr lang="el-GR" i="1" dirty="0">
                <a:latin typeface="Comic Sans MS" pitchFamily="66" charset="0"/>
              </a:rPr>
              <a:t>α</a:t>
            </a:r>
            <a:r>
              <a:rPr lang="en-GB" i="1" dirty="0">
                <a:latin typeface="Comic Sans MS" pitchFamily="66" charset="0"/>
              </a:rPr>
              <a:t> and </a:t>
            </a:r>
            <a:r>
              <a:rPr lang="el-GR" i="1" dirty="0">
                <a:latin typeface="Comic Sans MS" pitchFamily="66" charset="0"/>
              </a:rPr>
              <a:t>β</a:t>
            </a:r>
            <a:r>
              <a:rPr lang="en-GB" i="1" dirty="0">
                <a:latin typeface="Comic Sans MS" pitchFamily="66" charset="0"/>
              </a:rPr>
              <a:t> glucose molecules)</a:t>
            </a:r>
            <a:endParaRPr lang="en-GB" dirty="0">
              <a:latin typeface="Comic Sans MS" pitchFamily="66" charset="0"/>
            </a:endParaRPr>
          </a:p>
          <a:p>
            <a:pPr marL="432000" indent="-432000">
              <a:spcAft>
                <a:spcPts val="1400"/>
              </a:spcAft>
              <a:buFont typeface="Arial" panose="020B0604020202020204" pitchFamily="34" charset="0"/>
              <a:buChar char="•"/>
              <a:defRPr/>
            </a:pPr>
            <a:r>
              <a:rPr lang="en-GB" dirty="0">
                <a:latin typeface="Comic Sans MS" pitchFamily="66" charset="0"/>
              </a:rPr>
              <a:t>The synthesis and breakdown of a disaccharide by the formation and breakage of glycosidic bonds, including the disaccharide maltose</a:t>
            </a:r>
          </a:p>
          <a:p>
            <a:pPr marL="432000" indent="-432000"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endParaRPr lang="en-GB" sz="2000" dirty="0">
              <a:latin typeface="Comic Sans MS" pitchFamily="66" charset="0"/>
            </a:endParaRPr>
          </a:p>
          <a:p>
            <a:pPr marL="0" indent="0">
              <a:spcAft>
                <a:spcPts val="1000"/>
              </a:spcAft>
              <a:defRPr/>
            </a:pPr>
            <a:r>
              <a:rPr lang="en-GB" sz="2000" i="1" dirty="0">
                <a:latin typeface="Comic Sans MS" pitchFamily="66" charset="0"/>
              </a:rPr>
              <a:t>	</a:t>
            </a:r>
          </a:p>
          <a:p>
            <a:pPr>
              <a:spcAft>
                <a:spcPts val="1200"/>
              </a:spcAft>
              <a:defRPr/>
            </a:pPr>
            <a:r>
              <a:rPr lang="en-GB" sz="2000" dirty="0">
                <a:latin typeface="Comic Sans MS" pitchFamily="66" charset="0"/>
              </a:rPr>
              <a:t>	</a:t>
            </a:r>
          </a:p>
          <a:p>
            <a:pPr>
              <a:spcAft>
                <a:spcPts val="800"/>
              </a:spcAft>
              <a:buFont typeface="+mj-lt"/>
              <a:buAutoNum type="alphaLcParenR"/>
              <a:defRPr/>
            </a:pPr>
            <a:endParaRPr lang="en-GB" sz="1700" dirty="0">
              <a:latin typeface="Comic Sans MS" panose="030F0702030302020204" pitchFamily="66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E44AFEB-6DA7-43A4-A04C-CD510EFD5C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452"/>
    </mc:Choice>
    <mc:Fallback>
      <p:transition spd="slow" advTm="434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53D30056-3E1D-443F-81A3-46F5B4AF3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1075"/>
            <a:ext cx="9144000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3">
            <a:extLst>
              <a:ext uri="{FF2B5EF4-FFF2-40B4-BE49-F238E27FC236}">
                <a16:creationId xmlns:a16="http://schemas.microsoft.com/office/drawing/2014/main" id="{E41764B3-F80C-4F12-BA2F-D6678630FA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52400"/>
            <a:ext cx="838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3600">
                <a:solidFill>
                  <a:srgbClr val="006666"/>
                </a:solidFill>
                <a:latin typeface="Comic Sans MS" panose="030F0702030302020204" pitchFamily="66" charset="0"/>
              </a:rPr>
              <a:t>Hydrolysis reactions in carbohydrates</a:t>
            </a:r>
            <a:endParaRPr lang="en-GB" altLang="en-US" sz="3600">
              <a:solidFill>
                <a:srgbClr val="800080"/>
              </a:solidFill>
              <a:latin typeface="Comic Sans MS" panose="030F0702030302020204" pitchFamily="66" charset="0"/>
            </a:endParaRPr>
          </a:p>
        </p:txBody>
      </p:sp>
      <p:sp>
        <p:nvSpPr>
          <p:cNvPr id="14340" name="Text Box 4">
            <a:extLst>
              <a:ext uri="{FF2B5EF4-FFF2-40B4-BE49-F238E27FC236}">
                <a16:creationId xmlns:a16="http://schemas.microsoft.com/office/drawing/2014/main" id="{CBE4E137-39FE-46C0-A4D3-3771824271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789363"/>
            <a:ext cx="8686800" cy="199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75000"/>
              </a:spcBef>
              <a:buFontTx/>
              <a:buNone/>
            </a:pPr>
            <a:r>
              <a:rPr lang="en-GB" altLang="en-US" sz="2600" dirty="0">
                <a:latin typeface="Comic Sans MS" panose="030F0702030302020204" pitchFamily="66" charset="0"/>
              </a:rPr>
              <a:t>To split a disaccharide back into two monosaccharide molecules, a water molecule must be added (</a:t>
            </a:r>
            <a:r>
              <a:rPr lang="en-GB" altLang="en-US" sz="2600" b="1" i="1" dirty="0">
                <a:solidFill>
                  <a:srgbClr val="660066"/>
                </a:solidFill>
                <a:latin typeface="Comic Sans MS" panose="030F0702030302020204" pitchFamily="66" charset="0"/>
              </a:rPr>
              <a:t>reverse</a:t>
            </a:r>
            <a:r>
              <a:rPr lang="en-GB" altLang="en-US" sz="2600" i="1" dirty="0">
                <a:latin typeface="Comic Sans MS" panose="030F0702030302020204" pitchFamily="66" charset="0"/>
              </a:rPr>
              <a:t> of condensation reaction</a:t>
            </a:r>
            <a:r>
              <a:rPr lang="en-GB" altLang="en-US" sz="2600" dirty="0">
                <a:latin typeface="Comic Sans MS" panose="030F0702030302020204" pitchFamily="66" charset="0"/>
              </a:rPr>
              <a:t>)</a:t>
            </a:r>
          </a:p>
          <a:p>
            <a:pPr eaLnBrk="1" hangingPunct="1">
              <a:spcBef>
                <a:spcPct val="75000"/>
              </a:spcBef>
              <a:buFontTx/>
              <a:buNone/>
            </a:pPr>
            <a:r>
              <a:rPr lang="en-GB" altLang="en-US" sz="2600" dirty="0">
                <a:latin typeface="Comic Sans MS" panose="030F0702030302020204" pitchFamily="66" charset="0"/>
              </a:rPr>
              <a:t>The addition of water breaks the glycosidic bond</a:t>
            </a:r>
          </a:p>
        </p:txBody>
      </p:sp>
      <p:sp>
        <p:nvSpPr>
          <p:cNvPr id="14341" name="Text Box 5">
            <a:extLst>
              <a:ext uri="{FF2B5EF4-FFF2-40B4-BE49-F238E27FC236}">
                <a16:creationId xmlns:a16="http://schemas.microsoft.com/office/drawing/2014/main" id="{ED071EE8-0BD0-4E8C-87CB-F878242D3F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6172200"/>
            <a:ext cx="8763000" cy="436563"/>
          </a:xfrm>
          <a:prstGeom prst="rect">
            <a:avLst/>
          </a:prstGeom>
          <a:solidFill>
            <a:srgbClr val="FFFF66"/>
          </a:soli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2200">
                <a:latin typeface="Comic Sans MS" panose="030F0702030302020204" pitchFamily="66" charset="0"/>
              </a:rPr>
              <a:t>Hydrolysis and condensation reactions are controlled by enzymes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691383E-C14C-40F7-B06B-1A300136F0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029"/>
    </mc:Choice>
    <mc:Fallback>
      <p:transition spd="slow" advTm="240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4">
            <a:extLst>
              <a:ext uri="{FF2B5EF4-FFF2-40B4-BE49-F238E27FC236}">
                <a16:creationId xmlns:a16="http://schemas.microsoft.com/office/drawing/2014/main" id="{1C7FD402-7FAD-485F-8E08-19C3690D08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52400"/>
            <a:ext cx="861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4400" u="sng">
                <a:solidFill>
                  <a:srgbClr val="006666"/>
                </a:solidFill>
                <a:latin typeface="Comic Sans MS" panose="030F0702030302020204" pitchFamily="66" charset="0"/>
              </a:rPr>
              <a:t>Tasks:</a:t>
            </a:r>
            <a:endParaRPr lang="en-GB" altLang="en-US" sz="4400" u="sng">
              <a:solidFill>
                <a:srgbClr val="800080"/>
              </a:solidFill>
              <a:latin typeface="Comic Sans MS" panose="030F0702030302020204" pitchFamily="66" charset="0"/>
            </a:endParaRPr>
          </a:p>
        </p:txBody>
      </p:sp>
      <p:sp>
        <p:nvSpPr>
          <p:cNvPr id="15363" name="Text Box 5">
            <a:extLst>
              <a:ext uri="{FF2B5EF4-FFF2-40B4-BE49-F238E27FC236}">
                <a16:creationId xmlns:a16="http://schemas.microsoft.com/office/drawing/2014/main" id="{96CD80A8-A2CE-436A-A839-9BACB50CCE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125538"/>
            <a:ext cx="8839200" cy="4231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ts val="1800"/>
              </a:spcBef>
              <a:buFontTx/>
              <a:buAutoNum type="arabicPeriod"/>
            </a:pPr>
            <a:r>
              <a:rPr lang="en-GB" altLang="en-US" sz="2800" dirty="0">
                <a:latin typeface="Comic Sans MS" panose="030F0702030302020204" pitchFamily="66" charset="0"/>
                <a:cs typeface="Times New Roman" panose="02020603050405020304" pitchFamily="18" charset="0"/>
              </a:rPr>
              <a:t>What is a glycosidic bond? How are they formed?</a:t>
            </a:r>
            <a:endParaRPr lang="en-GB" altLang="en-US" sz="2800" dirty="0">
              <a:solidFill>
                <a:srgbClr val="660066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ts val="1800"/>
              </a:spcBef>
              <a:buFontTx/>
              <a:buAutoNum type="arabicPeriod"/>
            </a:pPr>
            <a:r>
              <a:rPr lang="en-GB" altLang="en-US" sz="2800" dirty="0">
                <a:latin typeface="Comic Sans MS" panose="030F0702030302020204" pitchFamily="66" charset="0"/>
                <a:cs typeface="Times New Roman" panose="02020603050405020304" pitchFamily="18" charset="0"/>
              </a:rPr>
              <a:t>Draw a diagram to show how two molecules of alpha-glucose (monosaccharides) join together to make a molecule of maltose (a disaccharide)</a:t>
            </a:r>
          </a:p>
          <a:p>
            <a:pPr marL="0" indent="0" eaLnBrk="1" hangingPunct="1">
              <a:spcBef>
                <a:spcPts val="1800"/>
              </a:spcBef>
              <a:buNone/>
            </a:pPr>
            <a:r>
              <a:rPr lang="en-GB" altLang="en-US" sz="2800" dirty="0">
                <a:latin typeface="Comic Sans MS" panose="030F0702030302020204" pitchFamily="66" charset="0"/>
                <a:cs typeface="Times New Roman" panose="02020603050405020304" pitchFamily="18" charset="0"/>
              </a:rPr>
              <a:t>Remember to show the resulting water molecule and label the bond</a:t>
            </a:r>
          </a:p>
          <a:p>
            <a:pPr eaLnBrk="1" hangingPunct="1">
              <a:spcBef>
                <a:spcPts val="1800"/>
              </a:spcBef>
              <a:buFontTx/>
              <a:buNone/>
            </a:pPr>
            <a:r>
              <a:rPr lang="en-GB" altLang="en-US" sz="2800" dirty="0">
                <a:latin typeface="Comic Sans MS" panose="030F0702030302020204" pitchFamily="66" charset="0"/>
                <a:cs typeface="Times New Roman" panose="02020603050405020304" pitchFamily="18" charset="0"/>
              </a:rPr>
              <a:t>	</a:t>
            </a:r>
            <a:endParaRPr lang="en-GB" altLang="en-US" sz="2800" dirty="0">
              <a:solidFill>
                <a:srgbClr val="000099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15364" name="Text Box 68">
            <a:extLst>
              <a:ext uri="{FF2B5EF4-FFF2-40B4-BE49-F238E27FC236}">
                <a16:creationId xmlns:a16="http://schemas.microsoft.com/office/drawing/2014/main" id="{4E30F5C6-8CC8-439F-BFA3-9133A45EED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026" y="5357466"/>
            <a:ext cx="8839199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2800" b="1" u="sng" dirty="0">
                <a:solidFill>
                  <a:srgbClr val="660066"/>
                </a:solidFill>
                <a:latin typeface="Comic Sans MS" panose="030F0702030302020204" pitchFamily="66" charset="0"/>
              </a:rPr>
              <a:t>Extension:</a:t>
            </a:r>
            <a:r>
              <a:rPr lang="en-GB" altLang="en-US" sz="2800" dirty="0">
                <a:solidFill>
                  <a:srgbClr val="660066"/>
                </a:solidFill>
                <a:latin typeface="Comic Sans MS" panose="030F0702030302020204" pitchFamily="66" charset="0"/>
              </a:rPr>
              <a:t> Write word and chemical equations to show the formation of maltose by a condensation reaction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4029EDF-0805-44C5-B19A-F94F407B47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868"/>
    </mc:Choice>
    <mc:Fallback>
      <p:transition spd="slow" advTm="328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4">
            <a:extLst>
              <a:ext uri="{FF2B5EF4-FFF2-40B4-BE49-F238E27FC236}">
                <a16:creationId xmlns:a16="http://schemas.microsoft.com/office/drawing/2014/main" id="{1C7FD402-7FAD-485F-8E08-19C3690D08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52400"/>
            <a:ext cx="861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4400" u="sng" dirty="0">
                <a:solidFill>
                  <a:srgbClr val="006666"/>
                </a:solidFill>
                <a:latin typeface="Comic Sans MS" panose="030F0702030302020204" pitchFamily="66" charset="0"/>
              </a:rPr>
              <a:t>Plenary:</a:t>
            </a:r>
            <a:endParaRPr lang="en-GB" altLang="en-US" sz="4400" u="sng" dirty="0">
              <a:solidFill>
                <a:srgbClr val="800080"/>
              </a:solidFill>
              <a:latin typeface="Comic Sans MS" panose="030F0702030302020204" pitchFamily="66" charset="0"/>
            </a:endParaRPr>
          </a:p>
        </p:txBody>
      </p:sp>
      <p:sp>
        <p:nvSpPr>
          <p:cNvPr id="15363" name="Text Box 5">
            <a:extLst>
              <a:ext uri="{FF2B5EF4-FFF2-40B4-BE49-F238E27FC236}">
                <a16:creationId xmlns:a16="http://schemas.microsoft.com/office/drawing/2014/main" id="{96CD80A8-A2CE-436A-A839-9BACB50CCE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125538"/>
            <a:ext cx="8839200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 eaLnBrk="1" hangingPunct="1">
              <a:spcBef>
                <a:spcPts val="1200"/>
              </a:spcBef>
              <a:buNone/>
            </a:pPr>
            <a:r>
              <a:rPr lang="en-GB" altLang="en-US" sz="2400" dirty="0">
                <a:latin typeface="Comic Sans MS" panose="030F0702030302020204" pitchFamily="66" charset="0"/>
                <a:cs typeface="Times New Roman" panose="02020603050405020304" pitchFamily="18" charset="0"/>
              </a:rPr>
              <a:t>To summarise the key points on bonding and carbohydrates, complete the summary booklet pages and have a go at applying your knowledge to the exam-style questions at the end</a:t>
            </a:r>
          </a:p>
          <a:p>
            <a:pPr eaLnBrk="1" hangingPunct="1">
              <a:spcBef>
                <a:spcPts val="1200"/>
              </a:spcBef>
              <a:buFontTx/>
              <a:buNone/>
            </a:pPr>
            <a:r>
              <a:rPr lang="en-GB" altLang="en-US" sz="2400" dirty="0">
                <a:latin typeface="Comic Sans MS" panose="030F0702030302020204" pitchFamily="66" charset="0"/>
                <a:cs typeface="Times New Roman" panose="02020603050405020304" pitchFamily="18" charset="0"/>
              </a:rPr>
              <a:t>	</a:t>
            </a:r>
            <a:endParaRPr lang="en-GB" altLang="en-US" sz="2400" dirty="0">
              <a:solidFill>
                <a:srgbClr val="000099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DC82273-A130-44E9-B0DA-7A0105EED9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627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337"/>
    </mc:Choice>
    <mc:Fallback>
      <p:transition spd="slow" advTm="513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Box 2">
            <a:extLst>
              <a:ext uri="{FF2B5EF4-FFF2-40B4-BE49-F238E27FC236}">
                <a16:creationId xmlns:a16="http://schemas.microsoft.com/office/drawing/2014/main" id="{418C99ED-CC46-4CC7-9F23-5699A1CCF2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8857" y="176827"/>
            <a:ext cx="3743325" cy="6504345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ts val="600"/>
              </a:spcBef>
              <a:spcAft>
                <a:spcPts val="1200"/>
              </a:spcAft>
              <a:buFontTx/>
              <a:buNone/>
              <a:defRPr/>
            </a:pPr>
            <a:r>
              <a:rPr lang="cy-GB" altLang="en-US" sz="2800" b="1" dirty="0">
                <a:solidFill>
                  <a:srgbClr val="000099"/>
                </a:solidFill>
                <a:latin typeface="Comic Sans MS" panose="030F0702030302020204" pitchFamily="66" charset="0"/>
              </a:rPr>
              <a:t>Learning purpose:</a:t>
            </a:r>
            <a:endParaRPr lang="en-US" altLang="en-US" sz="1800" b="1" dirty="0">
              <a:solidFill>
                <a:srgbClr val="000099"/>
              </a:solidFill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spcAft>
                <a:spcPts val="200"/>
              </a:spcAft>
              <a:buFontTx/>
              <a:buNone/>
              <a:defRPr/>
            </a:pPr>
            <a:r>
              <a:rPr lang="en-GB" altLang="en-US" sz="1200" b="1" u="sng" dirty="0">
                <a:solidFill>
                  <a:srgbClr val="0070C0"/>
                </a:solidFill>
                <a:latin typeface="Comic Sans MS" panose="030F0702030302020204" pitchFamily="66" charset="0"/>
              </a:rPr>
              <a:t>MUST (C): </a:t>
            </a:r>
          </a:p>
          <a:p>
            <a:pPr marL="180000" indent="-180000">
              <a:spcBef>
                <a:spcPct val="0"/>
              </a:spcBef>
              <a:spcAft>
                <a:spcPts val="200"/>
              </a:spcAft>
              <a:defRPr/>
            </a:pPr>
            <a:r>
              <a:rPr lang="en-GB" altLang="en-US" sz="1200" dirty="0">
                <a:solidFill>
                  <a:srgbClr val="0070C0"/>
                </a:solidFill>
                <a:latin typeface="Comic Sans MS" panose="030F0702030302020204" pitchFamily="66" charset="0"/>
              </a:rPr>
              <a:t>Name the four main groups of biological molecules and state the elements found in each</a:t>
            </a:r>
          </a:p>
          <a:p>
            <a:pPr marL="180000" indent="-180000">
              <a:spcBef>
                <a:spcPct val="0"/>
              </a:spcBef>
              <a:spcAft>
                <a:spcPts val="200"/>
              </a:spcAft>
              <a:defRPr/>
            </a:pPr>
            <a:r>
              <a:rPr lang="en-GB" altLang="en-US" sz="1200" dirty="0">
                <a:solidFill>
                  <a:srgbClr val="0070C0"/>
                </a:solidFill>
                <a:latin typeface="Comic Sans MS" panose="030F0702030302020204" pitchFamily="66" charset="0"/>
              </a:rPr>
              <a:t>Define the terms “monomer” and “polymer” and give examples of each</a:t>
            </a:r>
          </a:p>
          <a:p>
            <a:pPr marL="180000" indent="-180000">
              <a:spcBef>
                <a:spcPct val="0"/>
              </a:spcBef>
              <a:spcAft>
                <a:spcPts val="200"/>
              </a:spcAft>
              <a:defRPr/>
            </a:pPr>
            <a:r>
              <a:rPr lang="en-GB" altLang="en-US" sz="1200" dirty="0">
                <a:solidFill>
                  <a:srgbClr val="0070C0"/>
                </a:solidFill>
                <a:latin typeface="Comic Sans MS" panose="030F0702030302020204" pitchFamily="66" charset="0"/>
              </a:rPr>
              <a:t>Define the terms “hexose” and “pentose” and give examples of each</a:t>
            </a:r>
          </a:p>
          <a:p>
            <a:pPr marL="180000" indent="-180000">
              <a:spcBef>
                <a:spcPct val="0"/>
              </a:spcBef>
              <a:spcAft>
                <a:spcPts val="200"/>
              </a:spcAft>
              <a:defRPr/>
            </a:pPr>
            <a:r>
              <a:rPr lang="en-GB" altLang="en-US" sz="1200" dirty="0">
                <a:solidFill>
                  <a:srgbClr val="0070C0"/>
                </a:solidFill>
                <a:latin typeface="Comic Sans MS" panose="030F0702030302020204" pitchFamily="66" charset="0"/>
              </a:rPr>
              <a:t>Distinguish between diagrams of alpha and beta glucose</a:t>
            </a:r>
          </a:p>
          <a:p>
            <a:pPr marL="180000" indent="-180000">
              <a:spcBef>
                <a:spcPct val="0"/>
              </a:spcBef>
              <a:spcAft>
                <a:spcPts val="300"/>
              </a:spcAft>
              <a:defRPr/>
            </a:pPr>
            <a:r>
              <a:rPr lang="en-GB" altLang="en-US" sz="1200" dirty="0">
                <a:solidFill>
                  <a:srgbClr val="0070C0"/>
                </a:solidFill>
                <a:latin typeface="Comic Sans MS" panose="030F0702030302020204" pitchFamily="66" charset="0"/>
              </a:rPr>
              <a:t>Name the bond formed when two monosaccharides join</a:t>
            </a:r>
          </a:p>
          <a:p>
            <a:pPr marL="180000" indent="-180000">
              <a:spcBef>
                <a:spcPct val="0"/>
              </a:spcBef>
              <a:spcAft>
                <a:spcPts val="300"/>
              </a:spcAft>
              <a:defRPr/>
            </a:pPr>
            <a:r>
              <a:rPr lang="en-GB" altLang="en-US" sz="1200" dirty="0">
                <a:solidFill>
                  <a:srgbClr val="0070C0"/>
                </a:solidFill>
                <a:latin typeface="Comic Sans MS" panose="030F0702030302020204" pitchFamily="66" charset="0"/>
              </a:rPr>
              <a:t>Represent condensation and hydrolysis reactions in diagrams</a:t>
            </a:r>
          </a:p>
          <a:p>
            <a:pPr>
              <a:spcBef>
                <a:spcPct val="0"/>
              </a:spcBef>
              <a:spcAft>
                <a:spcPts val="200"/>
              </a:spcAft>
              <a:defRPr/>
            </a:pPr>
            <a:endParaRPr lang="en-GB" altLang="en-US" sz="1600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spcAft>
                <a:spcPts val="200"/>
              </a:spcAft>
              <a:buFontTx/>
              <a:buNone/>
              <a:defRPr/>
            </a:pPr>
            <a:r>
              <a:rPr lang="en-GB" altLang="en-US" sz="1200" b="1" u="sng" dirty="0">
                <a:solidFill>
                  <a:srgbClr val="660066"/>
                </a:solidFill>
                <a:latin typeface="Comic Sans MS" panose="030F0702030302020204" pitchFamily="66" charset="0"/>
                <a:ea typeface="Andalus"/>
                <a:cs typeface="Andalus"/>
              </a:rPr>
              <a:t>SHOULD (B):</a:t>
            </a:r>
            <a:r>
              <a:rPr lang="en-GB" altLang="en-US" sz="1200" dirty="0">
                <a:solidFill>
                  <a:srgbClr val="660066"/>
                </a:solidFill>
                <a:latin typeface="Comic Sans MS" panose="030F0702030302020204" pitchFamily="66" charset="0"/>
                <a:ea typeface="Andalus"/>
                <a:cs typeface="Andalus"/>
              </a:rPr>
              <a:t> </a:t>
            </a:r>
          </a:p>
          <a:p>
            <a:pPr marL="180000" indent="-180000">
              <a:spcBef>
                <a:spcPct val="0"/>
              </a:spcBef>
              <a:spcAft>
                <a:spcPts val="200"/>
              </a:spcAft>
              <a:defRPr/>
            </a:pPr>
            <a:r>
              <a:rPr lang="en-GB" altLang="en-US" sz="1200" dirty="0">
                <a:solidFill>
                  <a:srgbClr val="660066"/>
                </a:solidFill>
                <a:latin typeface="Comic Sans MS" panose="030F0702030302020204" pitchFamily="66" charset="0"/>
              </a:rPr>
              <a:t>Describe with the aid of diagrams how bonds are formed in condensation reactions and broken in hydrolysis reactions</a:t>
            </a:r>
          </a:p>
          <a:p>
            <a:pPr marL="180000" indent="-180000">
              <a:spcBef>
                <a:spcPct val="0"/>
              </a:spcBef>
              <a:spcAft>
                <a:spcPts val="200"/>
              </a:spcAft>
              <a:defRPr/>
            </a:pPr>
            <a:r>
              <a:rPr lang="en-GB" altLang="en-US" sz="1200" dirty="0">
                <a:solidFill>
                  <a:srgbClr val="660066"/>
                </a:solidFill>
                <a:latin typeface="Comic Sans MS" panose="030F0702030302020204" pitchFamily="66" charset="0"/>
              </a:rPr>
              <a:t>Define the terms “monosaccharide”, “disaccharide” and “polysaccharide” and give examples of each</a:t>
            </a:r>
          </a:p>
          <a:p>
            <a:pPr marL="180000" indent="-180000">
              <a:spcBef>
                <a:spcPct val="0"/>
              </a:spcBef>
              <a:spcAft>
                <a:spcPts val="200"/>
              </a:spcAft>
              <a:defRPr/>
            </a:pPr>
            <a:r>
              <a:rPr lang="en-GB" altLang="en-US" sz="1200" dirty="0">
                <a:solidFill>
                  <a:srgbClr val="660066"/>
                </a:solidFill>
                <a:latin typeface="Comic Sans MS" panose="030F0702030302020204" pitchFamily="66" charset="0"/>
              </a:rPr>
              <a:t>Explain why the two isomers of glucose are important in biology</a:t>
            </a:r>
          </a:p>
          <a:p>
            <a:pPr marL="180000" indent="-180000">
              <a:spcBef>
                <a:spcPct val="0"/>
              </a:spcBef>
              <a:spcAft>
                <a:spcPts val="200"/>
              </a:spcAft>
              <a:defRPr/>
            </a:pPr>
            <a:r>
              <a:rPr lang="en-GB" altLang="en-US" sz="1200" dirty="0">
                <a:solidFill>
                  <a:srgbClr val="660066"/>
                </a:solidFill>
                <a:latin typeface="Comic Sans MS" panose="030F0702030302020204" pitchFamily="66" charset="0"/>
              </a:rPr>
              <a:t>Draw diagrams to show the formation and breakage of disaccharides</a:t>
            </a:r>
          </a:p>
          <a:p>
            <a:pPr>
              <a:spcBef>
                <a:spcPct val="0"/>
              </a:spcBef>
              <a:spcAft>
                <a:spcPts val="200"/>
              </a:spcAft>
              <a:buNone/>
              <a:defRPr/>
            </a:pPr>
            <a:endParaRPr lang="en-GB" altLang="en-US" sz="1200" dirty="0">
              <a:solidFill>
                <a:srgbClr val="660066"/>
              </a:solidFill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spcAft>
                <a:spcPts val="200"/>
              </a:spcAft>
              <a:buNone/>
              <a:defRPr/>
            </a:pPr>
            <a:r>
              <a:rPr lang="en-GB" altLang="en-US" sz="1200" b="1" u="sng" dirty="0">
                <a:solidFill>
                  <a:srgbClr val="CC0066"/>
                </a:solidFill>
                <a:latin typeface="Comic Sans MS" panose="030F0702030302020204" pitchFamily="66" charset="0"/>
              </a:rPr>
              <a:t>COULD (A/A*):</a:t>
            </a:r>
            <a:r>
              <a:rPr lang="en-GB" altLang="en-US" sz="1200" dirty="0">
                <a:solidFill>
                  <a:srgbClr val="CC0066"/>
                </a:solidFill>
                <a:latin typeface="Comic Sans MS" panose="030F0702030302020204" pitchFamily="66" charset="0"/>
              </a:rPr>
              <a:t> </a:t>
            </a:r>
          </a:p>
          <a:p>
            <a:pPr marL="180000" indent="-180000">
              <a:spcBef>
                <a:spcPct val="0"/>
              </a:spcBef>
              <a:spcAft>
                <a:spcPts val="200"/>
              </a:spcAft>
              <a:defRPr/>
            </a:pPr>
            <a:r>
              <a:rPr lang="en-GB" altLang="en-US" sz="1200" dirty="0">
                <a:solidFill>
                  <a:srgbClr val="CC0066"/>
                </a:solidFill>
                <a:latin typeface="Comic Sans MS" panose="030F0702030302020204" pitchFamily="66" charset="0"/>
              </a:rPr>
              <a:t>Draw the molecular structures of ribose and alpha and beta glucose</a:t>
            </a: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27ADB8F0-F022-4C7E-849C-5D24E88530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531813"/>
            <a:ext cx="2174875" cy="2100575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ts val="600"/>
              </a:spcBef>
              <a:spcAft>
                <a:spcPts val="600"/>
              </a:spcAft>
              <a:buFontTx/>
              <a:buNone/>
              <a:defRPr/>
            </a:pPr>
            <a:r>
              <a:rPr lang="cy-GB" altLang="en-US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Links to prior learning:</a:t>
            </a:r>
            <a:endParaRPr lang="en-US" altLang="en-US" sz="14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marL="180000" indent="-180000">
              <a:spcBef>
                <a:spcPts val="300"/>
              </a:spcBef>
              <a:defRPr/>
            </a:pPr>
            <a:r>
              <a:rPr lang="en-GB" altLang="en-US" sz="1300" dirty="0">
                <a:latin typeface="Comic Sans MS" panose="030F0702030302020204" pitchFamily="66" charset="0"/>
              </a:rPr>
              <a:t>GCSE Chemistry – Bonding</a:t>
            </a:r>
          </a:p>
          <a:p>
            <a:pPr marL="180000" indent="-180000">
              <a:spcBef>
                <a:spcPts val="300"/>
              </a:spcBef>
              <a:defRPr/>
            </a:pPr>
            <a:r>
              <a:rPr lang="en-GB" altLang="en-US" sz="1300" dirty="0">
                <a:latin typeface="Comic Sans MS" panose="030F0702030302020204" pitchFamily="66" charset="0"/>
              </a:rPr>
              <a:t>GCSE 4.4.1.3 Uses of glucose in plants</a:t>
            </a:r>
          </a:p>
          <a:p>
            <a:pPr marL="180000" indent="-180000">
              <a:spcBef>
                <a:spcPts val="300"/>
              </a:spcBef>
              <a:defRPr/>
            </a:pPr>
            <a:r>
              <a:rPr lang="en-GB" altLang="en-US" sz="1300" dirty="0">
                <a:latin typeface="Comic Sans MS" panose="030F0702030302020204" pitchFamily="66" charset="0"/>
              </a:rPr>
              <a:t>GCSE 4.4.2.1 Aerobic respiration</a:t>
            </a:r>
            <a:endParaRPr lang="cy-GB" altLang="en-US" sz="1300" dirty="0">
              <a:latin typeface="Comic Sans MS" panose="030F0702030302020204" pitchFamily="66" charset="0"/>
            </a:endParaRP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924586A3-98B2-42C7-AEE9-C2ABD710C0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1851" y="593368"/>
            <a:ext cx="2177836" cy="1977464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ts val="600"/>
              </a:spcBef>
              <a:spcAft>
                <a:spcPts val="600"/>
              </a:spcAft>
              <a:buFontTx/>
              <a:buNone/>
              <a:defRPr/>
            </a:pPr>
            <a:r>
              <a:rPr lang="cy-GB" altLang="en-US" sz="2000" b="1" dirty="0">
                <a:solidFill>
                  <a:srgbClr val="00B050"/>
                </a:solidFill>
                <a:latin typeface="Comic Sans MS" panose="030F0702030302020204" pitchFamily="66" charset="0"/>
              </a:rPr>
              <a:t>Links to future learning:</a:t>
            </a:r>
            <a:endParaRPr lang="en-US" altLang="en-US" sz="14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marL="180000" indent="-180000" eaLnBrk="1" hangingPunct="1">
              <a:spcBef>
                <a:spcPts val="300"/>
              </a:spcBef>
              <a:defRPr/>
            </a:pPr>
            <a:r>
              <a:rPr lang="cy-GB" altLang="en-US" sz="1300" dirty="0">
                <a:latin typeface="Comic Sans MS" panose="030F0702030302020204" pitchFamily="66" charset="0"/>
              </a:rPr>
              <a:t>Polysaccharides</a:t>
            </a:r>
          </a:p>
          <a:p>
            <a:pPr marL="180000" indent="-180000" eaLnBrk="1" hangingPunct="1">
              <a:spcBef>
                <a:spcPts val="300"/>
              </a:spcBef>
              <a:defRPr/>
            </a:pPr>
            <a:r>
              <a:rPr lang="cy-GB" altLang="en-US" sz="1300" dirty="0">
                <a:latin typeface="Comic Sans MS" panose="030F0702030302020204" pitchFamily="66" charset="0"/>
              </a:rPr>
              <a:t>Lipids</a:t>
            </a:r>
          </a:p>
          <a:p>
            <a:pPr marL="180000" indent="-180000" eaLnBrk="1" hangingPunct="1">
              <a:spcBef>
                <a:spcPts val="300"/>
              </a:spcBef>
              <a:defRPr/>
            </a:pPr>
            <a:r>
              <a:rPr lang="cy-GB" altLang="en-US" sz="1300" dirty="0">
                <a:latin typeface="Comic Sans MS" panose="030F0702030302020204" pitchFamily="66" charset="0"/>
              </a:rPr>
              <a:t>Proteins</a:t>
            </a:r>
          </a:p>
          <a:p>
            <a:pPr marL="180000" indent="-180000" eaLnBrk="1" hangingPunct="1">
              <a:spcBef>
                <a:spcPts val="300"/>
              </a:spcBef>
              <a:defRPr/>
            </a:pPr>
            <a:r>
              <a:rPr lang="cy-GB" altLang="en-US" sz="1300" dirty="0">
                <a:latin typeface="Comic Sans MS" panose="030F0702030302020204" pitchFamily="66" charset="0"/>
              </a:rPr>
              <a:t>Nucleic acids</a:t>
            </a:r>
          </a:p>
          <a:p>
            <a:pPr marL="180000" indent="-180000" eaLnBrk="1" hangingPunct="1">
              <a:spcBef>
                <a:spcPts val="300"/>
              </a:spcBef>
              <a:defRPr/>
            </a:pPr>
            <a:r>
              <a:rPr lang="cy-GB" altLang="en-US" sz="1300" dirty="0">
                <a:latin typeface="Comic Sans MS" panose="030F0702030302020204" pitchFamily="66" charset="0"/>
              </a:rPr>
              <a:t>Biochemical testing</a:t>
            </a:r>
          </a:p>
        </p:txBody>
      </p:sp>
      <p:sp>
        <p:nvSpPr>
          <p:cNvPr id="3077" name="TextBox 2">
            <a:extLst>
              <a:ext uri="{FF2B5EF4-FFF2-40B4-BE49-F238E27FC236}">
                <a16:creationId xmlns:a16="http://schemas.microsoft.com/office/drawing/2014/main" id="{8104AAB1-CC44-46EA-A358-B14DE8961D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5869" y="2848744"/>
            <a:ext cx="2209800" cy="3816429"/>
          </a:xfrm>
          <a:prstGeom prst="rect">
            <a:avLst/>
          </a:prstGeom>
          <a:solidFill>
            <a:srgbClr val="FFFFCC"/>
          </a:solidFill>
          <a:ln w="9525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en-GB" altLang="en-US" sz="2000" b="1" dirty="0">
                <a:solidFill>
                  <a:srgbClr val="FF8E1D"/>
                </a:solidFill>
                <a:latin typeface="Comic Sans MS" panose="030F0702030302020204" pitchFamily="66" charset="0"/>
              </a:rPr>
              <a:t>Lesson vocab</a:t>
            </a:r>
          </a:p>
          <a:p>
            <a:pPr algn="ctr">
              <a:spcBef>
                <a:spcPts val="300"/>
              </a:spcBef>
              <a:buFontTx/>
              <a:buNone/>
            </a:pPr>
            <a:r>
              <a:rPr lang="en-GB" altLang="en-US" sz="1300" dirty="0">
                <a:latin typeface="Comic Sans MS" panose="030F0702030302020204" pitchFamily="66" charset="0"/>
              </a:rPr>
              <a:t>Monomer</a:t>
            </a:r>
          </a:p>
          <a:p>
            <a:pPr algn="ctr">
              <a:spcBef>
                <a:spcPts val="300"/>
              </a:spcBef>
              <a:buFontTx/>
              <a:buNone/>
            </a:pPr>
            <a:r>
              <a:rPr lang="en-GB" altLang="en-US" sz="1300" dirty="0">
                <a:latin typeface="Comic Sans MS" panose="030F0702030302020204" pitchFamily="66" charset="0"/>
              </a:rPr>
              <a:t>Polymer</a:t>
            </a:r>
          </a:p>
          <a:p>
            <a:pPr algn="ctr">
              <a:spcBef>
                <a:spcPts val="300"/>
              </a:spcBef>
              <a:buFontTx/>
              <a:buNone/>
            </a:pPr>
            <a:r>
              <a:rPr lang="en-GB" altLang="en-US" sz="1300" dirty="0">
                <a:latin typeface="Comic Sans MS" panose="030F0702030302020204" pitchFamily="66" charset="0"/>
              </a:rPr>
              <a:t>Condensation</a:t>
            </a:r>
          </a:p>
          <a:p>
            <a:pPr algn="ctr">
              <a:spcBef>
                <a:spcPts val="300"/>
              </a:spcBef>
              <a:buFontTx/>
              <a:buNone/>
            </a:pPr>
            <a:r>
              <a:rPr lang="en-GB" altLang="en-US" sz="1300" dirty="0">
                <a:latin typeface="Comic Sans MS" panose="030F0702030302020204" pitchFamily="66" charset="0"/>
              </a:rPr>
              <a:t>Hydrolysis</a:t>
            </a:r>
          </a:p>
          <a:p>
            <a:pPr algn="ctr">
              <a:spcBef>
                <a:spcPts val="300"/>
              </a:spcBef>
              <a:buFontTx/>
              <a:buNone/>
            </a:pPr>
            <a:r>
              <a:rPr lang="en-GB" altLang="en-US" sz="1300" dirty="0">
                <a:latin typeface="Comic Sans MS" panose="030F0702030302020204" pitchFamily="66" charset="0"/>
              </a:rPr>
              <a:t>Monosaccharide</a:t>
            </a:r>
          </a:p>
          <a:p>
            <a:pPr algn="ctr">
              <a:spcBef>
                <a:spcPts val="300"/>
              </a:spcBef>
              <a:buFontTx/>
              <a:buNone/>
            </a:pPr>
            <a:r>
              <a:rPr lang="en-GB" altLang="en-US" sz="1300" dirty="0">
                <a:latin typeface="Comic Sans MS" panose="030F0702030302020204" pitchFamily="66" charset="0"/>
              </a:rPr>
              <a:t>Disaccharide</a:t>
            </a:r>
          </a:p>
          <a:p>
            <a:pPr algn="ctr">
              <a:spcBef>
                <a:spcPts val="300"/>
              </a:spcBef>
              <a:buFontTx/>
              <a:buNone/>
            </a:pPr>
            <a:r>
              <a:rPr lang="en-GB" altLang="en-US" sz="1300" dirty="0">
                <a:latin typeface="Comic Sans MS" panose="030F0702030302020204" pitchFamily="66" charset="0"/>
              </a:rPr>
              <a:t>Polysaccharide</a:t>
            </a:r>
          </a:p>
          <a:p>
            <a:pPr algn="ctr">
              <a:spcBef>
                <a:spcPts val="300"/>
              </a:spcBef>
              <a:buFontTx/>
              <a:buNone/>
            </a:pPr>
            <a:r>
              <a:rPr lang="en-GB" altLang="en-US" sz="1300" dirty="0">
                <a:latin typeface="Comic Sans MS" panose="030F0702030302020204" pitchFamily="66" charset="0"/>
              </a:rPr>
              <a:t>Hexose</a:t>
            </a:r>
          </a:p>
          <a:p>
            <a:pPr algn="ctr">
              <a:spcBef>
                <a:spcPts val="300"/>
              </a:spcBef>
              <a:buFontTx/>
              <a:buNone/>
            </a:pPr>
            <a:r>
              <a:rPr lang="en-GB" altLang="en-US" sz="1300" dirty="0">
                <a:latin typeface="Comic Sans MS" panose="030F0702030302020204" pitchFamily="66" charset="0"/>
              </a:rPr>
              <a:t>Pentose</a:t>
            </a:r>
          </a:p>
          <a:p>
            <a:pPr algn="ctr">
              <a:spcBef>
                <a:spcPts val="300"/>
              </a:spcBef>
              <a:buFontTx/>
              <a:buNone/>
            </a:pPr>
            <a:r>
              <a:rPr lang="en-GB" altLang="en-US" sz="1300" dirty="0">
                <a:latin typeface="Comic Sans MS" panose="030F0702030302020204" pitchFamily="66" charset="0"/>
              </a:rPr>
              <a:t>Isomer</a:t>
            </a:r>
          </a:p>
          <a:p>
            <a:pPr algn="ctr">
              <a:spcBef>
                <a:spcPts val="300"/>
              </a:spcBef>
              <a:buFontTx/>
              <a:buNone/>
            </a:pPr>
            <a:r>
              <a:rPr lang="en-GB" altLang="en-US" sz="1300" dirty="0">
                <a:latin typeface="Comic Sans MS" panose="030F0702030302020204" pitchFamily="66" charset="0"/>
              </a:rPr>
              <a:t>Alpha-glucose</a:t>
            </a:r>
          </a:p>
          <a:p>
            <a:pPr algn="ctr">
              <a:spcBef>
                <a:spcPts val="300"/>
              </a:spcBef>
              <a:buFontTx/>
              <a:buNone/>
            </a:pPr>
            <a:r>
              <a:rPr lang="en-GB" altLang="en-US" sz="1300" dirty="0">
                <a:latin typeface="Comic Sans MS" panose="030F0702030302020204" pitchFamily="66" charset="0"/>
              </a:rPr>
              <a:t>Beta-glucose</a:t>
            </a:r>
          </a:p>
          <a:p>
            <a:pPr algn="ctr">
              <a:spcBef>
                <a:spcPts val="300"/>
              </a:spcBef>
              <a:buFontTx/>
              <a:buNone/>
            </a:pPr>
            <a:r>
              <a:rPr lang="en-GB" altLang="en-US" sz="1300" dirty="0">
                <a:latin typeface="Comic Sans MS" panose="030F0702030302020204" pitchFamily="66" charset="0"/>
              </a:rPr>
              <a:t>Glycosidic bond</a:t>
            </a:r>
          </a:p>
          <a:p>
            <a:pPr algn="ctr">
              <a:spcBef>
                <a:spcPts val="300"/>
              </a:spcBef>
              <a:buFontTx/>
              <a:buNone/>
            </a:pPr>
            <a:r>
              <a:rPr lang="en-GB" altLang="en-US" sz="1300" dirty="0">
                <a:latin typeface="Comic Sans MS" panose="030F0702030302020204" pitchFamily="66" charset="0"/>
              </a:rPr>
              <a:t>Maltose</a:t>
            </a:r>
          </a:p>
        </p:txBody>
      </p:sp>
      <p:sp>
        <p:nvSpPr>
          <p:cNvPr id="2" name="Left Arrow 1">
            <a:extLst>
              <a:ext uri="{FF2B5EF4-FFF2-40B4-BE49-F238E27FC236}">
                <a16:creationId xmlns:a16="http://schemas.microsoft.com/office/drawing/2014/main" id="{97E1DD23-DF27-4D39-99EB-F5C20A24EBFD}"/>
              </a:ext>
            </a:extLst>
          </p:cNvPr>
          <p:cNvSpPr/>
          <p:nvPr/>
        </p:nvSpPr>
        <p:spPr>
          <a:xfrm rot="18987295">
            <a:off x="2209800" y="527050"/>
            <a:ext cx="708025" cy="360363"/>
          </a:xfrm>
          <a:prstGeom prst="leftArrow">
            <a:avLst>
              <a:gd name="adj1" fmla="val 29683"/>
              <a:gd name="adj2" fmla="val 60159"/>
            </a:avLst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9" name="Left Arrow 8">
            <a:extLst>
              <a:ext uri="{FF2B5EF4-FFF2-40B4-BE49-F238E27FC236}">
                <a16:creationId xmlns:a16="http://schemas.microsoft.com/office/drawing/2014/main" id="{669E1118-ED72-473D-AC69-3335CE956501}"/>
              </a:ext>
            </a:extLst>
          </p:cNvPr>
          <p:cNvSpPr/>
          <p:nvPr/>
        </p:nvSpPr>
        <p:spPr>
          <a:xfrm rot="13465961">
            <a:off x="6221413" y="528638"/>
            <a:ext cx="708025" cy="360362"/>
          </a:xfrm>
          <a:prstGeom prst="leftArrow">
            <a:avLst>
              <a:gd name="adj1" fmla="val 29683"/>
              <a:gd name="adj2" fmla="val 60159"/>
            </a:avLst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E9659D8-CDCA-454E-92A3-AF7405917D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086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441"/>
    </mc:Choice>
    <mc:Fallback>
      <p:transition spd="slow" advTm="544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1028">
            <a:extLst>
              <a:ext uri="{FF2B5EF4-FFF2-40B4-BE49-F238E27FC236}">
                <a16:creationId xmlns:a16="http://schemas.microsoft.com/office/drawing/2014/main" id="{E458E31E-058D-428E-A117-3F666071B3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28600"/>
            <a:ext cx="8686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4400">
                <a:solidFill>
                  <a:srgbClr val="006666"/>
                </a:solidFill>
                <a:latin typeface="Comic Sans MS" panose="030F0702030302020204" pitchFamily="66" charset="0"/>
              </a:rPr>
              <a:t>Biological molecules</a:t>
            </a:r>
          </a:p>
        </p:txBody>
      </p:sp>
      <p:sp>
        <p:nvSpPr>
          <p:cNvPr id="22531" name="Rectangle 1029">
            <a:extLst>
              <a:ext uri="{FF2B5EF4-FFF2-40B4-BE49-F238E27FC236}">
                <a16:creationId xmlns:a16="http://schemas.microsoft.com/office/drawing/2014/main" id="{DA4D6B3E-79B8-4088-9B78-BD3A390FAC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1268413"/>
            <a:ext cx="8964612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95288" indent="-3952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ts val="18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GB" altLang="en-US" sz="2700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Carbohydrates – </a:t>
            </a:r>
            <a:r>
              <a:rPr lang="en-GB" altLang="en-US" sz="2700">
                <a:solidFill>
                  <a:srgbClr val="CC0066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C, H and O in the ratio C</a:t>
            </a:r>
            <a:r>
              <a:rPr lang="en-GB" altLang="en-US" sz="2700" baseline="-25000">
                <a:solidFill>
                  <a:srgbClr val="CC0066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x</a:t>
            </a:r>
            <a:r>
              <a:rPr lang="en-GB" altLang="en-US" sz="2700">
                <a:solidFill>
                  <a:srgbClr val="CC0066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(H</a:t>
            </a:r>
            <a:r>
              <a:rPr lang="en-GB" altLang="en-US" sz="2700" baseline="-25000">
                <a:solidFill>
                  <a:srgbClr val="CC0066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2</a:t>
            </a:r>
            <a:r>
              <a:rPr lang="en-GB" altLang="en-US" sz="2700">
                <a:solidFill>
                  <a:srgbClr val="CC0066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O)</a:t>
            </a:r>
            <a:r>
              <a:rPr lang="en-GB" altLang="en-US" sz="2700" baseline="-25000">
                <a:solidFill>
                  <a:srgbClr val="CC0066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x</a:t>
            </a:r>
          </a:p>
          <a:p>
            <a:pPr eaLnBrk="1" hangingPunct="1">
              <a:spcBef>
                <a:spcPts val="18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GB" altLang="en-US" sz="2700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Proteins – </a:t>
            </a:r>
            <a:r>
              <a:rPr lang="en-GB" altLang="en-US" sz="2700">
                <a:solidFill>
                  <a:srgbClr val="0070C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C, H, O and N (some also contain sulphur)</a:t>
            </a:r>
          </a:p>
          <a:p>
            <a:pPr eaLnBrk="1" hangingPunct="1">
              <a:spcBef>
                <a:spcPts val="18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GB" altLang="en-US" sz="2700">
                <a:latin typeface="Comic Sans MS" panose="030F0702030302020204" pitchFamily="66" charset="0"/>
              </a:rPr>
              <a:t>Lipids (fats) – </a:t>
            </a:r>
            <a:r>
              <a:rPr lang="en-GB" altLang="en-US" sz="2700">
                <a:solidFill>
                  <a:srgbClr val="660066"/>
                </a:solidFill>
                <a:latin typeface="Comic Sans MS" panose="030F0702030302020204" pitchFamily="66" charset="0"/>
              </a:rPr>
              <a:t>C, H and O</a:t>
            </a:r>
          </a:p>
          <a:p>
            <a:pPr eaLnBrk="1" hangingPunct="1">
              <a:spcBef>
                <a:spcPts val="18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GB" altLang="en-US" sz="2700">
                <a:latin typeface="Comic Sans MS" panose="030F0702030302020204" pitchFamily="66" charset="0"/>
              </a:rPr>
              <a:t>Nucleic acids (DNA and RNA) – </a:t>
            </a:r>
            <a:r>
              <a:rPr lang="en-GB" altLang="en-US" sz="2700">
                <a:solidFill>
                  <a:srgbClr val="00B050"/>
                </a:solidFill>
                <a:latin typeface="Comic Sans MS" panose="030F0702030302020204" pitchFamily="66" charset="0"/>
              </a:rPr>
              <a:t>C, H, O, N and P</a:t>
            </a:r>
          </a:p>
        </p:txBody>
      </p:sp>
      <p:sp>
        <p:nvSpPr>
          <p:cNvPr id="22532" name="Rectangle 4">
            <a:extLst>
              <a:ext uri="{FF2B5EF4-FFF2-40B4-BE49-F238E27FC236}">
                <a16:creationId xmlns:a16="http://schemas.microsoft.com/office/drawing/2014/main" id="{41ACF844-13BD-4E76-BD3B-097429C3CF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6092825"/>
            <a:ext cx="8785225" cy="523875"/>
          </a:xfrm>
          <a:prstGeom prst="rect">
            <a:avLst/>
          </a:prstGeom>
          <a:solidFill>
            <a:srgbClr val="FFFF99"/>
          </a:soli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2800">
                <a:solidFill>
                  <a:srgbClr val="000000"/>
                </a:solidFill>
                <a:latin typeface="Comic Sans MS" panose="030F0702030302020204" pitchFamily="66" charset="0"/>
              </a:rPr>
              <a:t>What are monomers and polymers?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7AA80A2-5FA6-4693-9342-574C61184B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3374"/>
    </mc:Choice>
    <mc:Fallback>
      <p:transition spd="slow" advTm="1633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1028">
            <a:extLst>
              <a:ext uri="{FF2B5EF4-FFF2-40B4-BE49-F238E27FC236}">
                <a16:creationId xmlns:a16="http://schemas.microsoft.com/office/drawing/2014/main" id="{B3AC8B4B-DC6D-4A20-8EA8-6C9C02640C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228600"/>
            <a:ext cx="873601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4400">
                <a:solidFill>
                  <a:srgbClr val="006666"/>
                </a:solidFill>
                <a:latin typeface="Comic Sans MS" panose="030F0702030302020204" pitchFamily="66" charset="0"/>
              </a:rPr>
              <a:t>Monomers and polymers</a:t>
            </a:r>
          </a:p>
        </p:txBody>
      </p:sp>
      <p:sp>
        <p:nvSpPr>
          <p:cNvPr id="23555" name="Rectangle 1029">
            <a:extLst>
              <a:ext uri="{FF2B5EF4-FFF2-40B4-BE49-F238E27FC236}">
                <a16:creationId xmlns:a16="http://schemas.microsoft.com/office/drawing/2014/main" id="{8F022FCF-C5E8-473C-A416-44DA967FB5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1268413"/>
            <a:ext cx="8713787" cy="361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en-GB" altLang="en-US" sz="2700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Monomers are small basic molecules that are the “building blocks” for larger molecules 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en-GB" altLang="en-US" sz="2700">
                <a:solidFill>
                  <a:srgbClr val="00B050"/>
                </a:solidFill>
                <a:latin typeface="Comic Sans MS" panose="030F0702030302020204" pitchFamily="66" charset="0"/>
              </a:rPr>
              <a:t>E.g. glucose, amino acids, nucleotides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FontTx/>
              <a:buNone/>
            </a:pPr>
            <a:endParaRPr lang="en-GB" altLang="en-US" sz="270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en-GB" altLang="en-US" sz="2700">
                <a:latin typeface="Comic Sans MS" panose="030F0702030302020204" pitchFamily="66" charset="0"/>
              </a:rPr>
              <a:t>Polymers are large, complex molecules made of chains of many monomers joined together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en-GB" altLang="en-US" sz="2700">
                <a:solidFill>
                  <a:srgbClr val="0070C0"/>
                </a:solidFill>
                <a:latin typeface="Comic Sans MS" panose="030F0702030302020204" pitchFamily="66" charset="0"/>
              </a:rPr>
              <a:t>E.g. starch, proteins, DNA</a:t>
            </a:r>
          </a:p>
        </p:txBody>
      </p:sp>
      <p:sp>
        <p:nvSpPr>
          <p:cNvPr id="23556" name="Rectangle 4">
            <a:extLst>
              <a:ext uri="{FF2B5EF4-FFF2-40B4-BE49-F238E27FC236}">
                <a16:creationId xmlns:a16="http://schemas.microsoft.com/office/drawing/2014/main" id="{F76AB75B-1645-44A9-968B-50514135CF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5373688"/>
            <a:ext cx="8785225" cy="1292225"/>
          </a:xfrm>
          <a:prstGeom prst="rect">
            <a:avLst/>
          </a:prstGeom>
          <a:solidFill>
            <a:srgbClr val="FFFF99"/>
          </a:soli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2600" b="1">
                <a:solidFill>
                  <a:srgbClr val="FF0000"/>
                </a:solidFill>
                <a:latin typeface="Comic Sans MS" panose="030F0702030302020204" pitchFamily="66" charset="0"/>
              </a:rPr>
              <a:t>NOTE:</a:t>
            </a:r>
            <a:r>
              <a:rPr lang="en-GB" altLang="en-US" sz="2600" b="1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GB" altLang="en-US" sz="2600">
                <a:solidFill>
                  <a:srgbClr val="000000"/>
                </a:solidFill>
                <a:latin typeface="Comic Sans MS" panose="030F0702030302020204" pitchFamily="66" charset="0"/>
              </a:rPr>
              <a:t>Lipids are described as “macromolecules” rather than as polymers because they are not made up of </a:t>
            </a:r>
            <a:r>
              <a:rPr lang="en-GB" altLang="en-US" sz="2600" i="1">
                <a:solidFill>
                  <a:srgbClr val="000000"/>
                </a:solidFill>
                <a:latin typeface="Comic Sans MS" panose="030F0702030302020204" pitchFamily="66" charset="0"/>
              </a:rPr>
              <a:t>repeating</a:t>
            </a:r>
            <a:r>
              <a:rPr lang="en-GB" altLang="en-US" sz="2600">
                <a:solidFill>
                  <a:srgbClr val="000000"/>
                </a:solidFill>
                <a:latin typeface="Comic Sans MS" panose="030F0702030302020204" pitchFamily="66" charset="0"/>
              </a:rPr>
              <a:t> monomers – more on this later!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E24EB67-2197-41FD-98F6-B6C9C79744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783"/>
    </mc:Choice>
    <mc:Fallback>
      <p:transition spd="slow" advTm="567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1028">
            <a:extLst>
              <a:ext uri="{FF2B5EF4-FFF2-40B4-BE49-F238E27FC236}">
                <a16:creationId xmlns:a16="http://schemas.microsoft.com/office/drawing/2014/main" id="{620575D2-5066-4818-8316-312749B423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88913"/>
            <a:ext cx="87360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4000">
                <a:solidFill>
                  <a:srgbClr val="006666"/>
                </a:solidFill>
                <a:latin typeface="Comic Sans MS" panose="030F0702030302020204" pitchFamily="66" charset="0"/>
              </a:rPr>
              <a:t>Forming bonds in polymers</a:t>
            </a:r>
          </a:p>
        </p:txBody>
      </p:sp>
      <p:grpSp>
        <p:nvGrpSpPr>
          <p:cNvPr id="24579" name="Group 25">
            <a:extLst>
              <a:ext uri="{FF2B5EF4-FFF2-40B4-BE49-F238E27FC236}">
                <a16:creationId xmlns:a16="http://schemas.microsoft.com/office/drawing/2014/main" id="{8AA5D3F3-7A1C-4FB6-8C70-C63F4F7F49F2}"/>
              </a:ext>
            </a:extLst>
          </p:cNvPr>
          <p:cNvGrpSpPr>
            <a:grpSpLocks/>
          </p:cNvGrpSpPr>
          <p:nvPr/>
        </p:nvGrpSpPr>
        <p:grpSpPr bwMode="auto">
          <a:xfrm>
            <a:off x="4211638" y="5013325"/>
            <a:ext cx="873125" cy="360363"/>
            <a:chOff x="683568" y="3717032"/>
            <a:chExt cx="872480" cy="440432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5E830E1-CA1B-434D-BEC0-E2D64E9B4A1F}"/>
                </a:ext>
              </a:extLst>
            </p:cNvPr>
            <p:cNvCxnSpPr/>
            <p:nvPr/>
          </p:nvCxnSpPr>
          <p:spPr>
            <a:xfrm>
              <a:off x="683568" y="4149703"/>
              <a:ext cx="864548" cy="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75B72390-F954-4683-A96D-D9852C4C96B5}"/>
                </a:ext>
              </a:extLst>
            </p:cNvPr>
            <p:cNvCxnSpPr/>
            <p:nvPr/>
          </p:nvCxnSpPr>
          <p:spPr>
            <a:xfrm flipH="1" flipV="1">
              <a:off x="683568" y="3717032"/>
              <a:ext cx="7931" cy="440432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2C2898A-E551-4B2B-894C-1FF0A67AC009}"/>
                </a:ext>
              </a:extLst>
            </p:cNvPr>
            <p:cNvCxnSpPr/>
            <p:nvPr/>
          </p:nvCxnSpPr>
          <p:spPr>
            <a:xfrm flipH="1" flipV="1">
              <a:off x="1548116" y="3717032"/>
              <a:ext cx="7932" cy="440432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580" name="Rectangle 1029">
            <a:extLst>
              <a:ext uri="{FF2B5EF4-FFF2-40B4-BE49-F238E27FC236}">
                <a16:creationId xmlns:a16="http://schemas.microsoft.com/office/drawing/2014/main" id="{58BE18CA-2CB8-4F53-AB5D-437F53792E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5013" y="5373688"/>
            <a:ext cx="2809875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en-GB" altLang="en-US" sz="2700">
                <a:solidFill>
                  <a:srgbClr val="00B050"/>
                </a:solidFill>
                <a:latin typeface="Comic Sans MS" panose="030F0702030302020204" pitchFamily="66" charset="0"/>
              </a:rPr>
              <a:t>Covalent bond</a:t>
            </a:r>
          </a:p>
        </p:txBody>
      </p:sp>
      <p:sp>
        <p:nvSpPr>
          <p:cNvPr id="24581" name="TextBox 27">
            <a:extLst>
              <a:ext uri="{FF2B5EF4-FFF2-40B4-BE49-F238E27FC236}">
                <a16:creationId xmlns:a16="http://schemas.microsoft.com/office/drawing/2014/main" id="{4B6F250E-1219-4A17-B5A1-90B2CB739B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7050" y="5229225"/>
            <a:ext cx="12239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>
                <a:solidFill>
                  <a:srgbClr val="FF0000"/>
                </a:solidFill>
                <a:latin typeface="Comic Sans MS" panose="030F0702030302020204" pitchFamily="66" charset="0"/>
              </a:rPr>
              <a:t>+H</a:t>
            </a:r>
            <a:r>
              <a:rPr lang="en-GB" altLang="en-US" sz="2800" baseline="-2500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  <a:r>
              <a:rPr lang="en-GB" altLang="en-US" sz="2800">
                <a:solidFill>
                  <a:srgbClr val="FF0000"/>
                </a:solidFill>
                <a:latin typeface="Comic Sans MS" panose="030F0702030302020204" pitchFamily="66" charset="0"/>
              </a:rPr>
              <a:t>O</a:t>
            </a:r>
          </a:p>
        </p:txBody>
      </p:sp>
      <p:sp>
        <p:nvSpPr>
          <p:cNvPr id="24582" name="Rectangle 1029">
            <a:extLst>
              <a:ext uri="{FF2B5EF4-FFF2-40B4-BE49-F238E27FC236}">
                <a16:creationId xmlns:a16="http://schemas.microsoft.com/office/drawing/2014/main" id="{4CBCFB5D-E2E3-40A7-B46C-3AF340CA97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1052513"/>
            <a:ext cx="8785225" cy="133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en-GB" altLang="en-US" sz="2600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Monomers are joined together through </a:t>
            </a:r>
            <a:r>
              <a:rPr lang="en-GB" altLang="en-US" sz="2600" b="1">
                <a:solidFill>
                  <a:srgbClr val="CC0066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condensation reactions</a:t>
            </a:r>
            <a:r>
              <a:rPr lang="en-GB" altLang="en-US" sz="2600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. A molecule of water is </a:t>
            </a:r>
            <a:r>
              <a:rPr lang="en-GB" altLang="en-US" sz="2600" b="1">
                <a:solidFill>
                  <a:srgbClr val="FF33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eliminated</a:t>
            </a:r>
            <a:r>
              <a:rPr lang="en-GB" altLang="en-US" sz="2600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 (removed) as the bond is formed</a:t>
            </a:r>
            <a:endParaRPr lang="en-GB" altLang="en-US" sz="260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4583" name="Rectangle 4">
            <a:extLst>
              <a:ext uri="{FF2B5EF4-FFF2-40B4-BE49-F238E27FC236}">
                <a16:creationId xmlns:a16="http://schemas.microsoft.com/office/drawing/2014/main" id="{BB8F0D87-9FCF-406C-AA4C-3AC5A76549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6165850"/>
            <a:ext cx="8785225" cy="476250"/>
          </a:xfrm>
          <a:prstGeom prst="rect">
            <a:avLst/>
          </a:prstGeom>
          <a:solidFill>
            <a:srgbClr val="FFFF99"/>
          </a:soli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2500">
                <a:solidFill>
                  <a:srgbClr val="000000"/>
                </a:solidFill>
                <a:latin typeface="Comic Sans MS" panose="030F0702030302020204" pitchFamily="66" charset="0"/>
              </a:rPr>
              <a:t>It is important to show the water molecule being removed</a:t>
            </a:r>
          </a:p>
        </p:txBody>
      </p:sp>
      <p:grpSp>
        <p:nvGrpSpPr>
          <p:cNvPr id="24584" name="Group 42">
            <a:extLst>
              <a:ext uri="{FF2B5EF4-FFF2-40B4-BE49-F238E27FC236}">
                <a16:creationId xmlns:a16="http://schemas.microsoft.com/office/drawing/2014/main" id="{1A863AB9-8164-41D6-9A20-2F09D2AF40A9}"/>
              </a:ext>
            </a:extLst>
          </p:cNvPr>
          <p:cNvGrpSpPr>
            <a:grpSpLocks/>
          </p:cNvGrpSpPr>
          <p:nvPr/>
        </p:nvGrpSpPr>
        <p:grpSpPr bwMode="auto">
          <a:xfrm>
            <a:off x="684213" y="2708275"/>
            <a:ext cx="7775575" cy="1368425"/>
            <a:chOff x="684213" y="2708275"/>
            <a:chExt cx="7775575" cy="1368425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8B82F193-971C-4143-948E-4557E5DCF432}"/>
                </a:ext>
              </a:extLst>
            </p:cNvPr>
            <p:cNvCxnSpPr/>
            <p:nvPr/>
          </p:nvCxnSpPr>
          <p:spPr>
            <a:xfrm>
              <a:off x="5435600" y="3068638"/>
              <a:ext cx="4318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597" name="Group 15">
              <a:extLst>
                <a:ext uri="{FF2B5EF4-FFF2-40B4-BE49-F238E27FC236}">
                  <a16:creationId xmlns:a16="http://schemas.microsoft.com/office/drawing/2014/main" id="{BC0FFFCA-70F6-4A96-B61D-84849B03AD8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4213" y="2708275"/>
              <a:ext cx="7775575" cy="1368425"/>
              <a:chOff x="683568" y="2492896"/>
              <a:chExt cx="7776864" cy="1368152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56EB49A3-34EC-4132-BC27-7807F74FE24C}"/>
                  </a:ext>
                </a:extLst>
              </p:cNvPr>
              <p:cNvSpPr/>
              <p:nvPr/>
            </p:nvSpPr>
            <p:spPr>
              <a:xfrm>
                <a:off x="1763247" y="2564320"/>
                <a:ext cx="1440101" cy="576147"/>
              </a:xfrm>
              <a:prstGeom prst="rect">
                <a:avLst/>
              </a:prstGeom>
              <a:solidFill>
                <a:srgbClr val="0099FF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GB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90E735F-57C0-406B-9ECA-FE25C6208248}"/>
                  </a:ext>
                </a:extLst>
              </p:cNvPr>
              <p:cNvSpPr/>
              <p:nvPr/>
            </p:nvSpPr>
            <p:spPr>
              <a:xfrm>
                <a:off x="5867614" y="2564320"/>
                <a:ext cx="1440102" cy="576147"/>
              </a:xfrm>
              <a:prstGeom prst="rect">
                <a:avLst/>
              </a:prstGeom>
              <a:solidFill>
                <a:srgbClr val="0099FF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GB"/>
              </a:p>
            </p:txBody>
          </p:sp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AC921DDC-D756-44C8-A6F0-0370C17402AC}"/>
                  </a:ext>
                </a:extLst>
              </p:cNvPr>
              <p:cNvCxnSpPr/>
              <p:nvPr/>
            </p:nvCxnSpPr>
            <p:spPr>
              <a:xfrm>
                <a:off x="4643449" y="3140467"/>
                <a:ext cx="0" cy="720581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604" name="TextBox 10">
                <a:extLst>
                  <a:ext uri="{FF2B5EF4-FFF2-40B4-BE49-F238E27FC236}">
                    <a16:creationId xmlns:a16="http://schemas.microsoft.com/office/drawing/2014/main" id="{9859A18C-C045-4B16-B4F2-3EB168153B4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83568" y="2564904"/>
                <a:ext cx="1224136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en-US" sz="2800">
                    <a:latin typeface="Comic Sans MS" panose="030F0702030302020204" pitchFamily="66" charset="0"/>
                  </a:rPr>
                  <a:t>HO</a:t>
                </a:r>
              </a:p>
            </p:txBody>
          </p:sp>
          <p:sp>
            <p:nvSpPr>
              <p:cNvPr id="24605" name="TextBox 11">
                <a:extLst>
                  <a:ext uri="{FF2B5EF4-FFF2-40B4-BE49-F238E27FC236}">
                    <a16:creationId xmlns:a16="http://schemas.microsoft.com/office/drawing/2014/main" id="{BE87B6E0-2BC5-4BF9-81B6-DC2364C1B70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88024" y="2564904"/>
                <a:ext cx="1224136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en-US" sz="2800">
                    <a:latin typeface="Comic Sans MS" panose="030F0702030302020204" pitchFamily="66" charset="0"/>
                  </a:rPr>
                  <a:t>HO</a:t>
                </a:r>
              </a:p>
            </p:txBody>
          </p:sp>
          <p:sp>
            <p:nvSpPr>
              <p:cNvPr id="24606" name="TextBox 12">
                <a:extLst>
                  <a:ext uri="{FF2B5EF4-FFF2-40B4-BE49-F238E27FC236}">
                    <a16:creationId xmlns:a16="http://schemas.microsoft.com/office/drawing/2014/main" id="{42EC55B5-3FB8-40E1-B0AA-2DEA37463DA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59581" y="2565535"/>
                <a:ext cx="1296120" cy="523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en-US" sz="2800">
                    <a:latin typeface="Comic Sans MS" panose="030F0702030302020204" pitchFamily="66" charset="0"/>
                  </a:rPr>
                  <a:t>     OH</a:t>
                </a:r>
              </a:p>
            </p:txBody>
          </p:sp>
          <p:sp>
            <p:nvSpPr>
              <p:cNvPr id="24607" name="TextBox 13">
                <a:extLst>
                  <a:ext uri="{FF2B5EF4-FFF2-40B4-BE49-F238E27FC236}">
                    <a16:creationId xmlns:a16="http://schemas.microsoft.com/office/drawing/2014/main" id="{477FC987-0A2B-4ECD-87DB-AF08A34E5DC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36296" y="2564904"/>
                <a:ext cx="1224136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en-US" sz="2800">
                    <a:latin typeface="Comic Sans MS" panose="030F0702030302020204" pitchFamily="66" charset="0"/>
                  </a:rPr>
                  <a:t>    OH</a:t>
                </a:r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5A7684EB-D4D5-49B5-8B27-71687722703B}"/>
                  </a:ext>
                </a:extLst>
              </p:cNvPr>
              <p:cNvSpPr/>
              <p:nvPr/>
            </p:nvSpPr>
            <p:spPr>
              <a:xfrm>
                <a:off x="3924192" y="2492896"/>
                <a:ext cx="1584588" cy="647571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GB"/>
              </a:p>
            </p:txBody>
          </p:sp>
        </p:grp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3784DEC-6CB3-4D72-8895-5EDB40823F85}"/>
                </a:ext>
              </a:extLst>
            </p:cNvPr>
            <p:cNvCxnSpPr/>
            <p:nvPr/>
          </p:nvCxnSpPr>
          <p:spPr>
            <a:xfrm>
              <a:off x="1331913" y="3068638"/>
              <a:ext cx="4318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16D8319-0A74-4289-8813-E0D15372266F}"/>
                </a:ext>
              </a:extLst>
            </p:cNvPr>
            <p:cNvCxnSpPr/>
            <p:nvPr/>
          </p:nvCxnSpPr>
          <p:spPr>
            <a:xfrm>
              <a:off x="3203575" y="3068638"/>
              <a:ext cx="4318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8EEC3BB0-7ECB-477A-85D7-C3D7F3950637}"/>
                </a:ext>
              </a:extLst>
            </p:cNvPr>
            <p:cNvCxnSpPr/>
            <p:nvPr/>
          </p:nvCxnSpPr>
          <p:spPr>
            <a:xfrm>
              <a:off x="7308850" y="3068638"/>
              <a:ext cx="4318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585" name="Group 43">
            <a:extLst>
              <a:ext uri="{FF2B5EF4-FFF2-40B4-BE49-F238E27FC236}">
                <a16:creationId xmlns:a16="http://schemas.microsoft.com/office/drawing/2014/main" id="{75395345-633E-4C77-B8CF-722DE61A8BE8}"/>
              </a:ext>
            </a:extLst>
          </p:cNvPr>
          <p:cNvGrpSpPr>
            <a:grpSpLocks/>
          </p:cNvGrpSpPr>
          <p:nvPr/>
        </p:nvGrpSpPr>
        <p:grpSpPr bwMode="auto">
          <a:xfrm>
            <a:off x="1619250" y="4292600"/>
            <a:ext cx="6049963" cy="576263"/>
            <a:chOff x="1619250" y="4292600"/>
            <a:chExt cx="6049645" cy="576476"/>
          </a:xfrm>
        </p:grpSpPr>
        <p:grpSp>
          <p:nvGrpSpPr>
            <p:cNvPr id="24586" name="Group 19">
              <a:extLst>
                <a:ext uri="{FF2B5EF4-FFF2-40B4-BE49-F238E27FC236}">
                  <a16:creationId xmlns:a16="http://schemas.microsoft.com/office/drawing/2014/main" id="{55BC8DC1-5F0B-48E4-AE72-7575595BC7A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19250" y="4292600"/>
              <a:ext cx="6049645" cy="576476"/>
              <a:chOff x="1475656" y="4797152"/>
              <a:chExt cx="6048672" cy="576064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3753C22-7951-4EC2-82ED-D93D03507BEE}"/>
                  </a:ext>
                </a:extLst>
              </p:cNvPr>
              <p:cNvSpPr/>
              <p:nvPr/>
            </p:nvSpPr>
            <p:spPr>
              <a:xfrm>
                <a:off x="2556513" y="4797152"/>
                <a:ext cx="1439555" cy="576064"/>
              </a:xfrm>
              <a:prstGeom prst="rect">
                <a:avLst/>
              </a:prstGeom>
              <a:solidFill>
                <a:srgbClr val="0099FF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GB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1CCC1B5A-7014-48E3-BAB2-2B304AC29E99}"/>
                  </a:ext>
                </a:extLst>
              </p:cNvPr>
              <p:cNvSpPr/>
              <p:nvPr/>
            </p:nvSpPr>
            <p:spPr>
              <a:xfrm>
                <a:off x="4932493" y="4797152"/>
                <a:ext cx="1439556" cy="576064"/>
              </a:xfrm>
              <a:prstGeom prst="rect">
                <a:avLst/>
              </a:prstGeom>
              <a:solidFill>
                <a:srgbClr val="0099FF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GB"/>
              </a:p>
            </p:txBody>
          </p:sp>
          <p:sp>
            <p:nvSpPr>
              <p:cNvPr id="24593" name="TextBox 16">
                <a:extLst>
                  <a:ext uri="{FF2B5EF4-FFF2-40B4-BE49-F238E27FC236}">
                    <a16:creationId xmlns:a16="http://schemas.microsoft.com/office/drawing/2014/main" id="{D33D7C42-1A3F-4B05-9913-1169E0B5853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75656" y="4797152"/>
                <a:ext cx="1224136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en-US" sz="2800">
                    <a:latin typeface="Comic Sans MS" panose="030F0702030302020204" pitchFamily="66" charset="0"/>
                  </a:rPr>
                  <a:t>HO</a:t>
                </a:r>
              </a:p>
            </p:txBody>
          </p:sp>
          <p:sp>
            <p:nvSpPr>
              <p:cNvPr id="24594" name="TextBox 17">
                <a:extLst>
                  <a:ext uri="{FF2B5EF4-FFF2-40B4-BE49-F238E27FC236}">
                    <a16:creationId xmlns:a16="http://schemas.microsoft.com/office/drawing/2014/main" id="{8949AB78-B877-4BF0-BEAE-BDBC6323CFD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300192" y="4797152"/>
                <a:ext cx="1224136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en-US" sz="2800">
                    <a:latin typeface="Comic Sans MS" panose="030F0702030302020204" pitchFamily="66" charset="0"/>
                  </a:rPr>
                  <a:t>    OH</a:t>
                </a:r>
              </a:p>
            </p:txBody>
          </p:sp>
          <p:sp>
            <p:nvSpPr>
              <p:cNvPr id="24595" name="TextBox 18">
                <a:extLst>
                  <a:ext uri="{FF2B5EF4-FFF2-40B4-BE49-F238E27FC236}">
                    <a16:creationId xmlns:a16="http://schemas.microsoft.com/office/drawing/2014/main" id="{DF8E1F47-C3D8-4A1D-8105-178095F2116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23928" y="4797152"/>
                <a:ext cx="1224136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en-US" sz="2800">
                    <a:latin typeface="Comic Sans MS" panose="030F0702030302020204" pitchFamily="66" charset="0"/>
                  </a:rPr>
                  <a:t>   O</a:t>
                </a:r>
              </a:p>
            </p:txBody>
          </p:sp>
        </p:grp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E7FEAD16-4322-427E-AB45-CA2EE55EE6E0}"/>
                </a:ext>
              </a:extLst>
            </p:cNvPr>
            <p:cNvCxnSpPr/>
            <p:nvPr/>
          </p:nvCxnSpPr>
          <p:spPr>
            <a:xfrm>
              <a:off x="4140067" y="4581632"/>
              <a:ext cx="360344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E453BD04-15FA-43EF-8CCC-237EA26572EB}"/>
                </a:ext>
              </a:extLst>
            </p:cNvPr>
            <p:cNvCxnSpPr/>
            <p:nvPr/>
          </p:nvCxnSpPr>
          <p:spPr>
            <a:xfrm>
              <a:off x="4716300" y="4581632"/>
              <a:ext cx="36034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8DDC8B0-7500-4E49-8DC4-BB9B6700F7CA}"/>
                </a:ext>
              </a:extLst>
            </p:cNvPr>
            <p:cNvCxnSpPr/>
            <p:nvPr/>
          </p:nvCxnSpPr>
          <p:spPr>
            <a:xfrm>
              <a:off x="2268504" y="4581632"/>
              <a:ext cx="43177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9931340E-4CD8-49DE-950D-93C7485F0964}"/>
                </a:ext>
              </a:extLst>
            </p:cNvPr>
            <p:cNvCxnSpPr/>
            <p:nvPr/>
          </p:nvCxnSpPr>
          <p:spPr>
            <a:xfrm>
              <a:off x="6516431" y="4581632"/>
              <a:ext cx="43177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80F6545-3677-40FF-AF6C-32BBD1964D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002"/>
    </mc:Choice>
    <mc:Fallback>
      <p:transition spd="slow" advTm="950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1028">
            <a:extLst>
              <a:ext uri="{FF2B5EF4-FFF2-40B4-BE49-F238E27FC236}">
                <a16:creationId xmlns:a16="http://schemas.microsoft.com/office/drawing/2014/main" id="{5109A21A-AD22-4F12-A3E2-BC2ED90885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88913"/>
            <a:ext cx="87360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4000">
                <a:solidFill>
                  <a:srgbClr val="006666"/>
                </a:solidFill>
                <a:latin typeface="Comic Sans MS" panose="030F0702030302020204" pitchFamily="66" charset="0"/>
              </a:rPr>
              <a:t>Breaking bonds in polymers</a:t>
            </a:r>
          </a:p>
        </p:txBody>
      </p:sp>
      <p:sp>
        <p:nvSpPr>
          <p:cNvPr id="25603" name="TextBox 27">
            <a:extLst>
              <a:ext uri="{FF2B5EF4-FFF2-40B4-BE49-F238E27FC236}">
                <a16:creationId xmlns:a16="http://schemas.microsoft.com/office/drawing/2014/main" id="{D270D47B-04AE-47B2-A7D2-9F5878D3AC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2781300"/>
            <a:ext cx="122396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>
                <a:solidFill>
                  <a:srgbClr val="FF0000"/>
                </a:solidFill>
                <a:latin typeface="Comic Sans MS" panose="030F0702030302020204" pitchFamily="66" charset="0"/>
              </a:rPr>
              <a:t>+H</a:t>
            </a:r>
            <a:r>
              <a:rPr lang="en-GB" altLang="en-US" sz="2800" baseline="-2500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  <a:r>
              <a:rPr lang="en-GB" altLang="en-US" sz="2800">
                <a:solidFill>
                  <a:srgbClr val="FF0000"/>
                </a:solidFill>
                <a:latin typeface="Comic Sans MS" panose="030F0702030302020204" pitchFamily="66" charset="0"/>
              </a:rPr>
              <a:t>O</a:t>
            </a:r>
          </a:p>
        </p:txBody>
      </p:sp>
      <p:sp>
        <p:nvSpPr>
          <p:cNvPr id="25604" name="Rectangle 1029">
            <a:extLst>
              <a:ext uri="{FF2B5EF4-FFF2-40B4-BE49-F238E27FC236}">
                <a16:creationId xmlns:a16="http://schemas.microsoft.com/office/drawing/2014/main" id="{4B2D19F5-AB03-458A-9309-FC93E4F78A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981075"/>
            <a:ext cx="8785225" cy="172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en-GB" altLang="en-US" sz="2400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Polymers are broken down into monomers through </a:t>
            </a:r>
            <a:r>
              <a:rPr lang="en-GB" altLang="en-US" sz="2400" b="1">
                <a:solidFill>
                  <a:srgbClr val="0070C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hydrolysis reactions</a:t>
            </a:r>
            <a:r>
              <a:rPr lang="en-GB" altLang="en-US" sz="2400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 – the opposite of condensation reactions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en-GB" altLang="en-US" sz="2400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A molecule of water must be </a:t>
            </a:r>
            <a:r>
              <a:rPr lang="en-GB" altLang="en-US" sz="2400" b="1">
                <a:solidFill>
                  <a:srgbClr val="CC0066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added</a:t>
            </a:r>
            <a:r>
              <a:rPr lang="en-GB" altLang="en-US" sz="2400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 to break the bond </a:t>
            </a:r>
            <a:r>
              <a:rPr lang="en-GB" altLang="en-US" sz="2400" i="1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(hydro = water and lysis = to break/split)</a:t>
            </a:r>
            <a:endParaRPr lang="en-GB" altLang="en-US" sz="2400" i="1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5605" name="Rectangle 4">
            <a:extLst>
              <a:ext uri="{FF2B5EF4-FFF2-40B4-BE49-F238E27FC236}">
                <a16:creationId xmlns:a16="http://schemas.microsoft.com/office/drawing/2014/main" id="{0D7BC0FC-6248-4B38-AB50-48873FB986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6165850"/>
            <a:ext cx="8785225" cy="476250"/>
          </a:xfrm>
          <a:prstGeom prst="rect">
            <a:avLst/>
          </a:prstGeom>
          <a:solidFill>
            <a:srgbClr val="FFFF99"/>
          </a:soli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2500">
                <a:solidFill>
                  <a:srgbClr val="000000"/>
                </a:solidFill>
                <a:latin typeface="Comic Sans MS" panose="030F0702030302020204" pitchFamily="66" charset="0"/>
              </a:rPr>
              <a:t>It is important to show the water molecule being added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879B564E-EC38-44E6-929E-41DE86D2FA0E}"/>
              </a:ext>
            </a:extLst>
          </p:cNvPr>
          <p:cNvCxnSpPr/>
          <p:nvPr/>
        </p:nvCxnSpPr>
        <p:spPr>
          <a:xfrm>
            <a:off x="4500563" y="4221163"/>
            <a:ext cx="0" cy="936625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607" name="Group 21">
            <a:extLst>
              <a:ext uri="{FF2B5EF4-FFF2-40B4-BE49-F238E27FC236}">
                <a16:creationId xmlns:a16="http://schemas.microsoft.com/office/drawing/2014/main" id="{88D07CD7-8082-47BA-863C-8EB491338914}"/>
              </a:ext>
            </a:extLst>
          </p:cNvPr>
          <p:cNvGrpSpPr>
            <a:grpSpLocks/>
          </p:cNvGrpSpPr>
          <p:nvPr/>
        </p:nvGrpSpPr>
        <p:grpSpPr bwMode="auto">
          <a:xfrm>
            <a:off x="611188" y="5084763"/>
            <a:ext cx="7775575" cy="576262"/>
            <a:chOff x="684213" y="2779714"/>
            <a:chExt cx="7775575" cy="576262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82D1C9C-5566-42FF-A4ED-1EF10B047A6F}"/>
                </a:ext>
              </a:extLst>
            </p:cNvPr>
            <p:cNvCxnSpPr/>
            <p:nvPr/>
          </p:nvCxnSpPr>
          <p:spPr>
            <a:xfrm>
              <a:off x="5435600" y="3068639"/>
              <a:ext cx="4318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621" name="Group 15">
              <a:extLst>
                <a:ext uri="{FF2B5EF4-FFF2-40B4-BE49-F238E27FC236}">
                  <a16:creationId xmlns:a16="http://schemas.microsoft.com/office/drawing/2014/main" id="{97473C81-E2C2-451F-AF16-464005BB400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4213" y="2779714"/>
              <a:ext cx="7775575" cy="576262"/>
              <a:chOff x="683568" y="2564320"/>
              <a:chExt cx="7776864" cy="576147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2C601A5D-EFDA-4C07-8DD9-57CDF86C7E26}"/>
                  </a:ext>
                </a:extLst>
              </p:cNvPr>
              <p:cNvSpPr/>
              <p:nvPr/>
            </p:nvSpPr>
            <p:spPr>
              <a:xfrm>
                <a:off x="1763247" y="2564320"/>
                <a:ext cx="1440101" cy="576147"/>
              </a:xfrm>
              <a:prstGeom prst="rect">
                <a:avLst/>
              </a:prstGeom>
              <a:solidFill>
                <a:srgbClr val="0099FF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GB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CB1A3FDD-6DC5-4C88-9C4D-EC585D32B7D4}"/>
                  </a:ext>
                </a:extLst>
              </p:cNvPr>
              <p:cNvSpPr/>
              <p:nvPr/>
            </p:nvSpPr>
            <p:spPr>
              <a:xfrm>
                <a:off x="5867614" y="2564320"/>
                <a:ext cx="1440102" cy="576147"/>
              </a:xfrm>
              <a:prstGeom prst="rect">
                <a:avLst/>
              </a:prstGeom>
              <a:solidFill>
                <a:srgbClr val="0099FF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GB"/>
              </a:p>
            </p:txBody>
          </p:sp>
          <p:sp>
            <p:nvSpPr>
              <p:cNvPr id="25627" name="TextBox 10">
                <a:extLst>
                  <a:ext uri="{FF2B5EF4-FFF2-40B4-BE49-F238E27FC236}">
                    <a16:creationId xmlns:a16="http://schemas.microsoft.com/office/drawing/2014/main" id="{6CB80E1D-375A-4C7F-BEAD-F6790E18C01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83568" y="2564904"/>
                <a:ext cx="1224136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en-US" sz="2800">
                    <a:latin typeface="Comic Sans MS" panose="030F0702030302020204" pitchFamily="66" charset="0"/>
                  </a:rPr>
                  <a:t>HO</a:t>
                </a:r>
              </a:p>
            </p:txBody>
          </p:sp>
          <p:sp>
            <p:nvSpPr>
              <p:cNvPr id="25628" name="TextBox 11">
                <a:extLst>
                  <a:ext uri="{FF2B5EF4-FFF2-40B4-BE49-F238E27FC236}">
                    <a16:creationId xmlns:a16="http://schemas.microsoft.com/office/drawing/2014/main" id="{984E39AA-B34D-4F30-B776-4F56F51E904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88024" y="2564904"/>
                <a:ext cx="1224136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en-US" sz="2800">
                    <a:latin typeface="Comic Sans MS" panose="030F0702030302020204" pitchFamily="66" charset="0"/>
                  </a:rPr>
                  <a:t>HO</a:t>
                </a:r>
              </a:p>
            </p:txBody>
          </p:sp>
          <p:sp>
            <p:nvSpPr>
              <p:cNvPr id="25629" name="TextBox 12">
                <a:extLst>
                  <a:ext uri="{FF2B5EF4-FFF2-40B4-BE49-F238E27FC236}">
                    <a16:creationId xmlns:a16="http://schemas.microsoft.com/office/drawing/2014/main" id="{2F9D6CFB-9AC9-4EB3-9358-CE6544A1402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59581" y="2565535"/>
                <a:ext cx="1296120" cy="523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en-US" sz="2800">
                    <a:latin typeface="Comic Sans MS" panose="030F0702030302020204" pitchFamily="66" charset="0"/>
                  </a:rPr>
                  <a:t>     OH</a:t>
                </a:r>
              </a:p>
            </p:txBody>
          </p:sp>
          <p:sp>
            <p:nvSpPr>
              <p:cNvPr id="25630" name="TextBox 13">
                <a:extLst>
                  <a:ext uri="{FF2B5EF4-FFF2-40B4-BE49-F238E27FC236}">
                    <a16:creationId xmlns:a16="http://schemas.microsoft.com/office/drawing/2014/main" id="{EEBC26E5-84F9-4687-BB32-E8135F5EF5B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36296" y="2564904"/>
                <a:ext cx="1224136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en-US" sz="2800">
                    <a:latin typeface="Comic Sans MS" panose="030F0702030302020204" pitchFamily="66" charset="0"/>
                  </a:rPr>
                  <a:t>    OH</a:t>
                </a:r>
              </a:p>
            </p:txBody>
          </p:sp>
        </p:grp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0C0F5275-1A9D-4BCF-9815-088A0110112E}"/>
                </a:ext>
              </a:extLst>
            </p:cNvPr>
            <p:cNvCxnSpPr/>
            <p:nvPr/>
          </p:nvCxnSpPr>
          <p:spPr>
            <a:xfrm>
              <a:off x="1331913" y="3068639"/>
              <a:ext cx="4318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A267C05-80A6-43A2-90AD-2793106B05E4}"/>
                </a:ext>
              </a:extLst>
            </p:cNvPr>
            <p:cNvCxnSpPr/>
            <p:nvPr/>
          </p:nvCxnSpPr>
          <p:spPr>
            <a:xfrm>
              <a:off x="3203575" y="3068639"/>
              <a:ext cx="4318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B1A8802-604A-4353-8C02-91D82B1525A7}"/>
                </a:ext>
              </a:extLst>
            </p:cNvPr>
            <p:cNvCxnSpPr/>
            <p:nvPr/>
          </p:nvCxnSpPr>
          <p:spPr>
            <a:xfrm>
              <a:off x="7308850" y="3068639"/>
              <a:ext cx="4318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608" name="Group 36">
            <a:extLst>
              <a:ext uri="{FF2B5EF4-FFF2-40B4-BE49-F238E27FC236}">
                <a16:creationId xmlns:a16="http://schemas.microsoft.com/office/drawing/2014/main" id="{18F76C90-8258-40CB-8F42-45C1D0DEC736}"/>
              </a:ext>
            </a:extLst>
          </p:cNvPr>
          <p:cNvGrpSpPr>
            <a:grpSpLocks/>
          </p:cNvGrpSpPr>
          <p:nvPr/>
        </p:nvGrpSpPr>
        <p:grpSpPr bwMode="auto">
          <a:xfrm>
            <a:off x="1476375" y="3644900"/>
            <a:ext cx="6048375" cy="576263"/>
            <a:chOff x="1619250" y="4292600"/>
            <a:chExt cx="6049645" cy="576476"/>
          </a:xfrm>
        </p:grpSpPr>
        <p:grpSp>
          <p:nvGrpSpPr>
            <p:cNvPr id="25610" name="Group 19">
              <a:extLst>
                <a:ext uri="{FF2B5EF4-FFF2-40B4-BE49-F238E27FC236}">
                  <a16:creationId xmlns:a16="http://schemas.microsoft.com/office/drawing/2014/main" id="{BEECA136-A4D5-4B26-A08C-0AD3D1C5C83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19250" y="4292600"/>
              <a:ext cx="6049645" cy="576476"/>
              <a:chOff x="1475656" y="4797152"/>
              <a:chExt cx="6048672" cy="576064"/>
            </a:xfrm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28723BA3-0995-4DA4-83FE-B07ED304AE47}"/>
                  </a:ext>
                </a:extLst>
              </p:cNvPr>
              <p:cNvSpPr/>
              <p:nvPr/>
            </p:nvSpPr>
            <p:spPr>
              <a:xfrm>
                <a:off x="2556797" y="4797152"/>
                <a:ext cx="1439933" cy="576064"/>
              </a:xfrm>
              <a:prstGeom prst="rect">
                <a:avLst/>
              </a:prstGeom>
              <a:solidFill>
                <a:srgbClr val="0099FF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GB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9995889C-2B85-45F6-A61E-D2B7D8B2597C}"/>
                  </a:ext>
                </a:extLst>
              </p:cNvPr>
              <p:cNvSpPr/>
              <p:nvPr/>
            </p:nvSpPr>
            <p:spPr>
              <a:xfrm>
                <a:off x="4933401" y="4797152"/>
                <a:ext cx="1438346" cy="576064"/>
              </a:xfrm>
              <a:prstGeom prst="rect">
                <a:avLst/>
              </a:prstGeom>
              <a:solidFill>
                <a:srgbClr val="0099FF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GB"/>
              </a:p>
            </p:txBody>
          </p:sp>
          <p:sp>
            <p:nvSpPr>
              <p:cNvPr id="25617" name="TextBox 16">
                <a:extLst>
                  <a:ext uri="{FF2B5EF4-FFF2-40B4-BE49-F238E27FC236}">
                    <a16:creationId xmlns:a16="http://schemas.microsoft.com/office/drawing/2014/main" id="{609967F2-5183-4E1F-B77D-009F12DE7EC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75656" y="4797152"/>
                <a:ext cx="1224136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en-US" sz="2800">
                    <a:latin typeface="Comic Sans MS" panose="030F0702030302020204" pitchFamily="66" charset="0"/>
                  </a:rPr>
                  <a:t>HO</a:t>
                </a:r>
              </a:p>
            </p:txBody>
          </p:sp>
          <p:sp>
            <p:nvSpPr>
              <p:cNvPr id="25618" name="TextBox 17">
                <a:extLst>
                  <a:ext uri="{FF2B5EF4-FFF2-40B4-BE49-F238E27FC236}">
                    <a16:creationId xmlns:a16="http://schemas.microsoft.com/office/drawing/2014/main" id="{10AEEE75-564B-408F-A064-0799F94D283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300192" y="4797152"/>
                <a:ext cx="1224136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en-US" sz="2800">
                    <a:latin typeface="Comic Sans MS" panose="030F0702030302020204" pitchFamily="66" charset="0"/>
                  </a:rPr>
                  <a:t>    OH</a:t>
                </a:r>
              </a:p>
            </p:txBody>
          </p:sp>
          <p:sp>
            <p:nvSpPr>
              <p:cNvPr id="25619" name="TextBox 18">
                <a:extLst>
                  <a:ext uri="{FF2B5EF4-FFF2-40B4-BE49-F238E27FC236}">
                    <a16:creationId xmlns:a16="http://schemas.microsoft.com/office/drawing/2014/main" id="{18267DF1-DADE-4E77-A2F6-DCCCFE49931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23928" y="4797152"/>
                <a:ext cx="1224136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en-US" sz="2800">
                    <a:latin typeface="Comic Sans MS" panose="030F0702030302020204" pitchFamily="66" charset="0"/>
                  </a:rPr>
                  <a:t>   O</a:t>
                </a:r>
              </a:p>
            </p:txBody>
          </p:sp>
        </p:grp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432776C9-D8F5-4DD9-BF42-C74D65815E2F}"/>
                </a:ext>
              </a:extLst>
            </p:cNvPr>
            <p:cNvCxnSpPr/>
            <p:nvPr/>
          </p:nvCxnSpPr>
          <p:spPr>
            <a:xfrm>
              <a:off x="4140729" y="4581632"/>
              <a:ext cx="35885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95982397-E270-4962-84D9-D86866B8AA2C}"/>
                </a:ext>
              </a:extLst>
            </p:cNvPr>
            <p:cNvCxnSpPr/>
            <p:nvPr/>
          </p:nvCxnSpPr>
          <p:spPr>
            <a:xfrm>
              <a:off x="4715525" y="4581632"/>
              <a:ext cx="360439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3A0141F-E0D4-4C91-8D84-DF3672443167}"/>
                </a:ext>
              </a:extLst>
            </p:cNvPr>
            <p:cNvCxnSpPr/>
            <p:nvPr/>
          </p:nvCxnSpPr>
          <p:spPr>
            <a:xfrm>
              <a:off x="2267086" y="4581632"/>
              <a:ext cx="433479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62AA5535-CFBB-4BE5-AACF-7070F7009FF3}"/>
                </a:ext>
              </a:extLst>
            </p:cNvPr>
            <p:cNvCxnSpPr/>
            <p:nvPr/>
          </p:nvCxnSpPr>
          <p:spPr>
            <a:xfrm>
              <a:off x="6516128" y="4581632"/>
              <a:ext cx="43189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7B8B2AAF-AF5C-4F8F-AF48-B63BE762C2E9}"/>
              </a:ext>
            </a:extLst>
          </p:cNvPr>
          <p:cNvCxnSpPr>
            <a:endCxn id="25619" idx="0"/>
          </p:cNvCxnSpPr>
          <p:nvPr/>
        </p:nvCxnSpPr>
        <p:spPr>
          <a:xfrm flipH="1">
            <a:off x="4537075" y="3284538"/>
            <a:ext cx="539750" cy="36036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5F14342-F051-45BA-B0F5-E3DE70A92E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135"/>
    </mc:Choice>
    <mc:Fallback>
      <p:transition spd="slow" advTm="641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4">
            <a:extLst>
              <a:ext uri="{FF2B5EF4-FFF2-40B4-BE49-F238E27FC236}">
                <a16:creationId xmlns:a16="http://schemas.microsoft.com/office/drawing/2014/main" id="{812CEAEF-234E-42B5-AB3E-0F9101D13E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52400"/>
            <a:ext cx="2259013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4400" u="sng">
                <a:solidFill>
                  <a:srgbClr val="006666"/>
                </a:solidFill>
                <a:latin typeface="Comic Sans MS" panose="030F0702030302020204" pitchFamily="66" charset="0"/>
              </a:rPr>
              <a:t>Task:</a:t>
            </a:r>
            <a:endParaRPr lang="en-GB" altLang="en-US" sz="4400" u="sng">
              <a:solidFill>
                <a:srgbClr val="800080"/>
              </a:solidFill>
              <a:latin typeface="Comic Sans MS" panose="030F0702030302020204" pitchFamily="66" charset="0"/>
            </a:endParaRPr>
          </a:p>
        </p:txBody>
      </p:sp>
      <p:sp>
        <p:nvSpPr>
          <p:cNvPr id="26627" name="Text Box 5">
            <a:extLst>
              <a:ext uri="{FF2B5EF4-FFF2-40B4-BE49-F238E27FC236}">
                <a16:creationId xmlns:a16="http://schemas.microsoft.com/office/drawing/2014/main" id="{8104AECD-AFFE-4135-A5AA-73459C75DF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052513"/>
            <a:ext cx="8736013" cy="13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35000"/>
              </a:spcBef>
              <a:buFontTx/>
              <a:buNone/>
            </a:pPr>
            <a:r>
              <a:rPr lang="en-GB" altLang="en-US" sz="2800">
                <a:latin typeface="Comic Sans MS" panose="030F0702030302020204" pitchFamily="66" charset="0"/>
                <a:cs typeface="Times New Roman" panose="02020603050405020304" pitchFamily="18" charset="0"/>
              </a:rPr>
              <a:t>Make notes on how bonds between monomers are formed and broken, using diagrams in your explanations</a:t>
            </a:r>
            <a:endParaRPr lang="en-GB" altLang="en-US" sz="2200">
              <a:latin typeface="Comic Sans MS" panose="030F0702030302020204" pitchFamily="66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03C618B-8880-465A-9D85-642933E136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837"/>
    </mc:Choice>
    <mc:Fallback>
      <p:transition spd="slow" advTm="498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6">
            <a:extLst>
              <a:ext uri="{FF2B5EF4-FFF2-40B4-BE49-F238E27FC236}">
                <a16:creationId xmlns:a16="http://schemas.microsoft.com/office/drawing/2014/main" id="{1B157AF4-012C-4F30-8762-A01402DADE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52400"/>
            <a:ext cx="861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4400" u="sng">
                <a:solidFill>
                  <a:srgbClr val="006666"/>
                </a:solidFill>
                <a:latin typeface="Comic Sans MS" panose="030F0702030302020204" pitchFamily="66" charset="0"/>
              </a:rPr>
              <a:t>Mini-plenary:</a:t>
            </a:r>
            <a:endParaRPr lang="en-GB" altLang="en-US" sz="4400" u="sng">
              <a:solidFill>
                <a:srgbClr val="80008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EEB602DB-8ED2-4008-87CF-7994D30E8D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052513"/>
            <a:ext cx="8736013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ts val="1800"/>
              </a:spcBef>
              <a:defRPr/>
            </a:pPr>
            <a:r>
              <a:rPr lang="en-GB" sz="2800" dirty="0">
                <a:latin typeface="Comic Sans MS" pitchFamily="66" charset="0"/>
                <a:cs typeface="Times New Roman" pitchFamily="18" charset="0"/>
              </a:rPr>
              <a:t>Do the following examples describe condensation or hydrolysis reactions?</a:t>
            </a:r>
          </a:p>
          <a:p>
            <a:pPr marL="457200" indent="-457200" eaLnBrk="1" hangingPunct="1">
              <a:spcBef>
                <a:spcPts val="1800"/>
              </a:spcBef>
              <a:buFont typeface="Wingdings" pitchFamily="2" charset="2"/>
              <a:buChar char="Ü"/>
              <a:defRPr/>
            </a:pPr>
            <a:r>
              <a:rPr lang="en-GB" sz="2800" dirty="0">
                <a:solidFill>
                  <a:srgbClr val="0070C0"/>
                </a:solidFill>
                <a:latin typeface="Comic Sans MS" pitchFamily="66" charset="0"/>
                <a:cs typeface="Times New Roman" pitchFamily="18" charset="0"/>
              </a:rPr>
              <a:t>Conversion of glucose to glycogen in muscle cells</a:t>
            </a:r>
          </a:p>
          <a:p>
            <a:pPr marL="457200" indent="-457200" eaLnBrk="1" hangingPunct="1">
              <a:spcBef>
                <a:spcPts val="1800"/>
              </a:spcBef>
              <a:buFont typeface="Wingdings" pitchFamily="2" charset="2"/>
              <a:buChar char="Ü"/>
              <a:defRPr/>
            </a:pPr>
            <a:r>
              <a:rPr lang="en-GB" sz="2800" dirty="0">
                <a:solidFill>
                  <a:srgbClr val="002060"/>
                </a:solidFill>
                <a:latin typeface="Comic Sans MS" pitchFamily="66" charset="0"/>
                <a:cs typeface="Times New Roman" pitchFamily="18" charset="0"/>
              </a:rPr>
              <a:t>The breakdown of proteins into amino acids</a:t>
            </a:r>
          </a:p>
          <a:p>
            <a:pPr marL="457200" indent="-457200" eaLnBrk="1" hangingPunct="1">
              <a:spcBef>
                <a:spcPts val="1800"/>
              </a:spcBef>
              <a:buFont typeface="Wingdings" pitchFamily="2" charset="2"/>
              <a:buChar char="Ü"/>
              <a:defRPr/>
            </a:pPr>
            <a:r>
              <a:rPr lang="en-GB" sz="2800" dirty="0">
                <a:solidFill>
                  <a:srgbClr val="990099"/>
                </a:solidFill>
                <a:latin typeface="Comic Sans MS" pitchFamily="66" charset="0"/>
                <a:cs typeface="Times New Roman" pitchFamily="18" charset="0"/>
              </a:rPr>
              <a:t>Two glucose molecules bonding to form maltose</a:t>
            </a:r>
          </a:p>
          <a:p>
            <a:pPr marL="457200" indent="-457200" eaLnBrk="1" hangingPunct="1">
              <a:spcBef>
                <a:spcPts val="1800"/>
              </a:spcBef>
              <a:buFont typeface="Wingdings" pitchFamily="2" charset="2"/>
              <a:buChar char="Ü"/>
              <a:defRPr/>
            </a:pPr>
            <a:r>
              <a:rPr lang="en-GB" sz="2800" dirty="0">
                <a:solidFill>
                  <a:srgbClr val="CC0066"/>
                </a:solidFill>
                <a:latin typeface="Comic Sans MS" pitchFamily="66" charset="0"/>
                <a:cs typeface="Times New Roman" pitchFamily="18" charset="0"/>
              </a:rPr>
              <a:t>Digestion of starch by amylase</a:t>
            </a:r>
            <a:endParaRPr lang="en-GB" sz="2200" dirty="0">
              <a:solidFill>
                <a:srgbClr val="CC0066"/>
              </a:solidFill>
              <a:latin typeface="Comic Sans MS" pitchFamily="66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B997838-8D45-4DC6-AA87-1AE21800B3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357"/>
    </mc:Choice>
    <mc:Fallback>
      <p:transition spd="slow" advTm="1153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6.9"/>
</p:tagLst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2073</TotalTime>
  <Words>1446</Words>
  <Application>Microsoft Office PowerPoint</Application>
  <PresentationFormat>On-screen Show (4:3)</PresentationFormat>
  <Paragraphs>174</Paragraphs>
  <Slides>22</Slides>
  <Notes>0</Notes>
  <HiddenSlides>0</HiddenSlides>
  <MMClips>22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Andalus</vt:lpstr>
      <vt:lpstr>Arial</vt:lpstr>
      <vt:lpstr>Calibri</vt:lpstr>
      <vt:lpstr>Comic Sans MS</vt:lpstr>
      <vt:lpstr>Times New Roman</vt:lpstr>
      <vt:lpstr>Wingdings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Richard Hogg</dc:creator>
  <cp:lastModifiedBy>Amie Hogg</cp:lastModifiedBy>
  <cp:revision>214</cp:revision>
  <dcterms:created xsi:type="dcterms:W3CDTF">2011-07-26T12:20:17Z</dcterms:created>
  <dcterms:modified xsi:type="dcterms:W3CDTF">2021-06-07T15:41:28Z</dcterms:modified>
</cp:coreProperties>
</file>