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tif" ContentType="image/tiff"/>
  <Default Extension="tiff" ContentType="image/tiff"/>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0" r:id="rId2"/>
    <p:sldId id="269" r:id="rId3"/>
    <p:sldId id="257" r:id="rId4"/>
    <p:sldId id="259" r:id="rId5"/>
    <p:sldId id="272" r:id="rId6"/>
    <p:sldId id="261" r:id="rId7"/>
    <p:sldId id="263" r:id="rId8"/>
    <p:sldId id="265" r:id="rId9"/>
    <p:sldId id="273" r:id="rId10"/>
    <p:sldId id="267" r:id="rId11"/>
    <p:sldId id="274" r:id="rId12"/>
    <p:sldId id="256" r:id="rId13"/>
    <p:sldId id="268" r:id="rId14"/>
    <p:sldId id="271"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p:cViewPr varScale="1">
        <p:scale>
          <a:sx n="121" d="100"/>
          <a:sy n="121" d="100"/>
        </p:scale>
        <p:origin x="1904" y="17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74F4DAF7-BFFD-42F0-AF7E-CA6C8AA16187}" type="datetimeFigureOut">
              <a:rPr lang="en-GB" smtClean="0"/>
              <a:t>26/11/2022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E1724D6-774E-4E26-AECF-732BFE28DB8F}" type="slidenum">
              <a:rPr lang="en-GB" smtClean="0"/>
              <a:t>‹#›</a:t>
            </a:fld>
            <a:endParaRPr lang="en-GB"/>
          </a:p>
        </p:txBody>
      </p:sp>
    </p:spTree>
    <p:extLst>
      <p:ext uri="{BB962C8B-B14F-4D97-AF65-F5344CB8AC3E}">
        <p14:creationId xmlns:p14="http://schemas.microsoft.com/office/powerpoint/2010/main" val="15050159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74F4DAF7-BFFD-42F0-AF7E-CA6C8AA16187}" type="datetimeFigureOut">
              <a:rPr lang="en-GB" smtClean="0"/>
              <a:t>26/11/2022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E1724D6-774E-4E26-AECF-732BFE28DB8F}" type="slidenum">
              <a:rPr lang="en-GB" smtClean="0"/>
              <a:t>‹#›</a:t>
            </a:fld>
            <a:endParaRPr lang="en-GB"/>
          </a:p>
        </p:txBody>
      </p:sp>
    </p:spTree>
    <p:extLst>
      <p:ext uri="{BB962C8B-B14F-4D97-AF65-F5344CB8AC3E}">
        <p14:creationId xmlns:p14="http://schemas.microsoft.com/office/powerpoint/2010/main" val="36786107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74F4DAF7-BFFD-42F0-AF7E-CA6C8AA16187}" type="datetimeFigureOut">
              <a:rPr lang="en-GB" smtClean="0"/>
              <a:t>26/11/2022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E1724D6-774E-4E26-AECF-732BFE28DB8F}" type="slidenum">
              <a:rPr lang="en-GB" smtClean="0"/>
              <a:t>‹#›</a:t>
            </a:fld>
            <a:endParaRPr lang="en-GB"/>
          </a:p>
        </p:txBody>
      </p:sp>
    </p:spTree>
    <p:extLst>
      <p:ext uri="{BB962C8B-B14F-4D97-AF65-F5344CB8AC3E}">
        <p14:creationId xmlns:p14="http://schemas.microsoft.com/office/powerpoint/2010/main" val="37419509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74F4DAF7-BFFD-42F0-AF7E-CA6C8AA16187}" type="datetimeFigureOut">
              <a:rPr lang="en-GB" smtClean="0"/>
              <a:t>26/11/2022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E1724D6-774E-4E26-AECF-732BFE28DB8F}" type="slidenum">
              <a:rPr lang="en-GB" smtClean="0"/>
              <a:t>‹#›</a:t>
            </a:fld>
            <a:endParaRPr lang="en-GB"/>
          </a:p>
        </p:txBody>
      </p:sp>
    </p:spTree>
    <p:extLst>
      <p:ext uri="{BB962C8B-B14F-4D97-AF65-F5344CB8AC3E}">
        <p14:creationId xmlns:p14="http://schemas.microsoft.com/office/powerpoint/2010/main" val="39260820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4F4DAF7-BFFD-42F0-AF7E-CA6C8AA16187}" type="datetimeFigureOut">
              <a:rPr lang="en-GB" smtClean="0"/>
              <a:t>26/11/2022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E1724D6-774E-4E26-AECF-732BFE28DB8F}" type="slidenum">
              <a:rPr lang="en-GB" smtClean="0"/>
              <a:t>‹#›</a:t>
            </a:fld>
            <a:endParaRPr lang="en-GB"/>
          </a:p>
        </p:txBody>
      </p:sp>
    </p:spTree>
    <p:extLst>
      <p:ext uri="{BB962C8B-B14F-4D97-AF65-F5344CB8AC3E}">
        <p14:creationId xmlns:p14="http://schemas.microsoft.com/office/powerpoint/2010/main" val="21457677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74F4DAF7-BFFD-42F0-AF7E-CA6C8AA16187}" type="datetimeFigureOut">
              <a:rPr lang="en-GB" smtClean="0"/>
              <a:t>26/11/2022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E1724D6-774E-4E26-AECF-732BFE28DB8F}" type="slidenum">
              <a:rPr lang="en-GB" smtClean="0"/>
              <a:t>‹#›</a:t>
            </a:fld>
            <a:endParaRPr lang="en-GB"/>
          </a:p>
        </p:txBody>
      </p:sp>
    </p:spTree>
    <p:extLst>
      <p:ext uri="{BB962C8B-B14F-4D97-AF65-F5344CB8AC3E}">
        <p14:creationId xmlns:p14="http://schemas.microsoft.com/office/powerpoint/2010/main" val="3657008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74F4DAF7-BFFD-42F0-AF7E-CA6C8AA16187}" type="datetimeFigureOut">
              <a:rPr lang="en-GB" smtClean="0"/>
              <a:t>26/11/2022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E1724D6-774E-4E26-AECF-732BFE28DB8F}" type="slidenum">
              <a:rPr lang="en-GB" smtClean="0"/>
              <a:t>‹#›</a:t>
            </a:fld>
            <a:endParaRPr lang="en-GB"/>
          </a:p>
        </p:txBody>
      </p:sp>
    </p:spTree>
    <p:extLst>
      <p:ext uri="{BB962C8B-B14F-4D97-AF65-F5344CB8AC3E}">
        <p14:creationId xmlns:p14="http://schemas.microsoft.com/office/powerpoint/2010/main" val="24327496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74F4DAF7-BFFD-42F0-AF7E-CA6C8AA16187}" type="datetimeFigureOut">
              <a:rPr lang="en-GB" smtClean="0"/>
              <a:t>26/11/2022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E1724D6-774E-4E26-AECF-732BFE28DB8F}" type="slidenum">
              <a:rPr lang="en-GB" smtClean="0"/>
              <a:t>‹#›</a:t>
            </a:fld>
            <a:endParaRPr lang="en-GB"/>
          </a:p>
        </p:txBody>
      </p:sp>
    </p:spTree>
    <p:extLst>
      <p:ext uri="{BB962C8B-B14F-4D97-AF65-F5344CB8AC3E}">
        <p14:creationId xmlns:p14="http://schemas.microsoft.com/office/powerpoint/2010/main" val="34395466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4F4DAF7-BFFD-42F0-AF7E-CA6C8AA16187}" type="datetimeFigureOut">
              <a:rPr lang="en-GB" smtClean="0"/>
              <a:t>26/11/2022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E1724D6-774E-4E26-AECF-732BFE28DB8F}" type="slidenum">
              <a:rPr lang="en-GB" smtClean="0"/>
              <a:t>‹#›</a:t>
            </a:fld>
            <a:endParaRPr lang="en-GB"/>
          </a:p>
        </p:txBody>
      </p:sp>
    </p:spTree>
    <p:extLst>
      <p:ext uri="{BB962C8B-B14F-4D97-AF65-F5344CB8AC3E}">
        <p14:creationId xmlns:p14="http://schemas.microsoft.com/office/powerpoint/2010/main" val="8540358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4F4DAF7-BFFD-42F0-AF7E-CA6C8AA16187}" type="datetimeFigureOut">
              <a:rPr lang="en-GB" smtClean="0"/>
              <a:t>26/11/2022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E1724D6-774E-4E26-AECF-732BFE28DB8F}" type="slidenum">
              <a:rPr lang="en-GB" smtClean="0"/>
              <a:t>‹#›</a:t>
            </a:fld>
            <a:endParaRPr lang="en-GB"/>
          </a:p>
        </p:txBody>
      </p:sp>
    </p:spTree>
    <p:extLst>
      <p:ext uri="{BB962C8B-B14F-4D97-AF65-F5344CB8AC3E}">
        <p14:creationId xmlns:p14="http://schemas.microsoft.com/office/powerpoint/2010/main" val="23859274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4F4DAF7-BFFD-42F0-AF7E-CA6C8AA16187}" type="datetimeFigureOut">
              <a:rPr lang="en-GB" smtClean="0"/>
              <a:t>26/11/2022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E1724D6-774E-4E26-AECF-732BFE28DB8F}" type="slidenum">
              <a:rPr lang="en-GB" smtClean="0"/>
              <a:t>‹#›</a:t>
            </a:fld>
            <a:endParaRPr lang="en-GB"/>
          </a:p>
        </p:txBody>
      </p:sp>
    </p:spTree>
    <p:extLst>
      <p:ext uri="{BB962C8B-B14F-4D97-AF65-F5344CB8AC3E}">
        <p14:creationId xmlns:p14="http://schemas.microsoft.com/office/powerpoint/2010/main" val="16304251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4F4DAF7-BFFD-42F0-AF7E-CA6C8AA16187}" type="datetimeFigureOut">
              <a:rPr lang="en-GB" smtClean="0"/>
              <a:t>26/11/2022</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E1724D6-774E-4E26-AECF-732BFE28DB8F}" type="slidenum">
              <a:rPr lang="en-GB" smtClean="0"/>
              <a:t>‹#›</a:t>
            </a:fld>
            <a:endParaRPr lang="en-GB"/>
          </a:p>
        </p:txBody>
      </p:sp>
    </p:spTree>
    <p:extLst>
      <p:ext uri="{BB962C8B-B14F-4D97-AF65-F5344CB8AC3E}">
        <p14:creationId xmlns:p14="http://schemas.microsoft.com/office/powerpoint/2010/main" val="36208199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7.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tif"/></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 Id="rId5" Type="http://schemas.openxmlformats.org/officeDocument/2006/relationships/image" Target="../media/image22.png"/><Relationship Id="rId4" Type="http://schemas.openxmlformats.org/officeDocument/2006/relationships/image" Target="../media/image17.png"/></Relationships>
</file>

<file path=ppt/slides/_rels/slide11.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 Id="rId5" Type="http://schemas.openxmlformats.org/officeDocument/2006/relationships/image" Target="../media/image13.tiff"/><Relationship Id="rId4" Type="http://schemas.openxmlformats.org/officeDocument/2006/relationships/image" Target="../media/image1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 Id="rId5" Type="http://schemas.openxmlformats.org/officeDocument/2006/relationships/image" Target="../media/image13.tiff"/><Relationship Id="rId4" Type="http://schemas.openxmlformats.org/officeDocument/2006/relationships/image" Target="../media/image14.wmf"/></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 Id="rId5" Type="http://schemas.openxmlformats.org/officeDocument/2006/relationships/image" Target="../media/image16.png"/><Relationship Id="rId4" Type="http://schemas.openxmlformats.org/officeDocument/2006/relationships/image" Target="../media/image15.png"/></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 Id="rId6" Type="http://schemas.openxmlformats.org/officeDocument/2006/relationships/image" Target="../media/image19.wmf"/><Relationship Id="rId5" Type="http://schemas.openxmlformats.org/officeDocument/2006/relationships/image" Target="../media/image18.png"/><Relationship Id="rId4" Type="http://schemas.openxmlformats.org/officeDocument/2006/relationships/image" Target="../media/image17.png"/></Relationships>
</file>

<file path=ppt/slides/_rels/slide9.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7544" y="548680"/>
            <a:ext cx="4388327" cy="4388327"/>
          </a:xfrm>
          <a:prstGeom prst="rect">
            <a:avLst/>
          </a:prstGeom>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74401" y="548680"/>
            <a:ext cx="1683850" cy="2650624"/>
          </a:xfrm>
          <a:prstGeom prst="rect">
            <a:avLst/>
          </a:prstGeom>
        </p:spPr>
      </p:pic>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98699" y="3531117"/>
            <a:ext cx="1677924" cy="1405890"/>
          </a:xfrm>
          <a:prstGeom prst="rect">
            <a:avLst/>
          </a:prstGeom>
        </p:spPr>
      </p:pic>
      <p:pic>
        <p:nvPicPr>
          <p:cNvPr id="6" name="Picture 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956273" y="4942687"/>
            <a:ext cx="1562775" cy="1639008"/>
          </a:xfrm>
          <a:prstGeom prst="rect">
            <a:avLst/>
          </a:prstGeom>
        </p:spPr>
      </p:pic>
      <p:pic>
        <p:nvPicPr>
          <p:cNvPr id="7" name="Picture 6"/>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67544" y="5535391"/>
            <a:ext cx="4262400" cy="453600"/>
          </a:xfrm>
          <a:prstGeom prst="rect">
            <a:avLst/>
          </a:prstGeom>
        </p:spPr>
      </p:pic>
    </p:spTree>
    <p:extLst>
      <p:ext uri="{BB962C8B-B14F-4D97-AF65-F5344CB8AC3E}">
        <p14:creationId xmlns:p14="http://schemas.microsoft.com/office/powerpoint/2010/main" val="28952637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3012" y="1306612"/>
            <a:ext cx="1069464" cy="2592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9851" y="570256"/>
            <a:ext cx="682625"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 Box 10"/>
          <p:cNvSpPr txBox="1"/>
          <p:nvPr/>
        </p:nvSpPr>
        <p:spPr>
          <a:xfrm>
            <a:off x="1331640" y="400165"/>
            <a:ext cx="1651973" cy="774700"/>
          </a:xfrm>
          <a:prstGeom prst="rect">
            <a:avLst/>
          </a:prstGeom>
          <a:solidFill>
            <a:sysClr val="window" lastClr="FFFFFF"/>
          </a:solidFill>
          <a:ln w="25400" cap="flat" cmpd="sng" algn="ctr">
            <a:solidFill>
              <a:srgbClr val="4F81BD"/>
            </a:solidFill>
            <a:prstDash val="solid"/>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1000"/>
              </a:spcAft>
            </a:pPr>
            <a:r>
              <a:rPr lang="en-GB" kern="0" dirty="0">
                <a:solidFill>
                  <a:sysClr val="windowText" lastClr="000000"/>
                </a:solidFill>
                <a:ea typeface="Calibri"/>
                <a:cs typeface="Times New Roman"/>
              </a:rPr>
              <a:t>Does it need some first aid?</a:t>
            </a:r>
          </a:p>
        </p:txBody>
      </p:sp>
      <p:sp>
        <p:nvSpPr>
          <p:cNvPr id="14" name="Text Box 18"/>
          <p:cNvSpPr txBox="1"/>
          <p:nvPr/>
        </p:nvSpPr>
        <p:spPr>
          <a:xfrm>
            <a:off x="3459007" y="563075"/>
            <a:ext cx="495300" cy="333375"/>
          </a:xfrm>
          <a:prstGeom prst="rect">
            <a:avLst/>
          </a:prstGeom>
          <a:gradFill rotWithShape="1">
            <a:gsLst>
              <a:gs pos="0">
                <a:srgbClr val="9BBB59">
                  <a:tint val="50000"/>
                  <a:satMod val="300000"/>
                </a:srgbClr>
              </a:gs>
              <a:gs pos="35000">
                <a:srgbClr val="9BBB59">
                  <a:tint val="37000"/>
                  <a:satMod val="300000"/>
                </a:srgbClr>
              </a:gs>
              <a:gs pos="100000">
                <a:srgbClr val="9BBB59">
                  <a:tint val="15000"/>
                  <a:satMod val="350000"/>
                </a:srgbClr>
              </a:gs>
            </a:gsLst>
            <a:lin ang="16200000" scaled="1"/>
          </a:gradFill>
          <a:ln w="9525" cap="flat" cmpd="sng" algn="ctr">
            <a:solidFill>
              <a:srgbClr val="9BBB59">
                <a:shade val="95000"/>
                <a:satMod val="105000"/>
              </a:srgbClr>
            </a:solidFill>
            <a:prstDash val="solid"/>
          </a:ln>
          <a:effectLst>
            <a:outerShdw blurRad="40000" dist="20000" dir="5400000" rotWithShape="0">
              <a:srgbClr val="000000">
                <a:alpha val="38000"/>
              </a:srgbClr>
            </a:outerShdw>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1000"/>
              </a:spcAft>
            </a:pPr>
            <a:r>
              <a:rPr lang="en-GB" sz="1400" b="1" dirty="0">
                <a:solidFill>
                  <a:prstClr val="black"/>
                </a:solidFill>
                <a:ea typeface="Calibri"/>
                <a:cs typeface="Times New Roman"/>
              </a:rPr>
              <a:t>YES</a:t>
            </a:r>
            <a:endParaRPr lang="en-GB" sz="1100" dirty="0">
              <a:solidFill>
                <a:prstClr val="black"/>
              </a:solidFill>
              <a:ea typeface="Calibri"/>
              <a:cs typeface="Times New Roman"/>
            </a:endParaRPr>
          </a:p>
        </p:txBody>
      </p:sp>
      <p:cxnSp>
        <p:nvCxnSpPr>
          <p:cNvPr id="15" name="Straight Arrow Connector 14"/>
          <p:cNvCxnSpPr/>
          <p:nvPr/>
        </p:nvCxnSpPr>
        <p:spPr>
          <a:xfrm>
            <a:off x="2983613" y="748309"/>
            <a:ext cx="419100" cy="0"/>
          </a:xfrm>
          <a:prstGeom prst="straightConnector1">
            <a:avLst/>
          </a:prstGeom>
          <a:noFill/>
          <a:ln w="38100" cap="flat" cmpd="sng" algn="ctr">
            <a:solidFill>
              <a:srgbClr val="4F81BD"/>
            </a:solidFill>
            <a:prstDash val="solid"/>
            <a:tailEnd type="arrow"/>
          </a:ln>
          <a:effectLst>
            <a:outerShdw blurRad="40000" dist="23000" dir="5400000" rotWithShape="0">
              <a:srgbClr val="000000">
                <a:alpha val="35000"/>
              </a:srgbClr>
            </a:outerShdw>
          </a:effectLst>
        </p:spPr>
      </p:cxnSp>
      <p:sp>
        <p:nvSpPr>
          <p:cNvPr id="16" name="Text Box 16"/>
          <p:cNvSpPr txBox="1"/>
          <p:nvPr/>
        </p:nvSpPr>
        <p:spPr>
          <a:xfrm>
            <a:off x="4402858" y="262088"/>
            <a:ext cx="4061366" cy="790648"/>
          </a:xfrm>
          <a:prstGeom prst="rect">
            <a:avLst/>
          </a:prstGeom>
          <a:solidFill>
            <a:sysClr val="window" lastClr="FFFFFF"/>
          </a:solidFill>
          <a:ln w="25400" cap="flat" cmpd="sng" algn="ctr">
            <a:solidFill>
              <a:srgbClr val="4F81BD"/>
            </a:solidFill>
            <a:prstDash val="solid"/>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1000"/>
              </a:spcAft>
            </a:pPr>
            <a:r>
              <a:rPr lang="en-GB" sz="2000" i="1" kern="0" dirty="0">
                <a:solidFill>
                  <a:sysClr val="windowText" lastClr="000000"/>
                </a:solidFill>
                <a:ea typeface="Calibri"/>
                <a:cs typeface="Times New Roman"/>
              </a:rPr>
              <a:t>Can you cope with it using</a:t>
            </a:r>
            <a:r>
              <a:rPr lang="en-GB" sz="2000" kern="0" dirty="0">
                <a:solidFill>
                  <a:sysClr val="windowText" lastClr="000000"/>
                </a:solidFill>
                <a:ea typeface="Calibri"/>
                <a:cs typeface="Times New Roman"/>
              </a:rPr>
              <a:t> your training and carry on?</a:t>
            </a:r>
          </a:p>
        </p:txBody>
      </p:sp>
      <p:cxnSp>
        <p:nvCxnSpPr>
          <p:cNvPr id="17" name="Straight Arrow Connector 16"/>
          <p:cNvCxnSpPr/>
          <p:nvPr/>
        </p:nvCxnSpPr>
        <p:spPr>
          <a:xfrm>
            <a:off x="3954307" y="729762"/>
            <a:ext cx="419100" cy="0"/>
          </a:xfrm>
          <a:prstGeom prst="straightConnector1">
            <a:avLst/>
          </a:prstGeom>
          <a:noFill/>
          <a:ln w="38100" cap="flat" cmpd="sng" algn="ctr">
            <a:solidFill>
              <a:srgbClr val="4F81BD"/>
            </a:solidFill>
            <a:prstDash val="solid"/>
            <a:tailEnd type="arrow"/>
          </a:ln>
          <a:effectLst>
            <a:outerShdw blurRad="40000" dist="23000" dir="5400000" rotWithShape="0">
              <a:srgbClr val="000000">
                <a:alpha val="35000"/>
              </a:srgbClr>
            </a:outerShdw>
          </a:effectLst>
        </p:spPr>
      </p:cxnSp>
      <p:sp>
        <p:nvSpPr>
          <p:cNvPr id="19" name="Text Box 24"/>
          <p:cNvSpPr txBox="1"/>
          <p:nvPr/>
        </p:nvSpPr>
        <p:spPr>
          <a:xfrm>
            <a:off x="6705003" y="1583637"/>
            <a:ext cx="457200" cy="352425"/>
          </a:xfrm>
          <a:prstGeom prst="rect">
            <a:avLst/>
          </a:prstGeom>
          <a:gradFill rotWithShape="1">
            <a:gsLst>
              <a:gs pos="0">
                <a:srgbClr val="4F81BD">
                  <a:tint val="50000"/>
                  <a:satMod val="300000"/>
                </a:srgbClr>
              </a:gs>
              <a:gs pos="35000">
                <a:srgbClr val="4F81BD">
                  <a:tint val="37000"/>
                  <a:satMod val="300000"/>
                </a:srgbClr>
              </a:gs>
              <a:gs pos="100000">
                <a:srgbClr val="4F81BD">
                  <a:tint val="15000"/>
                  <a:satMod val="350000"/>
                </a:srgbClr>
              </a:gs>
            </a:gsLst>
            <a:lin ang="16200000" scaled="1"/>
          </a:gradFill>
          <a:ln w="9525" cap="flat" cmpd="sng" algn="ctr">
            <a:solidFill>
              <a:srgbClr val="4F81BD">
                <a:shade val="95000"/>
                <a:satMod val="105000"/>
              </a:srgbClr>
            </a:solidFill>
            <a:prstDash val="solid"/>
          </a:ln>
          <a:effectLst>
            <a:outerShdw blurRad="40000" dist="20000" dir="5400000" rotWithShape="0">
              <a:srgbClr val="000000">
                <a:alpha val="38000"/>
              </a:srgbClr>
            </a:outerShdw>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1000"/>
              </a:spcAft>
            </a:pPr>
            <a:r>
              <a:rPr lang="en-GB" sz="1400" b="1" dirty="0">
                <a:solidFill>
                  <a:prstClr val="black"/>
                </a:solidFill>
                <a:ea typeface="Calibri"/>
                <a:cs typeface="Times New Roman"/>
              </a:rPr>
              <a:t>NO</a:t>
            </a:r>
            <a:endParaRPr lang="en-GB" sz="1100" dirty="0">
              <a:solidFill>
                <a:prstClr val="black"/>
              </a:solidFill>
              <a:ea typeface="Calibri"/>
              <a:cs typeface="Times New Roman"/>
            </a:endParaRPr>
          </a:p>
        </p:txBody>
      </p:sp>
      <p:cxnSp>
        <p:nvCxnSpPr>
          <p:cNvPr id="25" name="Straight Arrow Connector 24"/>
          <p:cNvCxnSpPr/>
          <p:nvPr/>
        </p:nvCxnSpPr>
        <p:spPr>
          <a:xfrm>
            <a:off x="12906375" y="6076950"/>
            <a:ext cx="0" cy="342900"/>
          </a:xfrm>
          <a:prstGeom prst="straightConnector1">
            <a:avLst/>
          </a:prstGeom>
          <a:noFill/>
          <a:ln w="38100" cap="flat" cmpd="sng" algn="ctr">
            <a:solidFill>
              <a:srgbClr val="4F81BD"/>
            </a:solidFill>
            <a:prstDash val="solid"/>
            <a:tailEnd type="arrow"/>
          </a:ln>
          <a:effectLst>
            <a:outerShdw blurRad="40000" dist="23000" dir="5400000" rotWithShape="0">
              <a:srgbClr val="000000">
                <a:alpha val="35000"/>
              </a:srgbClr>
            </a:outerShdw>
          </a:effectLst>
        </p:spPr>
      </p:cxnSp>
      <p:pic>
        <p:nvPicPr>
          <p:cNvPr id="5122"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96911" y="1162950"/>
            <a:ext cx="414337"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64421" y="2119744"/>
            <a:ext cx="414337"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70824" y="3775240"/>
            <a:ext cx="509488" cy="7339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2" name="Text Box 18"/>
          <p:cNvSpPr txBox="1"/>
          <p:nvPr/>
        </p:nvSpPr>
        <p:spPr>
          <a:xfrm>
            <a:off x="6832180" y="4581128"/>
            <a:ext cx="620140" cy="504056"/>
          </a:xfrm>
          <a:prstGeom prst="rect">
            <a:avLst/>
          </a:prstGeom>
          <a:gradFill rotWithShape="1">
            <a:gsLst>
              <a:gs pos="0">
                <a:srgbClr val="9BBB59">
                  <a:tint val="50000"/>
                  <a:satMod val="300000"/>
                </a:srgbClr>
              </a:gs>
              <a:gs pos="35000">
                <a:srgbClr val="9BBB59">
                  <a:tint val="37000"/>
                  <a:satMod val="300000"/>
                </a:srgbClr>
              </a:gs>
              <a:gs pos="100000">
                <a:srgbClr val="9BBB59">
                  <a:tint val="15000"/>
                  <a:satMod val="350000"/>
                </a:srgbClr>
              </a:gs>
            </a:gsLst>
            <a:lin ang="16200000" scaled="1"/>
          </a:gradFill>
          <a:ln w="9525" cap="flat" cmpd="sng" algn="ctr">
            <a:solidFill>
              <a:srgbClr val="9BBB59">
                <a:shade val="95000"/>
                <a:satMod val="105000"/>
              </a:srgbClr>
            </a:solidFill>
            <a:prstDash val="solid"/>
          </a:ln>
          <a:effectLst>
            <a:outerShdw blurRad="40000" dist="20000" dir="5400000" rotWithShape="0">
              <a:srgbClr val="000000">
                <a:alpha val="38000"/>
              </a:srgbClr>
            </a:outerShdw>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1000"/>
              </a:spcAft>
            </a:pPr>
            <a:r>
              <a:rPr lang="en-GB" sz="1400" b="1" dirty="0">
                <a:solidFill>
                  <a:prstClr val="black"/>
                </a:solidFill>
                <a:ea typeface="Calibri"/>
                <a:cs typeface="Times New Roman"/>
              </a:rPr>
              <a:t>YES</a:t>
            </a:r>
            <a:endParaRPr lang="en-GB" sz="1100" dirty="0">
              <a:solidFill>
                <a:prstClr val="black"/>
              </a:solidFill>
              <a:ea typeface="Calibri"/>
              <a:cs typeface="Times New Roman"/>
            </a:endParaRPr>
          </a:p>
        </p:txBody>
      </p:sp>
      <p:cxnSp>
        <p:nvCxnSpPr>
          <p:cNvPr id="22" name="Straight Arrow Connector 21"/>
          <p:cNvCxnSpPr/>
          <p:nvPr/>
        </p:nvCxnSpPr>
        <p:spPr>
          <a:xfrm flipH="1">
            <a:off x="5493793" y="4833156"/>
            <a:ext cx="1029413" cy="0"/>
          </a:xfrm>
          <a:prstGeom prst="straightConnector1">
            <a:avLst/>
          </a:prstGeom>
          <a:noFill/>
          <a:ln w="38100" cap="flat" cmpd="sng" algn="ctr">
            <a:solidFill>
              <a:srgbClr val="4F81BD"/>
            </a:solidFill>
            <a:prstDash val="solid"/>
            <a:tailEnd type="arrow"/>
          </a:ln>
          <a:effectLst>
            <a:outerShdw blurRad="40000" dist="23000" dir="5400000" rotWithShape="0">
              <a:srgbClr val="000000">
                <a:alpha val="35000"/>
              </a:srgbClr>
            </a:outerShdw>
          </a:effectLst>
        </p:spPr>
      </p:cxnSp>
      <p:pic>
        <p:nvPicPr>
          <p:cNvPr id="6146"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371666" y="4395048"/>
            <a:ext cx="876215" cy="8762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 name="Text Box 3">
            <a:extLst>
              <a:ext uri="{FF2B5EF4-FFF2-40B4-BE49-F238E27FC236}">
                <a16:creationId xmlns:a16="http://schemas.microsoft.com/office/drawing/2014/main" id="{5FB12E5D-5BB0-094E-9A5F-AAE93ECFDAFB}"/>
              </a:ext>
            </a:extLst>
          </p:cNvPr>
          <p:cNvSpPr txBox="1"/>
          <p:nvPr/>
        </p:nvSpPr>
        <p:spPr>
          <a:xfrm>
            <a:off x="5833764" y="2533121"/>
            <a:ext cx="2656878" cy="1170394"/>
          </a:xfrm>
          <a:prstGeom prst="rect">
            <a:avLst/>
          </a:prstGeom>
          <a:solidFill>
            <a:sysClr val="window" lastClr="FFFFFF"/>
          </a:solidFill>
          <a:ln w="57150" cap="flat" cmpd="sng" algn="ctr">
            <a:solidFill>
              <a:srgbClr val="FF0000"/>
            </a:solidFill>
            <a:prstDash val="solid"/>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defTabSz="914400" eaLnBrk="1" fontAlgn="auto" latinLnBrk="0" hangingPunct="1">
              <a:lnSpc>
                <a:spcPct val="115000"/>
              </a:lnSpc>
              <a:spcBef>
                <a:spcPts val="0"/>
              </a:spcBef>
              <a:spcAft>
                <a:spcPts val="1000"/>
              </a:spcAft>
              <a:buClrTx/>
              <a:buSzTx/>
              <a:buFontTx/>
              <a:buNone/>
              <a:tabLst/>
              <a:defRPr/>
            </a:pPr>
            <a:r>
              <a:rPr kumimoji="0" lang="en-GB" sz="2000" b="0" i="0" u="none" strike="noStrike" kern="0" cap="none" spc="0" normalizeH="0" baseline="0" noProof="0" dirty="0">
                <a:ln>
                  <a:noFill/>
                </a:ln>
                <a:solidFill>
                  <a:sysClr val="windowText" lastClr="000000"/>
                </a:solidFill>
                <a:effectLst/>
                <a:uLnTx/>
                <a:uFillTx/>
                <a:latin typeface="Calibri"/>
                <a:ea typeface="Calibri"/>
                <a:cs typeface="Times New Roman"/>
              </a:rPr>
              <a:t>Does it require medical aid, e.g. an Ambulance or Mountain Rescue.</a:t>
            </a:r>
          </a:p>
        </p:txBody>
      </p:sp>
    </p:spTree>
    <p:extLst>
      <p:ext uri="{BB962C8B-B14F-4D97-AF65-F5344CB8AC3E}">
        <p14:creationId xmlns:p14="http://schemas.microsoft.com/office/powerpoint/2010/main" val="22590992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circle(in)">
                                      <p:cBhvr>
                                        <p:cTn id="7" dur="2000"/>
                                        <p:tgtEl>
                                          <p:spTgt spid="61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7">
            <a:extLst>
              <a:ext uri="{FF2B5EF4-FFF2-40B4-BE49-F238E27FC236}">
                <a16:creationId xmlns:a16="http://schemas.microsoft.com/office/drawing/2014/main" id="{9DBE1E32-4FEE-5544-A35F-F4A1EF691017}"/>
              </a:ext>
            </a:extLst>
          </p:cNvPr>
          <p:cNvSpPr txBox="1"/>
          <p:nvPr/>
        </p:nvSpPr>
        <p:spPr>
          <a:xfrm>
            <a:off x="1547664" y="620688"/>
            <a:ext cx="6264696" cy="5616624"/>
          </a:xfrm>
          <a:prstGeom prst="rect">
            <a:avLst/>
          </a:prstGeom>
          <a:ln>
            <a:solidFill>
              <a:srgbClr val="0070C0"/>
            </a:solid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0"/>
              </a:spcAft>
            </a:pPr>
            <a:r>
              <a:rPr lang="en-GB" b="1" dirty="0">
                <a:solidFill>
                  <a:srgbClr val="FF0000"/>
                </a:solidFill>
                <a:effectLst/>
                <a:ea typeface="Calibri" panose="020F0502020204030204" pitchFamily="34" charset="0"/>
                <a:cs typeface="Times New Roman" panose="02020603050405020304" pitchFamily="18" charset="0"/>
              </a:rPr>
              <a:t>Stop &amp; Reassess</a:t>
            </a:r>
            <a:r>
              <a:rPr lang="en-GB" dirty="0">
                <a:effectLst/>
                <a:ea typeface="Calibri" panose="020F0502020204030204" pitchFamily="34" charset="0"/>
                <a:cs typeface="Times New Roman" panose="02020603050405020304" pitchFamily="18" charset="0"/>
              </a:rPr>
              <a:t>. Can you wait a few minutes to see if it’s really that bad? If you have, or think you can’t, and you are still sure then:-</a:t>
            </a:r>
            <a:endParaRPr lang="en-GB" sz="2400" dirty="0">
              <a:effectLst/>
              <a:ea typeface="Calibri" panose="020F0502020204030204" pitchFamily="34" charset="0"/>
              <a:cs typeface="Times New Roman" panose="02020603050405020304" pitchFamily="18" charset="0"/>
            </a:endParaRPr>
          </a:p>
          <a:p>
            <a:pPr>
              <a:lnSpc>
                <a:spcPct val="115000"/>
              </a:lnSpc>
              <a:spcAft>
                <a:spcPts val="0"/>
              </a:spcAft>
            </a:pPr>
            <a:r>
              <a:rPr lang="en-GB" dirty="0">
                <a:effectLst/>
                <a:ea typeface="Calibri" panose="020F0502020204030204" pitchFamily="34" charset="0"/>
                <a:cs typeface="Times New Roman" panose="02020603050405020304" pitchFamily="18" charset="0"/>
              </a:rPr>
              <a:t>- Dial </a:t>
            </a:r>
            <a:r>
              <a:rPr lang="en-GB" sz="2400" dirty="0">
                <a:solidFill>
                  <a:srgbClr val="FF0000"/>
                </a:solidFill>
                <a:effectLst/>
                <a:ea typeface="Calibri" panose="020F0502020204030204" pitchFamily="34" charset="0"/>
                <a:cs typeface="Times New Roman" panose="02020603050405020304" pitchFamily="18" charset="0"/>
              </a:rPr>
              <a:t>999</a:t>
            </a:r>
            <a:r>
              <a:rPr lang="en-GB" dirty="0">
                <a:effectLst/>
                <a:ea typeface="Calibri" panose="020F0502020204030204" pitchFamily="34" charset="0"/>
                <a:cs typeface="Times New Roman" panose="02020603050405020304" pitchFamily="18" charset="0"/>
              </a:rPr>
              <a:t> first. If in a remote area or Mountains use your Wild Country and Emergency Procedures training.</a:t>
            </a:r>
            <a:endParaRPr lang="en-GB" sz="2400" dirty="0">
              <a:effectLst/>
              <a:ea typeface="Calibri" panose="020F0502020204030204" pitchFamily="34" charset="0"/>
              <a:cs typeface="Times New Roman" panose="02020603050405020304" pitchFamily="18" charset="0"/>
            </a:endParaRPr>
          </a:p>
          <a:p>
            <a:pPr>
              <a:lnSpc>
                <a:spcPct val="115000"/>
              </a:lnSpc>
              <a:spcAft>
                <a:spcPts val="0"/>
              </a:spcAft>
            </a:pPr>
            <a:r>
              <a:rPr lang="en-GB" dirty="0">
                <a:effectLst/>
                <a:ea typeface="Calibri" panose="020F0502020204030204" pitchFamily="34" charset="0"/>
                <a:cs typeface="Times New Roman" panose="02020603050405020304" pitchFamily="18" charset="0"/>
              </a:rPr>
              <a:t>- Then if possible, dial the contact number given to you – be prepared to leave a clear message, on voicemail first then text. </a:t>
            </a:r>
            <a:endParaRPr lang="en-GB" sz="2400" dirty="0">
              <a:effectLst/>
              <a:ea typeface="Calibri" panose="020F0502020204030204" pitchFamily="34" charset="0"/>
              <a:cs typeface="Times New Roman" panose="02020603050405020304" pitchFamily="18" charset="0"/>
            </a:endParaRPr>
          </a:p>
          <a:p>
            <a:pPr>
              <a:lnSpc>
                <a:spcPct val="115000"/>
              </a:lnSpc>
              <a:spcAft>
                <a:spcPts val="0"/>
              </a:spcAft>
            </a:pPr>
            <a:r>
              <a:rPr lang="en-GB" dirty="0">
                <a:effectLst/>
                <a:ea typeface="Calibri" panose="020F0502020204030204" pitchFamily="34" charset="0"/>
                <a:cs typeface="Times New Roman" panose="02020603050405020304" pitchFamily="18" charset="0"/>
              </a:rPr>
              <a:t>- If possible, try to get two members of your group to a road. Give your position clearly, check it using </a:t>
            </a:r>
            <a:r>
              <a:rPr lang="en-GB" sz="2000" dirty="0">
                <a:solidFill>
                  <a:srgbClr val="FF0000"/>
                </a:solidFill>
                <a:effectLst/>
                <a:ea typeface="Calibri" panose="020F0502020204030204" pitchFamily="34" charset="0"/>
                <a:cs typeface="Times New Roman" panose="02020603050405020304" pitchFamily="18" charset="0"/>
              </a:rPr>
              <a:t>OS Locate</a:t>
            </a:r>
            <a:r>
              <a:rPr lang="en-GB" sz="2000" dirty="0">
                <a:effectLst/>
                <a:ea typeface="Calibri" panose="020F0502020204030204" pitchFamily="34" charset="0"/>
                <a:cs typeface="Times New Roman" panose="02020603050405020304" pitchFamily="18" charset="0"/>
              </a:rPr>
              <a:t>. </a:t>
            </a:r>
            <a:r>
              <a:rPr lang="en-GB" dirty="0">
                <a:effectLst/>
                <a:ea typeface="Calibri" panose="020F0502020204030204" pitchFamily="34" charset="0"/>
                <a:cs typeface="Times New Roman" panose="02020603050405020304" pitchFamily="18" charset="0"/>
              </a:rPr>
              <a:t>Are you near a house or people who can help?  If so show them this card and your contact number. </a:t>
            </a:r>
            <a:endParaRPr lang="en-GB" sz="2400" dirty="0">
              <a:effectLst/>
              <a:ea typeface="Calibri" panose="020F0502020204030204" pitchFamily="34" charset="0"/>
              <a:cs typeface="Times New Roman" panose="02020603050405020304" pitchFamily="18" charset="0"/>
            </a:endParaRPr>
          </a:p>
          <a:p>
            <a:pPr>
              <a:lnSpc>
                <a:spcPct val="115000"/>
              </a:lnSpc>
              <a:spcAft>
                <a:spcPts val="0"/>
              </a:spcAft>
            </a:pPr>
            <a:r>
              <a:rPr lang="en-GB" dirty="0">
                <a:effectLst/>
                <a:ea typeface="Calibri" panose="020F0502020204030204" pitchFamily="34" charset="0"/>
                <a:cs typeface="Times New Roman" panose="02020603050405020304" pitchFamily="18" charset="0"/>
              </a:rPr>
              <a:t>- Give first aid whilst waiting and setup a temporary camp. </a:t>
            </a:r>
            <a:endParaRPr lang="en-GB" sz="2400" dirty="0">
              <a:effectLst/>
              <a:ea typeface="Calibri" panose="020F0502020204030204" pitchFamily="34" charset="0"/>
              <a:cs typeface="Times New Roman" panose="02020603050405020304" pitchFamily="18" charset="0"/>
            </a:endParaRPr>
          </a:p>
          <a:p>
            <a:pPr>
              <a:lnSpc>
                <a:spcPct val="115000"/>
              </a:lnSpc>
              <a:spcAft>
                <a:spcPts val="0"/>
              </a:spcAft>
            </a:pPr>
            <a:endParaRPr lang="en-GB" dirty="0">
              <a:effectLst/>
              <a:ea typeface="Calibri" panose="020F0502020204030204" pitchFamily="34" charset="0"/>
              <a:cs typeface="Times New Roman" panose="02020603050405020304" pitchFamily="18" charset="0"/>
            </a:endParaRPr>
          </a:p>
          <a:p>
            <a:pPr>
              <a:lnSpc>
                <a:spcPct val="115000"/>
              </a:lnSpc>
              <a:spcAft>
                <a:spcPts val="0"/>
              </a:spcAft>
            </a:pPr>
            <a:endParaRPr lang="en-GB" dirty="0">
              <a:ea typeface="Calibri" panose="020F0502020204030204" pitchFamily="34" charset="0"/>
              <a:cs typeface="Times New Roman" panose="02020603050405020304" pitchFamily="18" charset="0"/>
            </a:endParaRPr>
          </a:p>
          <a:p>
            <a:pPr>
              <a:lnSpc>
                <a:spcPct val="115000"/>
              </a:lnSpc>
              <a:spcAft>
                <a:spcPts val="0"/>
              </a:spcAft>
            </a:pPr>
            <a:r>
              <a:rPr lang="en-GB" dirty="0">
                <a:effectLst/>
                <a:ea typeface="Calibri" panose="020F0502020204030204" pitchFamily="34" charset="0"/>
                <a:cs typeface="Times New Roman" panose="02020603050405020304" pitchFamily="18" charset="0"/>
              </a:rPr>
              <a:t>- Make yourselves very visible e.g. whistle/torch, until help    arrives.</a:t>
            </a:r>
            <a:endParaRPr lang="en-GB" sz="2400" dirty="0">
              <a:effectLst/>
              <a:ea typeface="Calibri" panose="020F0502020204030204" pitchFamily="34" charset="0"/>
              <a:cs typeface="Times New Roman" panose="02020603050405020304" pitchFamily="18" charset="0"/>
            </a:endParaRPr>
          </a:p>
          <a:p>
            <a:pPr>
              <a:lnSpc>
                <a:spcPct val="115000"/>
              </a:lnSpc>
              <a:spcAft>
                <a:spcPts val="0"/>
              </a:spcAft>
            </a:pPr>
            <a:r>
              <a:rPr lang="en-GB" sz="1050" dirty="0">
                <a:effectLst/>
                <a:ea typeface="Calibri" panose="020F0502020204030204" pitchFamily="34" charset="0"/>
                <a:cs typeface="Times New Roman" panose="02020603050405020304" pitchFamily="18" charset="0"/>
              </a:rPr>
              <a:t> </a:t>
            </a:r>
            <a:endParaRPr lang="en-GB" sz="1100" dirty="0">
              <a:effectLst/>
              <a:ea typeface="Calibri" panose="020F0502020204030204" pitchFamily="34" charset="0"/>
              <a:cs typeface="Times New Roman" panose="02020603050405020304" pitchFamily="18" charset="0"/>
            </a:endParaRPr>
          </a:p>
        </p:txBody>
      </p:sp>
      <p:pic>
        <p:nvPicPr>
          <p:cNvPr id="3" name="Picture 2" descr="A tent in the background&#10;&#10;Description automatically generated">
            <a:extLst>
              <a:ext uri="{FF2B5EF4-FFF2-40B4-BE49-F238E27FC236}">
                <a16:creationId xmlns:a16="http://schemas.microsoft.com/office/drawing/2014/main" id="{C6F412FF-AF20-5C46-A6C6-1020D5227089}"/>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1907704" y="4509120"/>
            <a:ext cx="720080" cy="648072"/>
          </a:xfrm>
          <a:prstGeom prst="rect">
            <a:avLst/>
          </a:prstGeom>
        </p:spPr>
      </p:pic>
    </p:spTree>
    <p:extLst>
      <p:ext uri="{BB962C8B-B14F-4D97-AF65-F5344CB8AC3E}">
        <p14:creationId xmlns:p14="http://schemas.microsoft.com/office/powerpoint/2010/main" val="17552930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p:nvPr/>
        </p:nvSpPr>
        <p:spPr>
          <a:xfrm>
            <a:off x="539552" y="692696"/>
            <a:ext cx="8208912" cy="5544616"/>
          </a:xfrm>
          <a:prstGeom prst="rect">
            <a:avLst/>
          </a:prstGeom>
          <a:solidFill>
            <a:sysClr val="window" lastClr="FFFFFF"/>
          </a:solidFill>
          <a:ln w="6350">
            <a:noFill/>
          </a:ln>
          <a:effectLst>
            <a:glow rad="228600">
              <a:srgbClr val="F79646">
                <a:satMod val="175000"/>
                <a:alpha val="40000"/>
              </a:srgbClr>
            </a:glow>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defTabSz="914400" eaLnBrk="1" fontAlgn="auto" latinLnBrk="0" hangingPunct="1">
              <a:lnSpc>
                <a:spcPct val="115000"/>
              </a:lnSpc>
              <a:spcBef>
                <a:spcPts val="0"/>
              </a:spcBef>
              <a:spcAft>
                <a:spcPts val="1000"/>
              </a:spcAft>
              <a:buClrTx/>
              <a:buSzTx/>
              <a:buFontTx/>
              <a:buNone/>
              <a:tabLst/>
              <a:defRPr/>
            </a:pPr>
            <a:r>
              <a:rPr kumimoji="0" lang="en-GB" sz="2800" b="1" i="0" u="none" strike="noStrike" kern="0" cap="none" spc="0" normalizeH="0" baseline="0" noProof="0" dirty="0">
                <a:ln>
                  <a:noFill/>
                </a:ln>
                <a:solidFill>
                  <a:sysClr val="windowText" lastClr="000000"/>
                </a:solidFill>
                <a:effectLst/>
                <a:uLnTx/>
                <a:uFillTx/>
                <a:latin typeface="Arial Narrow"/>
                <a:ea typeface="Calibri"/>
                <a:cs typeface="Arial"/>
              </a:rPr>
              <a:t>Remember this:-</a:t>
            </a:r>
          </a:p>
          <a:p>
            <a:pPr marL="0" marR="0" lvl="0" indent="0" defTabSz="914400" eaLnBrk="1" fontAlgn="auto" latinLnBrk="0" hangingPunct="1">
              <a:lnSpc>
                <a:spcPct val="115000"/>
              </a:lnSpc>
              <a:spcBef>
                <a:spcPts val="0"/>
              </a:spcBef>
              <a:spcAft>
                <a:spcPts val="1000"/>
              </a:spcAft>
              <a:buClrTx/>
              <a:buSzTx/>
              <a:buFontTx/>
              <a:buNone/>
              <a:tabLst/>
              <a:defRPr/>
            </a:pPr>
            <a:r>
              <a:rPr kumimoji="0" lang="en-GB" sz="2800" b="1" i="0" u="none" strike="noStrike" kern="0" cap="none" spc="0" normalizeH="0" baseline="0" noProof="0" dirty="0">
                <a:ln>
                  <a:noFill/>
                </a:ln>
                <a:solidFill>
                  <a:sysClr val="windowText" lastClr="000000"/>
                </a:solidFill>
                <a:effectLst/>
                <a:uLnTx/>
                <a:uFillTx/>
                <a:latin typeface="Arial Narrow"/>
                <a:ea typeface="Calibri"/>
                <a:cs typeface="Arial"/>
              </a:rPr>
              <a:t> an expedition is supposed to challenge you. It will be normal to feel outside your comfort zone. Try to solve problems calmly, they’re never as bad as they seem. Don’t reach for a mobile phone straight away, they should be sealed up inside your rucksack and used only as a last resort. Never </a:t>
            </a:r>
            <a:r>
              <a:rPr kumimoji="0" lang="en-GB" sz="2800" b="1" i="0" u="none" strike="noStrike" kern="0" cap="none" spc="0" normalizeH="0" baseline="0" noProof="0" dirty="0" err="1">
                <a:ln>
                  <a:noFill/>
                </a:ln>
                <a:solidFill>
                  <a:sysClr val="windowText" lastClr="000000"/>
                </a:solidFill>
                <a:effectLst/>
                <a:uLnTx/>
                <a:uFillTx/>
                <a:latin typeface="Arial Narrow"/>
                <a:ea typeface="Calibri"/>
                <a:cs typeface="Arial"/>
              </a:rPr>
              <a:t>Never</a:t>
            </a:r>
            <a:r>
              <a:rPr kumimoji="0" lang="en-GB" sz="2800" b="1" i="0" u="none" strike="noStrike" kern="0" cap="none" spc="0" normalizeH="0" baseline="0" noProof="0" dirty="0">
                <a:ln>
                  <a:noFill/>
                </a:ln>
                <a:solidFill>
                  <a:sysClr val="windowText" lastClr="000000"/>
                </a:solidFill>
                <a:effectLst/>
                <a:uLnTx/>
                <a:uFillTx/>
                <a:latin typeface="Arial Narrow"/>
                <a:ea typeface="Calibri"/>
                <a:cs typeface="Arial"/>
              </a:rPr>
              <a:t> </a:t>
            </a:r>
            <a:r>
              <a:rPr kumimoji="0" lang="en-GB" sz="2800" b="1" i="0" u="none" strike="noStrike" kern="0" cap="none" spc="0" normalizeH="0" baseline="0" noProof="0" dirty="0" err="1">
                <a:ln>
                  <a:noFill/>
                </a:ln>
                <a:solidFill>
                  <a:sysClr val="windowText" lastClr="000000"/>
                </a:solidFill>
                <a:effectLst/>
                <a:uLnTx/>
                <a:uFillTx/>
                <a:latin typeface="Arial Narrow"/>
                <a:ea typeface="Calibri"/>
                <a:cs typeface="Arial"/>
              </a:rPr>
              <a:t>Never</a:t>
            </a:r>
            <a:r>
              <a:rPr kumimoji="0" lang="en-GB" sz="2800" b="1" i="0" u="none" strike="noStrike" kern="0" cap="none" spc="0" normalizeH="0" baseline="0" noProof="0" dirty="0">
                <a:ln>
                  <a:noFill/>
                </a:ln>
                <a:solidFill>
                  <a:sysClr val="windowText" lastClr="000000"/>
                </a:solidFill>
                <a:effectLst/>
                <a:uLnTx/>
                <a:uFillTx/>
                <a:latin typeface="Arial Narrow"/>
                <a:ea typeface="Calibri"/>
                <a:cs typeface="Arial"/>
              </a:rPr>
              <a:t> call home with a problem, you will just worry everyone – use your contact number if you really need to and leave a message. If necessary, staff will contact home</a:t>
            </a:r>
            <a:r>
              <a:rPr kumimoji="0" lang="en-GB" sz="1200" b="1" i="0" u="none" strike="noStrike" kern="0" cap="none" spc="0" normalizeH="0" baseline="0" noProof="0" dirty="0">
                <a:ln>
                  <a:noFill/>
                </a:ln>
                <a:solidFill>
                  <a:sysClr val="windowText" lastClr="000000"/>
                </a:solidFill>
                <a:effectLst/>
                <a:uLnTx/>
                <a:uFillTx/>
                <a:latin typeface="Arial Narrow"/>
                <a:ea typeface="Calibri"/>
                <a:cs typeface="Arial"/>
              </a:rPr>
              <a:t>.</a:t>
            </a:r>
            <a:endParaRPr kumimoji="0" lang="en-GB" sz="1600" b="0" i="0" u="none" strike="noStrike" kern="0" cap="none" spc="0" normalizeH="0" baseline="0" noProof="0" dirty="0">
              <a:ln>
                <a:noFill/>
              </a:ln>
              <a:solidFill>
                <a:sysClr val="windowText" lastClr="000000"/>
              </a:solidFill>
              <a:effectLst/>
              <a:uLnTx/>
              <a:uFillTx/>
              <a:latin typeface="Calibri"/>
              <a:ea typeface="Calibri"/>
              <a:cs typeface="Times New Roman"/>
            </a:endParaRPr>
          </a:p>
          <a:p>
            <a:pPr marL="0" marR="0" lvl="0" indent="0" defTabSz="914400" eaLnBrk="1" fontAlgn="auto" latinLnBrk="0" hangingPunct="1">
              <a:lnSpc>
                <a:spcPct val="115000"/>
              </a:lnSpc>
              <a:spcBef>
                <a:spcPts val="0"/>
              </a:spcBef>
              <a:spcAft>
                <a:spcPts val="1000"/>
              </a:spcAft>
              <a:buClrTx/>
              <a:buSzTx/>
              <a:buFontTx/>
              <a:buNone/>
              <a:tabLst/>
              <a:defRPr/>
            </a:pPr>
            <a:r>
              <a:rPr kumimoji="0" lang="en-GB" sz="1100" b="0" i="0" u="none" strike="noStrike" kern="0" cap="none" spc="0" normalizeH="0" baseline="0" noProof="0" dirty="0">
                <a:ln>
                  <a:noFill/>
                </a:ln>
                <a:solidFill>
                  <a:sysClr val="windowText" lastClr="000000"/>
                </a:solidFill>
                <a:effectLst/>
                <a:uLnTx/>
                <a:uFillTx/>
                <a:latin typeface="Calibri"/>
                <a:ea typeface="Calibri"/>
                <a:cs typeface="Times New Roman"/>
              </a:rPr>
              <a:t> </a:t>
            </a:r>
          </a:p>
        </p:txBody>
      </p:sp>
    </p:spTree>
    <p:extLst>
      <p:ext uri="{BB962C8B-B14F-4D97-AF65-F5344CB8AC3E}">
        <p14:creationId xmlns:p14="http://schemas.microsoft.com/office/powerpoint/2010/main" val="840124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p:nvPr/>
        </p:nvPicPr>
        <p:blipFill>
          <a:blip r:embed="rId2" cstate="print">
            <a:extLst>
              <a:ext uri="{28A0092B-C50C-407E-A947-70E740481C1C}">
                <a14:useLocalDpi xmlns:a14="http://schemas.microsoft.com/office/drawing/2010/main" val="0"/>
              </a:ext>
            </a:extLst>
          </a:blip>
          <a:stretch>
            <a:fillRect/>
          </a:stretch>
        </p:blipFill>
        <p:spPr>
          <a:xfrm>
            <a:off x="755576" y="3429000"/>
            <a:ext cx="5184576" cy="2808312"/>
          </a:xfrm>
          <a:prstGeom prst="rect">
            <a:avLst/>
          </a:prstGeom>
        </p:spPr>
      </p:pic>
      <p:sp>
        <p:nvSpPr>
          <p:cNvPr id="2" name="Cloud Callout 1"/>
          <p:cNvSpPr/>
          <p:nvPr/>
        </p:nvSpPr>
        <p:spPr>
          <a:xfrm>
            <a:off x="4499992" y="404664"/>
            <a:ext cx="4392488" cy="2808312"/>
          </a:xfrm>
          <a:prstGeom prst="cloudCallout">
            <a:avLst>
              <a:gd name="adj1" fmla="val -55596"/>
              <a:gd name="adj2" fmla="val 91533"/>
            </a:avLst>
          </a:prstGeom>
          <a:solidFill>
            <a:srgbClr val="EEECE1"/>
          </a:solidFill>
          <a:ln w="25400" cap="flat" cmpd="sng" algn="ctr">
            <a:solidFill>
              <a:srgbClr val="4F81BD">
                <a:shade val="50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15000"/>
              </a:lnSpc>
              <a:spcBef>
                <a:spcPts val="0"/>
              </a:spcBef>
              <a:spcAft>
                <a:spcPts val="1000"/>
              </a:spcAft>
              <a:buClrTx/>
              <a:buSzTx/>
              <a:buFontTx/>
              <a:buNone/>
              <a:tabLst/>
              <a:defRPr/>
            </a:pPr>
            <a:r>
              <a:rPr kumimoji="0" lang="en-GB" sz="2000" b="1" i="0" u="none" strike="noStrike" kern="0" cap="none" spc="0" normalizeH="0" baseline="0" noProof="0" dirty="0">
                <a:ln>
                  <a:noFill/>
                </a:ln>
                <a:solidFill>
                  <a:srgbClr val="FF0000"/>
                </a:solidFill>
                <a:effectLst/>
                <a:uLnTx/>
                <a:uFillTx/>
                <a:latin typeface="Calibri"/>
                <a:ea typeface="Calibri"/>
                <a:cs typeface="Times New Roman"/>
              </a:rPr>
              <a:t>Remember, the only thing that is likely to really </a:t>
            </a:r>
            <a:r>
              <a:rPr kumimoji="0" lang="en-GB" sz="2000" b="1" i="0" u="none" strike="noStrike" kern="0" cap="none" spc="0" normalizeH="0" baseline="0" noProof="0" dirty="0" err="1">
                <a:ln>
                  <a:noFill/>
                </a:ln>
                <a:solidFill>
                  <a:srgbClr val="FF0000"/>
                </a:solidFill>
                <a:effectLst/>
                <a:uLnTx/>
                <a:uFillTx/>
                <a:latin typeface="Calibri"/>
                <a:ea typeface="Calibri"/>
                <a:cs typeface="Times New Roman"/>
              </a:rPr>
              <a:t>really</a:t>
            </a:r>
            <a:r>
              <a:rPr kumimoji="0" lang="en-GB" sz="2000" b="1" i="0" u="none" strike="noStrike" kern="0" cap="none" spc="0" normalizeH="0" baseline="0" noProof="0" dirty="0">
                <a:ln>
                  <a:noFill/>
                </a:ln>
                <a:solidFill>
                  <a:srgbClr val="FF0000"/>
                </a:solidFill>
                <a:effectLst/>
                <a:uLnTx/>
                <a:uFillTx/>
                <a:latin typeface="Calibri"/>
                <a:ea typeface="Calibri"/>
                <a:cs typeface="Times New Roman"/>
              </a:rPr>
              <a:t> harm you is getting run </a:t>
            </a:r>
            <a:r>
              <a:rPr kumimoji="0" lang="en-GB" sz="2800" b="1" i="0" u="none" strike="noStrike" kern="0" cap="none" spc="0" normalizeH="0" baseline="0" noProof="0" dirty="0">
                <a:ln>
                  <a:noFill/>
                </a:ln>
                <a:solidFill>
                  <a:srgbClr val="FF0000"/>
                </a:solidFill>
                <a:effectLst/>
                <a:uLnTx/>
                <a:uFillTx/>
                <a:latin typeface="Calibri"/>
                <a:ea typeface="Calibri"/>
                <a:cs typeface="Times New Roman"/>
              </a:rPr>
              <a:t>over!</a:t>
            </a:r>
            <a:endParaRPr kumimoji="0" lang="en-GB" sz="2800" b="1" i="0" u="none" strike="noStrike" kern="0" cap="none" spc="0" normalizeH="0" baseline="0" noProof="0" dirty="0">
              <a:ln>
                <a:noFill/>
              </a:ln>
              <a:solidFill>
                <a:sysClr val="window" lastClr="FFFFFF"/>
              </a:solidFill>
              <a:effectLst/>
              <a:uLnTx/>
              <a:uFillTx/>
              <a:latin typeface="Calibri"/>
              <a:ea typeface="Calibri"/>
              <a:cs typeface="Times New Roman"/>
            </a:endParaRPr>
          </a:p>
          <a:p>
            <a:pPr marL="0" marR="0" lvl="0" indent="0" algn="ctr" defTabSz="914400" eaLnBrk="1" fontAlgn="auto" latinLnBrk="0" hangingPunct="1">
              <a:lnSpc>
                <a:spcPct val="115000"/>
              </a:lnSpc>
              <a:spcBef>
                <a:spcPts val="0"/>
              </a:spcBef>
              <a:spcAft>
                <a:spcPts val="1000"/>
              </a:spcAft>
              <a:buClrTx/>
              <a:buSzTx/>
              <a:buFontTx/>
              <a:buNone/>
              <a:tabLst/>
              <a:defRPr/>
            </a:pPr>
            <a:r>
              <a:rPr kumimoji="0" lang="en-GB" sz="1100" b="0" i="0" u="none" strike="noStrike" kern="0" cap="none" spc="0" normalizeH="0" baseline="0" noProof="0" dirty="0">
                <a:ln>
                  <a:noFill/>
                </a:ln>
                <a:solidFill>
                  <a:sysClr val="window" lastClr="FFFFFF"/>
                </a:solidFill>
                <a:effectLst/>
                <a:uLnTx/>
                <a:uFillTx/>
                <a:latin typeface="Calibri"/>
                <a:ea typeface="Calibri"/>
                <a:cs typeface="Times New Roman"/>
              </a:rPr>
              <a:t> </a:t>
            </a:r>
          </a:p>
        </p:txBody>
      </p:sp>
    </p:spTree>
    <p:extLst>
      <p:ext uri="{BB962C8B-B14F-4D97-AF65-F5344CB8AC3E}">
        <p14:creationId xmlns:p14="http://schemas.microsoft.com/office/powerpoint/2010/main" val="5062953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7545" y="1556792"/>
            <a:ext cx="7992888" cy="3908762"/>
          </a:xfrm>
          <a:prstGeom prst="rect">
            <a:avLst/>
          </a:prstGeom>
          <a:noFill/>
        </p:spPr>
        <p:txBody>
          <a:bodyPr wrap="square" rtlCol="0">
            <a:spAutoFit/>
          </a:bodyPr>
          <a:lstStyle/>
          <a:p>
            <a:r>
              <a:rPr lang="en-GB" sz="2800" dirty="0"/>
              <a:t>Now look at the sheet titled – </a:t>
            </a:r>
          </a:p>
          <a:p>
            <a:endParaRPr lang="en-GB" sz="2800" dirty="0"/>
          </a:p>
          <a:p>
            <a:r>
              <a:rPr lang="en-GB" sz="4000" b="1" dirty="0">
                <a:latin typeface="Chiller" panose="04020404031007020602" pitchFamily="82" charset="0"/>
              </a:rPr>
              <a:t>Problem Solving On Your Bronze Expedition – </a:t>
            </a:r>
          </a:p>
          <a:p>
            <a:r>
              <a:rPr lang="en-GB" sz="4000" b="1" dirty="0">
                <a:latin typeface="Chiller" panose="04020404031007020602" pitchFamily="82" charset="0"/>
              </a:rPr>
              <a:t>                     An Examination of Problems</a:t>
            </a:r>
          </a:p>
          <a:p>
            <a:endParaRPr lang="en-GB" sz="2800" dirty="0"/>
          </a:p>
          <a:p>
            <a:r>
              <a:rPr lang="en-GB" sz="2800" dirty="0"/>
              <a:t>Use the pictures and text boxes to guide you to the answer  contained in the flow diagram. Work in pairs and write down your responses.</a:t>
            </a:r>
          </a:p>
        </p:txBody>
      </p:sp>
    </p:spTree>
    <p:extLst>
      <p:ext uri="{BB962C8B-B14F-4D97-AF65-F5344CB8AC3E}">
        <p14:creationId xmlns:p14="http://schemas.microsoft.com/office/powerpoint/2010/main" val="28600643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187624" y="1052736"/>
            <a:ext cx="6480720" cy="1594796"/>
          </a:xfrm>
          <a:prstGeom prst="rect">
            <a:avLst/>
          </a:prstGeom>
        </p:spPr>
        <p:txBody>
          <a:bodyPr wrap="square">
            <a:spAutoFit/>
          </a:bodyPr>
          <a:lstStyle/>
          <a:p>
            <a:pPr algn="ctr">
              <a:lnSpc>
                <a:spcPct val="115000"/>
              </a:lnSpc>
              <a:spcAft>
                <a:spcPts val="1000"/>
              </a:spcAft>
            </a:pPr>
            <a:r>
              <a:rPr lang="en-GB" sz="4000" b="1" i="1" dirty="0">
                <a:ea typeface="Calibri"/>
                <a:cs typeface="Times New Roman"/>
              </a:rPr>
              <a:t>Crisis and Problem Solving </a:t>
            </a:r>
          </a:p>
          <a:p>
            <a:pPr algn="ctr">
              <a:lnSpc>
                <a:spcPct val="115000"/>
              </a:lnSpc>
              <a:spcAft>
                <a:spcPts val="1000"/>
              </a:spcAft>
            </a:pPr>
            <a:r>
              <a:rPr lang="en-GB" sz="4000" b="1" i="1" dirty="0">
                <a:ea typeface="Calibri"/>
                <a:cs typeface="Times New Roman"/>
              </a:rPr>
              <a:t>On your Expedition</a:t>
            </a:r>
          </a:p>
        </p:txBody>
      </p:sp>
      <p:pic>
        <p:nvPicPr>
          <p:cNvPr id="4" name="Picture 3">
            <a:extLst>
              <a:ext uri="{FF2B5EF4-FFF2-40B4-BE49-F238E27FC236}">
                <a16:creationId xmlns:a16="http://schemas.microsoft.com/office/drawing/2014/main" id="{B5F673D8-6C70-0F44-9557-A49757A4F8E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12092" y="2924944"/>
            <a:ext cx="5856252" cy="2955238"/>
          </a:xfrm>
          <a:prstGeom prst="rect">
            <a:avLst/>
          </a:prstGeom>
        </p:spPr>
      </p:pic>
    </p:spTree>
    <p:extLst>
      <p:ext uri="{BB962C8B-B14F-4D97-AF65-F5344CB8AC3E}">
        <p14:creationId xmlns:p14="http://schemas.microsoft.com/office/powerpoint/2010/main" val="9472016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1628800"/>
            <a:ext cx="1224136" cy="29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3608" y="836712"/>
            <a:ext cx="682625"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 Box 10"/>
          <p:cNvSpPr txBox="1"/>
          <p:nvPr/>
        </p:nvSpPr>
        <p:spPr>
          <a:xfrm>
            <a:off x="1910610" y="667584"/>
            <a:ext cx="1651973" cy="774700"/>
          </a:xfrm>
          <a:prstGeom prst="rect">
            <a:avLst/>
          </a:prstGeom>
          <a:solidFill>
            <a:sysClr val="window" lastClr="FFFFFF"/>
          </a:solidFill>
          <a:ln w="25400" cap="flat" cmpd="sng" algn="ctr">
            <a:solidFill>
              <a:srgbClr val="4F81BD"/>
            </a:solidFill>
            <a:prstDash val="solid"/>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defTabSz="914400" eaLnBrk="1" fontAlgn="auto" latinLnBrk="0" hangingPunct="1">
              <a:lnSpc>
                <a:spcPct val="115000"/>
              </a:lnSpc>
              <a:spcBef>
                <a:spcPts val="0"/>
              </a:spcBef>
              <a:spcAft>
                <a:spcPts val="1000"/>
              </a:spcAft>
              <a:buClrTx/>
              <a:buSzTx/>
              <a:buFontTx/>
              <a:buNone/>
              <a:tabLst/>
              <a:defRPr/>
            </a:pPr>
            <a:r>
              <a:rPr kumimoji="0" lang="en-GB" b="0" i="0" u="none" strike="noStrike" kern="0" cap="none" spc="0" normalizeH="0" baseline="0" noProof="0" dirty="0">
                <a:ln>
                  <a:noFill/>
                </a:ln>
                <a:solidFill>
                  <a:sysClr val="windowText" lastClr="000000"/>
                </a:solidFill>
                <a:effectLst/>
                <a:uLnTx/>
                <a:uFillTx/>
                <a:latin typeface="Calibri"/>
                <a:ea typeface="Calibri"/>
                <a:cs typeface="Times New Roman"/>
              </a:rPr>
              <a:t>Does it need some first aid?</a:t>
            </a:r>
          </a:p>
        </p:txBody>
      </p:sp>
      <p:sp>
        <p:nvSpPr>
          <p:cNvPr id="5" name="Text Box 12"/>
          <p:cNvSpPr txBox="1"/>
          <p:nvPr/>
        </p:nvSpPr>
        <p:spPr>
          <a:xfrm>
            <a:off x="2424646" y="1933992"/>
            <a:ext cx="715872" cy="432048"/>
          </a:xfrm>
          <a:prstGeom prst="rect">
            <a:avLst/>
          </a:prstGeom>
          <a:gradFill rotWithShape="1">
            <a:gsLst>
              <a:gs pos="0">
                <a:srgbClr val="4F81BD">
                  <a:tint val="50000"/>
                  <a:satMod val="300000"/>
                </a:srgbClr>
              </a:gs>
              <a:gs pos="35000">
                <a:srgbClr val="4F81BD">
                  <a:tint val="37000"/>
                  <a:satMod val="300000"/>
                </a:srgbClr>
              </a:gs>
              <a:gs pos="100000">
                <a:srgbClr val="4F81BD">
                  <a:tint val="15000"/>
                  <a:satMod val="350000"/>
                </a:srgbClr>
              </a:gs>
            </a:gsLst>
            <a:lin ang="16200000" scaled="1"/>
          </a:gradFill>
          <a:ln w="9525" cap="flat" cmpd="sng" algn="ctr">
            <a:solidFill>
              <a:srgbClr val="4F81BD">
                <a:shade val="95000"/>
                <a:satMod val="105000"/>
              </a:srgbClr>
            </a:solidFill>
            <a:prstDash val="solid"/>
          </a:ln>
          <a:effectLst>
            <a:outerShdw blurRad="40000" dist="20000" dir="5400000" rotWithShape="0">
              <a:srgbClr val="000000">
                <a:alpha val="38000"/>
              </a:srgbClr>
            </a:outerShdw>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ctr" defTabSz="914400" eaLnBrk="1" fontAlgn="auto" latinLnBrk="0" hangingPunct="1">
              <a:lnSpc>
                <a:spcPct val="115000"/>
              </a:lnSpc>
              <a:spcBef>
                <a:spcPts val="0"/>
              </a:spcBef>
              <a:spcAft>
                <a:spcPts val="1000"/>
              </a:spcAft>
              <a:buClrTx/>
              <a:buSzTx/>
              <a:buFontTx/>
              <a:buNone/>
              <a:tabLst/>
              <a:defRPr/>
            </a:pPr>
            <a:r>
              <a:rPr kumimoji="0" lang="en-GB" sz="2000" b="1" i="0" u="none" strike="noStrike" kern="0" cap="none" spc="0" normalizeH="0" baseline="0" noProof="0" dirty="0">
                <a:ln>
                  <a:noFill/>
                </a:ln>
                <a:solidFill>
                  <a:sysClr val="windowText" lastClr="000000"/>
                </a:solidFill>
                <a:effectLst/>
                <a:uLnTx/>
                <a:uFillTx/>
                <a:latin typeface="Calibri"/>
                <a:ea typeface="Calibri"/>
                <a:cs typeface="Times New Roman"/>
              </a:rPr>
              <a:t>NO</a:t>
            </a:r>
            <a:endParaRPr kumimoji="0" lang="en-GB" sz="1600" b="0" i="0" u="none" strike="noStrike" kern="0" cap="none" spc="0" normalizeH="0" baseline="0" noProof="0" dirty="0">
              <a:ln>
                <a:noFill/>
              </a:ln>
              <a:solidFill>
                <a:sysClr val="windowText" lastClr="000000"/>
              </a:solidFill>
              <a:effectLst/>
              <a:uLnTx/>
              <a:uFillTx/>
              <a:latin typeface="Calibri"/>
              <a:ea typeface="Calibri"/>
              <a:cs typeface="Times New Roman"/>
            </a:endParaRPr>
          </a:p>
        </p:txBody>
      </p:sp>
      <p:cxnSp>
        <p:nvCxnSpPr>
          <p:cNvPr id="6" name="Straight Arrow Connector 5"/>
          <p:cNvCxnSpPr/>
          <p:nvPr/>
        </p:nvCxnSpPr>
        <p:spPr>
          <a:xfrm>
            <a:off x="2736596" y="1548180"/>
            <a:ext cx="0" cy="385812"/>
          </a:xfrm>
          <a:prstGeom prst="straightConnector1">
            <a:avLst/>
          </a:prstGeom>
          <a:noFill/>
          <a:ln w="38100" cap="flat" cmpd="sng" algn="ctr">
            <a:solidFill>
              <a:srgbClr val="4F81BD"/>
            </a:solidFill>
            <a:prstDash val="solid"/>
            <a:tailEnd type="arrow"/>
          </a:ln>
          <a:effectLst>
            <a:outerShdw blurRad="40000" dist="23000" dir="5400000" rotWithShape="0">
              <a:srgbClr val="000000">
                <a:alpha val="35000"/>
              </a:srgbClr>
            </a:outerShdw>
          </a:effectLst>
        </p:spPr>
      </p:cxnSp>
      <p:sp>
        <p:nvSpPr>
          <p:cNvPr id="11" name="Text Box 34"/>
          <p:cNvSpPr txBox="1"/>
          <p:nvPr/>
        </p:nvSpPr>
        <p:spPr>
          <a:xfrm>
            <a:off x="1926928" y="3017716"/>
            <a:ext cx="1635655" cy="513202"/>
          </a:xfrm>
          <a:prstGeom prst="rect">
            <a:avLst/>
          </a:prstGeom>
          <a:solidFill>
            <a:sysClr val="window" lastClr="FFFFFF"/>
          </a:solidFill>
          <a:ln w="25400" cap="flat" cmpd="sng" algn="ctr">
            <a:solidFill>
              <a:srgbClr val="4F81BD"/>
            </a:solidFill>
            <a:prstDash val="solid"/>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defTabSz="914400" eaLnBrk="1" fontAlgn="auto" latinLnBrk="0" hangingPunct="1">
              <a:lnSpc>
                <a:spcPct val="115000"/>
              </a:lnSpc>
              <a:spcBef>
                <a:spcPts val="0"/>
              </a:spcBef>
              <a:spcAft>
                <a:spcPts val="1000"/>
              </a:spcAft>
              <a:buClrTx/>
              <a:buSzTx/>
              <a:buFontTx/>
              <a:buNone/>
              <a:tabLst/>
              <a:defRPr/>
            </a:pPr>
            <a:r>
              <a:rPr kumimoji="0" lang="en-GB" sz="2000" b="1" i="0" u="none" strike="noStrike" kern="0" cap="none" spc="0" normalizeH="0" baseline="0" noProof="0" dirty="0">
                <a:ln>
                  <a:noFill/>
                </a:ln>
                <a:solidFill>
                  <a:sysClr val="windowText" lastClr="000000"/>
                </a:solidFill>
                <a:effectLst/>
                <a:uLnTx/>
                <a:uFillTx/>
                <a:latin typeface="Calibri"/>
                <a:ea typeface="Calibri"/>
                <a:cs typeface="Times New Roman"/>
              </a:rPr>
              <a:t>Are you lost?</a:t>
            </a:r>
          </a:p>
        </p:txBody>
      </p:sp>
      <p:cxnSp>
        <p:nvCxnSpPr>
          <p:cNvPr id="12" name="Straight Arrow Connector 11"/>
          <p:cNvCxnSpPr/>
          <p:nvPr/>
        </p:nvCxnSpPr>
        <p:spPr>
          <a:xfrm>
            <a:off x="2786563" y="2468194"/>
            <a:ext cx="0" cy="504056"/>
          </a:xfrm>
          <a:prstGeom prst="straightConnector1">
            <a:avLst/>
          </a:prstGeom>
          <a:noFill/>
          <a:ln w="38100" cap="flat" cmpd="sng" algn="ctr">
            <a:solidFill>
              <a:srgbClr val="4F81BD"/>
            </a:solidFill>
            <a:prstDash val="solid"/>
            <a:tailEnd type="arrow"/>
          </a:ln>
          <a:effectLst>
            <a:outerShdw blurRad="40000" dist="23000" dir="5400000" rotWithShape="0">
              <a:srgbClr val="000000">
                <a:alpha val="35000"/>
              </a:srgbClr>
            </a:outerShdw>
          </a:effectLst>
        </p:spPr>
      </p:cxnSp>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06735" y="3017716"/>
            <a:ext cx="811213"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75136" y="3061921"/>
            <a:ext cx="615950" cy="4143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9" name="Text Box 58"/>
          <p:cNvSpPr txBox="1"/>
          <p:nvPr/>
        </p:nvSpPr>
        <p:spPr>
          <a:xfrm>
            <a:off x="5220072" y="1868250"/>
            <a:ext cx="3614004" cy="3325336"/>
          </a:xfrm>
          <a:prstGeom prst="rect">
            <a:avLst/>
          </a:prstGeom>
          <a:solidFill>
            <a:sysClr val="window" lastClr="FFFFFF"/>
          </a:solidFill>
          <a:ln w="25400" cap="flat" cmpd="sng" algn="ctr">
            <a:solidFill>
              <a:srgbClr val="4F81BD"/>
            </a:solidFill>
            <a:prstDash val="solid"/>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defTabSz="914400" eaLnBrk="1" fontAlgn="auto" latinLnBrk="0" hangingPunct="1">
              <a:lnSpc>
                <a:spcPct val="115000"/>
              </a:lnSpc>
              <a:spcBef>
                <a:spcPts val="0"/>
              </a:spcBef>
              <a:spcAft>
                <a:spcPts val="0"/>
              </a:spcAft>
              <a:buClrTx/>
              <a:buSzTx/>
              <a:buFontTx/>
              <a:buNone/>
              <a:tabLst/>
              <a:defRPr/>
            </a:pPr>
            <a:r>
              <a:rPr kumimoji="0" lang="en-GB" b="0" i="0" u="none" strike="noStrike" kern="0" cap="none" spc="0" normalizeH="0" baseline="0" noProof="0" dirty="0">
                <a:ln>
                  <a:noFill/>
                </a:ln>
                <a:solidFill>
                  <a:sysClr val="windowText" lastClr="000000"/>
                </a:solidFill>
                <a:effectLst/>
                <a:uLnTx/>
                <a:uFillTx/>
                <a:latin typeface="Calibri"/>
                <a:ea typeface="Calibri"/>
                <a:cs typeface="Times New Roman"/>
              </a:rPr>
              <a:t>Try to sort it logically. Some of the most common problems are:- Fear of cows!  Too many stops – try to set a target then all stop. Tired – are you snacking enough to keep your energy up. Splitting up – this is a big</a:t>
            </a:r>
            <a:r>
              <a:rPr kumimoji="0" lang="en-GB" b="0" i="0" u="none" strike="noStrike" kern="0" cap="none" spc="0" normalizeH="0" baseline="0" noProof="0" dirty="0">
                <a:ln>
                  <a:noFill/>
                </a:ln>
                <a:solidFill>
                  <a:srgbClr val="FF0000"/>
                </a:solidFill>
                <a:effectLst/>
                <a:uLnTx/>
                <a:uFillTx/>
                <a:latin typeface="Calibri"/>
                <a:ea typeface="Calibri"/>
                <a:cs typeface="Times New Roman"/>
              </a:rPr>
              <a:t> </a:t>
            </a:r>
            <a:r>
              <a:rPr kumimoji="0" lang="en-GB" b="1" i="0" u="none" strike="noStrike" kern="0" cap="none" spc="0" normalizeH="0" baseline="0" noProof="0" dirty="0">
                <a:ln>
                  <a:noFill/>
                </a:ln>
                <a:solidFill>
                  <a:srgbClr val="FF0000"/>
                </a:solidFill>
                <a:effectLst/>
                <a:uLnTx/>
                <a:uFillTx/>
                <a:latin typeface="Calibri"/>
                <a:ea typeface="Calibri"/>
                <a:cs typeface="Times New Roman"/>
              </a:rPr>
              <a:t>NO </a:t>
            </a:r>
            <a:r>
              <a:rPr kumimoji="0" lang="en-GB" b="0" i="0" u="none" strike="noStrike" kern="0" cap="none" spc="0" normalizeH="0" baseline="0" noProof="0" dirty="0">
                <a:ln>
                  <a:noFill/>
                </a:ln>
                <a:solidFill>
                  <a:sysClr val="windowText" lastClr="000000"/>
                </a:solidFill>
                <a:effectLst/>
                <a:uLnTx/>
                <a:uFillTx/>
                <a:latin typeface="Calibri"/>
                <a:ea typeface="Calibri"/>
                <a:cs typeface="Times New Roman"/>
              </a:rPr>
              <a:t>except for emergencies.</a:t>
            </a:r>
          </a:p>
          <a:p>
            <a:pPr marL="0" marR="0" lvl="0" indent="0" defTabSz="914400" eaLnBrk="1" fontAlgn="auto" latinLnBrk="0" hangingPunct="1">
              <a:lnSpc>
                <a:spcPct val="115000"/>
              </a:lnSpc>
              <a:spcBef>
                <a:spcPts val="0"/>
              </a:spcBef>
              <a:spcAft>
                <a:spcPts val="0"/>
              </a:spcAft>
              <a:buClrTx/>
              <a:buSzTx/>
              <a:buFontTx/>
              <a:buNone/>
              <a:tabLst/>
              <a:defRPr/>
            </a:pPr>
            <a:r>
              <a:rPr kumimoji="0" lang="en-GB" b="0" i="0" u="none" strike="noStrike" kern="0" cap="none" spc="0" normalizeH="0" baseline="0" noProof="0" dirty="0">
                <a:ln>
                  <a:noFill/>
                </a:ln>
                <a:solidFill>
                  <a:sysClr val="windowText" lastClr="000000"/>
                </a:solidFill>
                <a:effectLst/>
                <a:uLnTx/>
                <a:uFillTx/>
                <a:latin typeface="Calibri"/>
                <a:ea typeface="Calibri"/>
                <a:cs typeface="Times New Roman"/>
              </a:rPr>
              <a:t>Don’t reach for your phone for these sort of things – </a:t>
            </a:r>
            <a:r>
              <a:rPr kumimoji="0" lang="en-GB" b="1" i="0" u="none" strike="noStrike" kern="0" cap="none" spc="0" normalizeH="0" baseline="0" noProof="0" dirty="0">
                <a:ln>
                  <a:noFill/>
                </a:ln>
                <a:solidFill>
                  <a:srgbClr val="FF0000"/>
                </a:solidFill>
                <a:effectLst/>
                <a:uLnTx/>
                <a:uFillTx/>
                <a:latin typeface="Calibri"/>
                <a:ea typeface="Calibri"/>
                <a:cs typeface="Times New Roman"/>
              </a:rPr>
              <a:t>SORT IT !</a:t>
            </a:r>
            <a:endParaRPr kumimoji="0" lang="en-GB" b="0" i="0" u="none" strike="noStrike" kern="0" cap="none" spc="0" normalizeH="0" baseline="0" noProof="0" dirty="0">
              <a:ln>
                <a:noFill/>
              </a:ln>
              <a:solidFill>
                <a:sysClr val="windowText" lastClr="000000"/>
              </a:solidFill>
              <a:effectLst/>
              <a:uLnTx/>
              <a:uFillTx/>
              <a:latin typeface="Calibri"/>
              <a:ea typeface="Calibri"/>
              <a:cs typeface="Times New Roman"/>
            </a:endParaRPr>
          </a:p>
          <a:p>
            <a:pPr marL="0" marR="0" lvl="0" indent="0" defTabSz="914400" eaLnBrk="1" fontAlgn="auto" latinLnBrk="0" hangingPunct="1">
              <a:lnSpc>
                <a:spcPct val="115000"/>
              </a:lnSpc>
              <a:spcBef>
                <a:spcPts val="0"/>
              </a:spcBef>
              <a:spcAft>
                <a:spcPts val="0"/>
              </a:spcAft>
              <a:buClrTx/>
              <a:buSzTx/>
              <a:buFontTx/>
              <a:buNone/>
              <a:tabLst/>
              <a:defRPr/>
            </a:pPr>
            <a:r>
              <a:rPr kumimoji="0" lang="en-GB" sz="1100" b="0" i="0" u="none" strike="noStrike" kern="0" cap="none" spc="0" normalizeH="0" baseline="0" noProof="0" dirty="0">
                <a:ln>
                  <a:noFill/>
                </a:ln>
                <a:solidFill>
                  <a:sysClr val="windowText" lastClr="000000"/>
                </a:solidFill>
                <a:effectLst/>
                <a:uLnTx/>
                <a:uFillTx/>
                <a:latin typeface="Calibri"/>
                <a:ea typeface="Calibri"/>
                <a:cs typeface="Times New Roman"/>
              </a:rPr>
              <a:t> </a:t>
            </a:r>
          </a:p>
          <a:p>
            <a:pPr marL="0" marR="0" lvl="0" indent="0" defTabSz="914400" eaLnBrk="1" fontAlgn="auto" latinLnBrk="0" hangingPunct="1">
              <a:lnSpc>
                <a:spcPct val="115000"/>
              </a:lnSpc>
              <a:spcBef>
                <a:spcPts val="0"/>
              </a:spcBef>
              <a:spcAft>
                <a:spcPts val="0"/>
              </a:spcAft>
              <a:buClrTx/>
              <a:buSzTx/>
              <a:buFontTx/>
              <a:buNone/>
              <a:tabLst/>
              <a:defRPr/>
            </a:pPr>
            <a:r>
              <a:rPr kumimoji="0" lang="en-GB" sz="1100" b="0" i="0" u="none" strike="noStrike" kern="0" cap="none" spc="0" normalizeH="0" baseline="0" noProof="0" dirty="0">
                <a:ln>
                  <a:noFill/>
                </a:ln>
                <a:solidFill>
                  <a:sysClr val="windowText" lastClr="000000"/>
                </a:solidFill>
                <a:effectLst/>
                <a:uLnTx/>
                <a:uFillTx/>
                <a:latin typeface="Calibri"/>
                <a:ea typeface="Calibri"/>
                <a:cs typeface="Times New Roman"/>
              </a:rPr>
              <a:t> </a:t>
            </a:r>
          </a:p>
          <a:p>
            <a:pPr marL="0" marR="0" lvl="0" indent="0" defTabSz="914400" eaLnBrk="1" fontAlgn="auto" latinLnBrk="0" hangingPunct="1">
              <a:lnSpc>
                <a:spcPct val="115000"/>
              </a:lnSpc>
              <a:spcBef>
                <a:spcPts val="0"/>
              </a:spcBef>
              <a:spcAft>
                <a:spcPts val="1000"/>
              </a:spcAft>
              <a:buClrTx/>
              <a:buSzTx/>
              <a:buFontTx/>
              <a:buNone/>
              <a:tabLst/>
              <a:defRPr/>
            </a:pPr>
            <a:r>
              <a:rPr kumimoji="0" lang="en-GB" sz="1100" b="0" i="0" u="none" strike="noStrike" kern="0" cap="none" spc="0" normalizeH="0" baseline="0" noProof="0" dirty="0">
                <a:ln>
                  <a:noFill/>
                </a:ln>
                <a:solidFill>
                  <a:sysClr val="windowText" lastClr="000000"/>
                </a:solidFill>
                <a:effectLst/>
                <a:uLnTx/>
                <a:uFillTx/>
                <a:latin typeface="Calibri"/>
                <a:ea typeface="Calibri"/>
                <a:cs typeface="Times New Roman"/>
              </a:rPr>
              <a:t> </a:t>
            </a:r>
          </a:p>
          <a:p>
            <a:pPr marL="0" marR="0" lvl="0" indent="0" defTabSz="914400" eaLnBrk="1" fontAlgn="auto" latinLnBrk="0" hangingPunct="1">
              <a:lnSpc>
                <a:spcPct val="115000"/>
              </a:lnSpc>
              <a:spcBef>
                <a:spcPts val="0"/>
              </a:spcBef>
              <a:spcAft>
                <a:spcPts val="1000"/>
              </a:spcAft>
              <a:buClrTx/>
              <a:buSzTx/>
              <a:buFontTx/>
              <a:buNone/>
              <a:tabLst/>
              <a:defRPr/>
            </a:pPr>
            <a:endParaRPr kumimoji="0" lang="en-GB" sz="1100" b="0" i="0" u="none" strike="noStrike" kern="0" cap="none" spc="0" normalizeH="0" baseline="0" noProof="0" dirty="0">
              <a:ln>
                <a:noFill/>
              </a:ln>
              <a:solidFill>
                <a:sysClr val="windowText" lastClr="000000"/>
              </a:solidFill>
              <a:effectLst/>
              <a:uLnTx/>
              <a:uFillTx/>
              <a:latin typeface="Calibri"/>
              <a:ea typeface="Calibri"/>
              <a:cs typeface="Times New Roman"/>
            </a:endParaRPr>
          </a:p>
          <a:p>
            <a:pPr marL="0" marR="0" lvl="0" indent="0" defTabSz="914400" eaLnBrk="1" fontAlgn="auto" latinLnBrk="0" hangingPunct="1">
              <a:lnSpc>
                <a:spcPct val="115000"/>
              </a:lnSpc>
              <a:spcBef>
                <a:spcPts val="0"/>
              </a:spcBef>
              <a:spcAft>
                <a:spcPts val="1000"/>
              </a:spcAft>
              <a:buClrTx/>
              <a:buSzTx/>
              <a:buFontTx/>
              <a:buNone/>
              <a:tabLst/>
              <a:defRPr/>
            </a:pPr>
            <a:r>
              <a:rPr kumimoji="0" lang="en-GB" sz="1100" b="0" i="0" u="none" strike="noStrike" kern="0" cap="none" spc="0" normalizeH="0" baseline="0" noProof="0" dirty="0">
                <a:ln>
                  <a:noFill/>
                </a:ln>
                <a:solidFill>
                  <a:sysClr val="windowText" lastClr="000000"/>
                </a:solidFill>
                <a:effectLst/>
                <a:uLnTx/>
                <a:uFillTx/>
                <a:latin typeface="Calibri"/>
                <a:ea typeface="Calibri"/>
                <a:cs typeface="Times New Roman"/>
              </a:rPr>
              <a:t> </a:t>
            </a:r>
          </a:p>
        </p:txBody>
      </p:sp>
      <p:pic>
        <p:nvPicPr>
          <p:cNvPr id="2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17948" y="3067148"/>
            <a:ext cx="615950" cy="4143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1"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471091" y="1370037"/>
            <a:ext cx="862807" cy="9044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956333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31"/>
                                        </p:tgtEl>
                                        <p:attrNameLst>
                                          <p:attrName>style.visibility</p:attrName>
                                        </p:attrNameLst>
                                      </p:cBhvr>
                                      <p:to>
                                        <p:strVal val="visible"/>
                                      </p:to>
                                    </p:set>
                                    <p:animEffect transition="in" filter="fade">
                                      <p:cBhvr>
                                        <p:cTn id="7" dur="500"/>
                                        <p:tgtEl>
                                          <p:spTgt spid="103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fade">
                                      <p:cBhvr>
                                        <p:cTn id="12"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0433" y="1259364"/>
            <a:ext cx="1224136" cy="29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3608" y="569482"/>
            <a:ext cx="682625"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 Box 10"/>
          <p:cNvSpPr txBox="1"/>
          <p:nvPr/>
        </p:nvSpPr>
        <p:spPr>
          <a:xfrm>
            <a:off x="1910611" y="400666"/>
            <a:ext cx="1676676" cy="791116"/>
          </a:xfrm>
          <a:prstGeom prst="rect">
            <a:avLst/>
          </a:prstGeom>
          <a:solidFill>
            <a:sysClr val="window" lastClr="FFFFFF"/>
          </a:solidFill>
          <a:ln w="25400" cap="flat" cmpd="sng" algn="ctr">
            <a:solidFill>
              <a:srgbClr val="4F81BD"/>
            </a:solidFill>
            <a:prstDash val="solid"/>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1000"/>
              </a:spcAft>
            </a:pPr>
            <a:r>
              <a:rPr lang="en-GB" kern="0" dirty="0">
                <a:solidFill>
                  <a:sysClr val="windowText" lastClr="000000"/>
                </a:solidFill>
                <a:ea typeface="Calibri"/>
                <a:cs typeface="Times New Roman"/>
              </a:rPr>
              <a:t>Does it need some first aid?</a:t>
            </a:r>
          </a:p>
        </p:txBody>
      </p:sp>
      <p:sp>
        <p:nvSpPr>
          <p:cNvPr id="5" name="Text Box 12"/>
          <p:cNvSpPr txBox="1"/>
          <p:nvPr/>
        </p:nvSpPr>
        <p:spPr>
          <a:xfrm>
            <a:off x="2432279" y="1717968"/>
            <a:ext cx="715872" cy="432048"/>
          </a:xfrm>
          <a:prstGeom prst="rect">
            <a:avLst/>
          </a:prstGeom>
          <a:gradFill rotWithShape="1">
            <a:gsLst>
              <a:gs pos="0">
                <a:srgbClr val="4F81BD">
                  <a:tint val="50000"/>
                  <a:satMod val="300000"/>
                </a:srgbClr>
              </a:gs>
              <a:gs pos="35000">
                <a:srgbClr val="4F81BD">
                  <a:tint val="37000"/>
                  <a:satMod val="300000"/>
                </a:srgbClr>
              </a:gs>
              <a:gs pos="100000">
                <a:srgbClr val="4F81BD">
                  <a:tint val="15000"/>
                  <a:satMod val="350000"/>
                </a:srgbClr>
              </a:gs>
            </a:gsLst>
            <a:lin ang="16200000" scaled="1"/>
          </a:gradFill>
          <a:ln w="9525" cap="flat" cmpd="sng" algn="ctr">
            <a:solidFill>
              <a:srgbClr val="4F81BD">
                <a:shade val="95000"/>
                <a:satMod val="105000"/>
              </a:srgbClr>
            </a:solidFill>
            <a:prstDash val="solid"/>
          </a:ln>
          <a:effectLst>
            <a:outerShdw blurRad="40000" dist="20000" dir="5400000" rotWithShape="0">
              <a:srgbClr val="000000">
                <a:alpha val="38000"/>
              </a:srgbClr>
            </a:outerShdw>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1000"/>
              </a:spcAft>
            </a:pPr>
            <a:r>
              <a:rPr lang="en-GB" sz="2000" b="1" kern="0" dirty="0">
                <a:solidFill>
                  <a:sysClr val="windowText" lastClr="000000"/>
                </a:solidFill>
                <a:ea typeface="Calibri"/>
                <a:cs typeface="Times New Roman"/>
              </a:rPr>
              <a:t>NO</a:t>
            </a:r>
            <a:endParaRPr lang="en-GB" sz="1600" kern="0" dirty="0">
              <a:solidFill>
                <a:sysClr val="windowText" lastClr="000000"/>
              </a:solidFill>
              <a:ea typeface="Calibri"/>
              <a:cs typeface="Times New Roman"/>
            </a:endParaRPr>
          </a:p>
        </p:txBody>
      </p:sp>
      <p:cxnSp>
        <p:nvCxnSpPr>
          <p:cNvPr id="6" name="Straight Arrow Connector 5"/>
          <p:cNvCxnSpPr/>
          <p:nvPr/>
        </p:nvCxnSpPr>
        <p:spPr>
          <a:xfrm>
            <a:off x="2753131" y="1259364"/>
            <a:ext cx="0" cy="385812"/>
          </a:xfrm>
          <a:prstGeom prst="straightConnector1">
            <a:avLst/>
          </a:prstGeom>
          <a:noFill/>
          <a:ln w="38100" cap="flat" cmpd="sng" algn="ctr">
            <a:solidFill>
              <a:srgbClr val="4F81BD"/>
            </a:solidFill>
            <a:prstDash val="solid"/>
            <a:tailEnd type="arrow"/>
          </a:ln>
          <a:effectLst>
            <a:outerShdw blurRad="40000" dist="23000" dir="5400000" rotWithShape="0">
              <a:srgbClr val="000000">
                <a:alpha val="35000"/>
              </a:srgbClr>
            </a:outerShdw>
          </a:effectLst>
        </p:spPr>
      </p:cxnSp>
      <p:sp>
        <p:nvSpPr>
          <p:cNvPr id="11" name="Text Box 34"/>
          <p:cNvSpPr txBox="1"/>
          <p:nvPr/>
        </p:nvSpPr>
        <p:spPr>
          <a:xfrm>
            <a:off x="1972387" y="2667526"/>
            <a:ext cx="1635655" cy="513202"/>
          </a:xfrm>
          <a:prstGeom prst="rect">
            <a:avLst/>
          </a:prstGeom>
          <a:solidFill>
            <a:sysClr val="window" lastClr="FFFFFF"/>
          </a:solidFill>
          <a:ln w="25400" cap="flat" cmpd="sng" algn="ctr">
            <a:solidFill>
              <a:srgbClr val="4F81BD"/>
            </a:solidFill>
            <a:prstDash val="solid"/>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1000"/>
              </a:spcAft>
            </a:pPr>
            <a:r>
              <a:rPr lang="en-GB" sz="2000" kern="0" dirty="0">
                <a:solidFill>
                  <a:sysClr val="windowText" lastClr="000000"/>
                </a:solidFill>
                <a:ea typeface="Calibri"/>
                <a:cs typeface="Times New Roman"/>
              </a:rPr>
              <a:t>Are you lost?</a:t>
            </a:r>
          </a:p>
        </p:txBody>
      </p:sp>
      <p:cxnSp>
        <p:nvCxnSpPr>
          <p:cNvPr id="12" name="Straight Arrow Connector 11"/>
          <p:cNvCxnSpPr/>
          <p:nvPr/>
        </p:nvCxnSpPr>
        <p:spPr>
          <a:xfrm>
            <a:off x="2790215" y="2238908"/>
            <a:ext cx="6279" cy="398004"/>
          </a:xfrm>
          <a:prstGeom prst="straightConnector1">
            <a:avLst/>
          </a:prstGeom>
          <a:noFill/>
          <a:ln w="38100" cap="flat" cmpd="sng" algn="ctr">
            <a:solidFill>
              <a:srgbClr val="4F81BD"/>
            </a:solidFill>
            <a:prstDash val="solid"/>
            <a:tailEnd type="arrow"/>
          </a:ln>
          <a:effectLst>
            <a:outerShdw blurRad="40000" dist="23000" dir="5400000" rotWithShape="0">
              <a:srgbClr val="000000">
                <a:alpha val="35000"/>
              </a:srgbClr>
            </a:outerShdw>
          </a:effectLst>
        </p:spPr>
      </p:cxnSp>
      <p:sp>
        <p:nvSpPr>
          <p:cNvPr id="14" name="Text Box 36"/>
          <p:cNvSpPr txBox="1"/>
          <p:nvPr/>
        </p:nvSpPr>
        <p:spPr>
          <a:xfrm>
            <a:off x="4004898" y="2667526"/>
            <a:ext cx="642062" cy="526796"/>
          </a:xfrm>
          <a:prstGeom prst="rect">
            <a:avLst/>
          </a:prstGeom>
          <a:gradFill rotWithShape="1">
            <a:gsLst>
              <a:gs pos="0">
                <a:srgbClr val="9BBB59">
                  <a:tint val="50000"/>
                  <a:satMod val="300000"/>
                </a:srgbClr>
              </a:gs>
              <a:gs pos="35000">
                <a:srgbClr val="9BBB59">
                  <a:tint val="37000"/>
                  <a:satMod val="300000"/>
                </a:srgbClr>
              </a:gs>
              <a:gs pos="100000">
                <a:srgbClr val="9BBB59">
                  <a:tint val="15000"/>
                  <a:satMod val="350000"/>
                </a:srgbClr>
              </a:gs>
            </a:gsLst>
            <a:lin ang="16200000" scaled="1"/>
          </a:gradFill>
          <a:ln w="9525" cap="flat" cmpd="sng" algn="ctr">
            <a:solidFill>
              <a:srgbClr val="9BBB59">
                <a:shade val="95000"/>
                <a:satMod val="105000"/>
              </a:srgbClr>
            </a:solidFill>
            <a:prstDash val="solid"/>
          </a:ln>
          <a:effectLst>
            <a:outerShdw blurRad="40000" dist="20000" dir="5400000" rotWithShape="0">
              <a:srgbClr val="000000">
                <a:alpha val="38000"/>
              </a:srgbClr>
            </a:outerShdw>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1000"/>
              </a:spcAft>
            </a:pPr>
            <a:r>
              <a:rPr lang="en-GB" sz="2000" b="1" dirty="0">
                <a:effectLst/>
                <a:latin typeface="Calibri"/>
                <a:ea typeface="Calibri"/>
                <a:cs typeface="Times New Roman"/>
              </a:rPr>
              <a:t>YES</a:t>
            </a:r>
            <a:endParaRPr lang="en-GB" sz="1400" dirty="0">
              <a:effectLst/>
              <a:latin typeface="Calibri"/>
              <a:ea typeface="Calibri"/>
              <a:cs typeface="Times New Roman"/>
            </a:endParaRPr>
          </a:p>
        </p:txBody>
      </p:sp>
      <p:cxnSp>
        <p:nvCxnSpPr>
          <p:cNvPr id="15" name="Straight Arrow Connector 14"/>
          <p:cNvCxnSpPr>
            <a:cxnSpLocks/>
            <a:endCxn id="14" idx="1"/>
          </p:cNvCxnSpPr>
          <p:nvPr/>
        </p:nvCxnSpPr>
        <p:spPr>
          <a:xfrm>
            <a:off x="3619295" y="2893042"/>
            <a:ext cx="385603" cy="37882"/>
          </a:xfrm>
          <a:prstGeom prst="straightConnector1">
            <a:avLst/>
          </a:prstGeom>
          <a:noFill/>
          <a:ln w="38100" cap="flat" cmpd="sng" algn="ctr">
            <a:solidFill>
              <a:srgbClr val="4F81BD"/>
            </a:solidFill>
            <a:prstDash val="solid"/>
            <a:tailEnd type="arrow"/>
          </a:ln>
          <a:effectLst>
            <a:outerShdw blurRad="40000" dist="23000" dir="5400000" rotWithShape="0">
              <a:srgbClr val="000000">
                <a:alpha val="35000"/>
              </a:srgbClr>
            </a:outerShdw>
          </a:effectLst>
        </p:spPr>
      </p:cxnSp>
      <p:sp>
        <p:nvSpPr>
          <p:cNvPr id="16" name="Text Box 40"/>
          <p:cNvSpPr txBox="1"/>
          <p:nvPr/>
        </p:nvSpPr>
        <p:spPr>
          <a:xfrm>
            <a:off x="6634021" y="3980711"/>
            <a:ext cx="1879533" cy="1008886"/>
          </a:xfrm>
          <a:prstGeom prst="rect">
            <a:avLst/>
          </a:prstGeom>
          <a:solidFill>
            <a:sysClr val="window" lastClr="FFFFFF"/>
          </a:solidFill>
          <a:ln w="25400" cap="flat" cmpd="sng" algn="ctr">
            <a:solidFill>
              <a:srgbClr val="4F81BD"/>
            </a:solidFill>
            <a:prstDash val="solid"/>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defTabSz="914400" eaLnBrk="1" fontAlgn="auto" latinLnBrk="0" hangingPunct="1">
              <a:lnSpc>
                <a:spcPct val="115000"/>
              </a:lnSpc>
              <a:spcBef>
                <a:spcPts val="0"/>
              </a:spcBef>
              <a:spcAft>
                <a:spcPts val="1000"/>
              </a:spcAft>
              <a:buClrTx/>
              <a:buSzTx/>
              <a:buFontTx/>
              <a:buNone/>
              <a:tabLst/>
              <a:defRPr/>
            </a:pPr>
            <a:r>
              <a:rPr kumimoji="0" lang="en-GB" b="0" i="0" u="none" strike="noStrike" kern="0" cap="none" spc="0" normalizeH="0" baseline="0" noProof="0" dirty="0">
                <a:ln>
                  <a:noFill/>
                </a:ln>
                <a:solidFill>
                  <a:sysClr val="windowText" lastClr="000000"/>
                </a:solidFill>
                <a:effectLst/>
                <a:uLnTx/>
                <a:uFillTx/>
                <a:latin typeface="Calibri"/>
                <a:ea typeface="Calibri"/>
                <a:cs typeface="Times New Roman"/>
              </a:rPr>
              <a:t>Can you get back to your last known position?</a:t>
            </a:r>
          </a:p>
        </p:txBody>
      </p:sp>
      <p:cxnSp>
        <p:nvCxnSpPr>
          <p:cNvPr id="21" name="Straight Arrow Connector 20"/>
          <p:cNvCxnSpPr/>
          <p:nvPr/>
        </p:nvCxnSpPr>
        <p:spPr>
          <a:xfrm>
            <a:off x="6948667" y="3501008"/>
            <a:ext cx="6279" cy="398004"/>
          </a:xfrm>
          <a:prstGeom prst="straightConnector1">
            <a:avLst/>
          </a:prstGeom>
          <a:noFill/>
          <a:ln w="38100" cap="flat" cmpd="sng" algn="ctr">
            <a:solidFill>
              <a:srgbClr val="4F81BD"/>
            </a:solidFill>
            <a:prstDash val="solid"/>
            <a:tailEnd type="arrow"/>
          </a:ln>
          <a:effectLst>
            <a:outerShdw blurRad="40000" dist="23000" dir="5400000" rotWithShape="0">
              <a:srgbClr val="000000">
                <a:alpha val="35000"/>
              </a:srgbClr>
            </a:outerShdw>
          </a:effectLst>
        </p:spPr>
      </p:cxnSp>
      <p:sp>
        <p:nvSpPr>
          <p:cNvPr id="22" name="Text Box 36"/>
          <p:cNvSpPr txBox="1"/>
          <p:nvPr/>
        </p:nvSpPr>
        <p:spPr>
          <a:xfrm>
            <a:off x="5321804" y="4256056"/>
            <a:ext cx="669711" cy="541088"/>
          </a:xfrm>
          <a:prstGeom prst="rect">
            <a:avLst/>
          </a:prstGeom>
          <a:gradFill rotWithShape="1">
            <a:gsLst>
              <a:gs pos="0">
                <a:srgbClr val="9BBB59">
                  <a:tint val="50000"/>
                  <a:satMod val="300000"/>
                </a:srgbClr>
              </a:gs>
              <a:gs pos="35000">
                <a:srgbClr val="9BBB59">
                  <a:tint val="37000"/>
                  <a:satMod val="300000"/>
                </a:srgbClr>
              </a:gs>
              <a:gs pos="100000">
                <a:srgbClr val="9BBB59">
                  <a:tint val="15000"/>
                  <a:satMod val="350000"/>
                </a:srgbClr>
              </a:gs>
            </a:gsLst>
            <a:lin ang="16200000" scaled="1"/>
          </a:gradFill>
          <a:ln w="9525" cap="flat" cmpd="sng" algn="ctr">
            <a:solidFill>
              <a:srgbClr val="9BBB59">
                <a:shade val="95000"/>
                <a:satMod val="105000"/>
              </a:srgbClr>
            </a:solidFill>
            <a:prstDash val="solid"/>
          </a:ln>
          <a:effectLst>
            <a:outerShdw blurRad="40000" dist="20000" dir="5400000" rotWithShape="0">
              <a:srgbClr val="000000">
                <a:alpha val="38000"/>
              </a:srgbClr>
            </a:outerShdw>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1000"/>
              </a:spcAft>
            </a:pPr>
            <a:r>
              <a:rPr lang="en-GB" sz="2000" b="1" dirty="0">
                <a:effectLst/>
                <a:latin typeface="Calibri"/>
                <a:ea typeface="Calibri"/>
                <a:cs typeface="Times New Roman"/>
              </a:rPr>
              <a:t>YES</a:t>
            </a:r>
            <a:endParaRPr lang="en-GB" sz="1400" dirty="0">
              <a:effectLst/>
              <a:latin typeface="Calibri"/>
              <a:ea typeface="Calibri"/>
              <a:cs typeface="Times New Roman"/>
            </a:endParaRPr>
          </a:p>
        </p:txBody>
      </p:sp>
      <p:cxnSp>
        <p:nvCxnSpPr>
          <p:cNvPr id="23" name="Straight Arrow Connector 22"/>
          <p:cNvCxnSpPr/>
          <p:nvPr/>
        </p:nvCxnSpPr>
        <p:spPr>
          <a:xfrm flipH="1">
            <a:off x="6084168" y="4485154"/>
            <a:ext cx="457200" cy="0"/>
          </a:xfrm>
          <a:prstGeom prst="straightConnector1">
            <a:avLst/>
          </a:prstGeom>
          <a:noFill/>
          <a:ln w="38100" cap="flat" cmpd="sng" algn="ctr">
            <a:solidFill>
              <a:srgbClr val="4F81BD"/>
            </a:solidFill>
            <a:prstDash val="solid"/>
            <a:tailEnd type="arrow"/>
          </a:ln>
          <a:effectLst>
            <a:outerShdw blurRad="40000" dist="23000" dir="5400000" rotWithShape="0">
              <a:srgbClr val="000000">
                <a:alpha val="35000"/>
              </a:srgbClr>
            </a:outerShdw>
          </a:effectLst>
        </p:spPr>
      </p:cxnSp>
      <p:pic>
        <p:nvPicPr>
          <p:cNvPr id="205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90773" y="5373216"/>
            <a:ext cx="809235" cy="8092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7" name="Text Box 60">
            <a:extLst>
              <a:ext uri="{FF2B5EF4-FFF2-40B4-BE49-F238E27FC236}">
                <a16:creationId xmlns:a16="http://schemas.microsoft.com/office/drawing/2014/main" id="{E4A40692-B2A3-974F-863B-8FC30410DDF4}"/>
              </a:ext>
            </a:extLst>
          </p:cNvPr>
          <p:cNvSpPr txBox="1"/>
          <p:nvPr/>
        </p:nvSpPr>
        <p:spPr>
          <a:xfrm>
            <a:off x="5364088" y="2586462"/>
            <a:ext cx="3169158" cy="820982"/>
          </a:xfrm>
          <a:prstGeom prst="rect">
            <a:avLst/>
          </a:prstGeom>
          <a:solidFill>
            <a:schemeClr val="lt1"/>
          </a:solidFill>
          <a:ln w="38100">
            <a:solidFill>
              <a:srgbClr val="FF0000"/>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0"/>
              </a:spcAft>
            </a:pPr>
            <a:r>
              <a:rPr lang="en-GB" sz="20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Use OS locate to </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en-GB" sz="20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check your position.</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28" name="Picture 27" descr="A picture containing object&#10;&#10;Description automatically generated">
            <a:extLst>
              <a:ext uri="{FF2B5EF4-FFF2-40B4-BE49-F238E27FC236}">
                <a16:creationId xmlns:a16="http://schemas.microsoft.com/office/drawing/2014/main" id="{C4EB2E98-731E-214E-8A9F-7258D57E1BCB}"/>
              </a:ext>
            </a:extLst>
          </p:cNvPr>
          <p:cNvPicPr/>
          <p:nvPr/>
        </p:nvPicPr>
        <p:blipFill>
          <a:blip r:embed="rId5" cstate="print">
            <a:extLst>
              <a:ext uri="{28A0092B-C50C-407E-A947-70E740481C1C}">
                <a14:useLocalDpi xmlns:a14="http://schemas.microsoft.com/office/drawing/2010/main" val="0"/>
              </a:ext>
            </a:extLst>
          </a:blip>
          <a:stretch>
            <a:fillRect/>
          </a:stretch>
        </p:blipFill>
        <p:spPr>
          <a:xfrm>
            <a:off x="7602948" y="2667526"/>
            <a:ext cx="571734" cy="526796"/>
          </a:xfrm>
          <a:prstGeom prst="rect">
            <a:avLst/>
          </a:prstGeom>
        </p:spPr>
      </p:pic>
      <p:sp>
        <p:nvSpPr>
          <p:cNvPr id="8" name="Right Arrow 7">
            <a:extLst>
              <a:ext uri="{FF2B5EF4-FFF2-40B4-BE49-F238E27FC236}">
                <a16:creationId xmlns:a16="http://schemas.microsoft.com/office/drawing/2014/main" id="{F678E988-0F28-6749-AEF8-2518B33FB2B0}"/>
              </a:ext>
            </a:extLst>
          </p:cNvPr>
          <p:cNvSpPr/>
          <p:nvPr/>
        </p:nvSpPr>
        <p:spPr>
          <a:xfrm>
            <a:off x="4788023" y="2857537"/>
            <a:ext cx="533781" cy="139415"/>
          </a:xfrm>
          <a:prstGeom prst="rightArrow">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0" name="Straight Arrow Connector 29">
            <a:extLst>
              <a:ext uri="{FF2B5EF4-FFF2-40B4-BE49-F238E27FC236}">
                <a16:creationId xmlns:a16="http://schemas.microsoft.com/office/drawing/2014/main" id="{E0B44A8B-7405-754C-8327-123C240A244D}"/>
              </a:ext>
            </a:extLst>
          </p:cNvPr>
          <p:cNvCxnSpPr/>
          <p:nvPr/>
        </p:nvCxnSpPr>
        <p:spPr>
          <a:xfrm>
            <a:off x="5695390" y="4886178"/>
            <a:ext cx="6279" cy="398004"/>
          </a:xfrm>
          <a:prstGeom prst="straightConnector1">
            <a:avLst/>
          </a:prstGeom>
          <a:noFill/>
          <a:ln w="38100" cap="flat" cmpd="sng" algn="ctr">
            <a:solidFill>
              <a:srgbClr val="4F81BD"/>
            </a:solidFill>
            <a:prstDash val="solid"/>
            <a:tailEnd type="arrow"/>
          </a:ln>
          <a:effectLst>
            <a:outerShdw blurRad="40000" dist="23000" dir="5400000" rotWithShape="0">
              <a:srgbClr val="000000">
                <a:alpha val="35000"/>
              </a:srgbClr>
            </a:outerShdw>
          </a:effectLst>
        </p:spPr>
      </p:cxnSp>
    </p:spTree>
    <p:extLst>
      <p:ext uri="{BB962C8B-B14F-4D97-AF65-F5344CB8AC3E}">
        <p14:creationId xmlns:p14="http://schemas.microsoft.com/office/powerpoint/2010/main" val="11176894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0"/>
                                          </p:stCondLst>
                                        </p:cTn>
                                        <p:tgtEl>
                                          <p:spTgt spid="20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46">
            <a:extLst>
              <a:ext uri="{FF2B5EF4-FFF2-40B4-BE49-F238E27FC236}">
                <a16:creationId xmlns:a16="http://schemas.microsoft.com/office/drawing/2014/main" id="{E0FC8CAA-1C7A-CC4E-8A5C-E94602524F69}"/>
              </a:ext>
            </a:extLst>
          </p:cNvPr>
          <p:cNvSpPr txBox="1"/>
          <p:nvPr/>
        </p:nvSpPr>
        <p:spPr>
          <a:xfrm>
            <a:off x="2267744" y="1340768"/>
            <a:ext cx="4824535" cy="4032448"/>
          </a:xfrm>
          <a:prstGeom prst="rect">
            <a:avLst/>
          </a:prstGeom>
          <a:solidFill>
            <a:sysClr val="window" lastClr="FFFFFF"/>
          </a:solidFill>
          <a:ln w="25400" cap="flat" cmpd="sng" algn="ctr">
            <a:solidFill>
              <a:srgbClr val="4F81BD"/>
            </a:solidFill>
            <a:prstDash val="solid"/>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defTabSz="914400" eaLnBrk="1" fontAlgn="auto" latinLnBrk="0" hangingPunct="1">
              <a:lnSpc>
                <a:spcPct val="115000"/>
              </a:lnSpc>
              <a:spcBef>
                <a:spcPts val="0"/>
              </a:spcBef>
              <a:spcAft>
                <a:spcPts val="0"/>
              </a:spcAft>
              <a:buClrTx/>
              <a:buSzTx/>
              <a:buFontTx/>
              <a:buNone/>
              <a:tabLst/>
              <a:defRPr/>
            </a:pPr>
            <a:r>
              <a:rPr kumimoji="0" lang="en-GB" sz="2400" b="0" i="0" u="none" strike="noStrike" kern="0" cap="none" spc="0" normalizeH="0" baseline="0" noProof="0" dirty="0">
                <a:ln>
                  <a:noFill/>
                </a:ln>
                <a:solidFill>
                  <a:sysClr val="windowText" lastClr="000000"/>
                </a:solidFill>
                <a:effectLst/>
                <a:uLnTx/>
                <a:uFillTx/>
                <a:latin typeface="Calibri"/>
                <a:ea typeface="Calibri"/>
                <a:cs typeface="Times New Roman"/>
              </a:rPr>
              <a:t>This may take a bit of effort but is always the best and fastest option. Go back then try again, but this time:- check your direction with a compass,  decide what big feature you are aiming for, work out roughly how long it should take without stopping then time it, thumb the map checking every feature.</a:t>
            </a:r>
          </a:p>
        </p:txBody>
      </p:sp>
    </p:spTree>
    <p:extLst>
      <p:ext uri="{BB962C8B-B14F-4D97-AF65-F5344CB8AC3E}">
        <p14:creationId xmlns:p14="http://schemas.microsoft.com/office/powerpoint/2010/main" val="13617971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0433" y="1259364"/>
            <a:ext cx="1224136" cy="29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3608" y="569482"/>
            <a:ext cx="682625"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 Box 10"/>
          <p:cNvSpPr txBox="1"/>
          <p:nvPr/>
        </p:nvSpPr>
        <p:spPr>
          <a:xfrm>
            <a:off x="1910611" y="400666"/>
            <a:ext cx="1676676" cy="791116"/>
          </a:xfrm>
          <a:prstGeom prst="rect">
            <a:avLst/>
          </a:prstGeom>
          <a:solidFill>
            <a:sysClr val="window" lastClr="FFFFFF"/>
          </a:solidFill>
          <a:ln w="25400" cap="flat" cmpd="sng" algn="ctr">
            <a:solidFill>
              <a:srgbClr val="4F81BD"/>
            </a:solidFill>
            <a:prstDash val="solid"/>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1000"/>
              </a:spcAft>
            </a:pPr>
            <a:r>
              <a:rPr lang="en-GB" kern="0" dirty="0">
                <a:solidFill>
                  <a:sysClr val="windowText" lastClr="000000"/>
                </a:solidFill>
                <a:ea typeface="Calibri"/>
                <a:cs typeface="Times New Roman"/>
              </a:rPr>
              <a:t>Does it need some first aid?</a:t>
            </a:r>
          </a:p>
        </p:txBody>
      </p:sp>
      <p:sp>
        <p:nvSpPr>
          <p:cNvPr id="5" name="Text Box 12"/>
          <p:cNvSpPr txBox="1"/>
          <p:nvPr/>
        </p:nvSpPr>
        <p:spPr>
          <a:xfrm>
            <a:off x="2432279" y="1717968"/>
            <a:ext cx="715872" cy="432048"/>
          </a:xfrm>
          <a:prstGeom prst="rect">
            <a:avLst/>
          </a:prstGeom>
          <a:gradFill rotWithShape="1">
            <a:gsLst>
              <a:gs pos="0">
                <a:srgbClr val="4F81BD">
                  <a:tint val="50000"/>
                  <a:satMod val="300000"/>
                </a:srgbClr>
              </a:gs>
              <a:gs pos="35000">
                <a:srgbClr val="4F81BD">
                  <a:tint val="37000"/>
                  <a:satMod val="300000"/>
                </a:srgbClr>
              </a:gs>
              <a:gs pos="100000">
                <a:srgbClr val="4F81BD">
                  <a:tint val="15000"/>
                  <a:satMod val="350000"/>
                </a:srgbClr>
              </a:gs>
            </a:gsLst>
            <a:lin ang="16200000" scaled="1"/>
          </a:gradFill>
          <a:ln w="9525" cap="flat" cmpd="sng" algn="ctr">
            <a:solidFill>
              <a:srgbClr val="4F81BD">
                <a:shade val="95000"/>
                <a:satMod val="105000"/>
              </a:srgbClr>
            </a:solidFill>
            <a:prstDash val="solid"/>
          </a:ln>
          <a:effectLst>
            <a:outerShdw blurRad="40000" dist="20000" dir="5400000" rotWithShape="0">
              <a:srgbClr val="000000">
                <a:alpha val="38000"/>
              </a:srgbClr>
            </a:outerShdw>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1000"/>
              </a:spcAft>
            </a:pPr>
            <a:r>
              <a:rPr lang="en-GB" sz="2000" b="1" kern="0" dirty="0">
                <a:solidFill>
                  <a:sysClr val="windowText" lastClr="000000"/>
                </a:solidFill>
                <a:ea typeface="Calibri"/>
                <a:cs typeface="Times New Roman"/>
              </a:rPr>
              <a:t>NO</a:t>
            </a:r>
            <a:endParaRPr lang="en-GB" sz="1600" kern="0" dirty="0">
              <a:solidFill>
                <a:sysClr val="windowText" lastClr="000000"/>
              </a:solidFill>
              <a:ea typeface="Calibri"/>
              <a:cs typeface="Times New Roman"/>
            </a:endParaRPr>
          </a:p>
        </p:txBody>
      </p:sp>
      <p:cxnSp>
        <p:nvCxnSpPr>
          <p:cNvPr id="6" name="Straight Arrow Connector 5"/>
          <p:cNvCxnSpPr/>
          <p:nvPr/>
        </p:nvCxnSpPr>
        <p:spPr>
          <a:xfrm>
            <a:off x="2753131" y="1259364"/>
            <a:ext cx="0" cy="385812"/>
          </a:xfrm>
          <a:prstGeom prst="straightConnector1">
            <a:avLst/>
          </a:prstGeom>
          <a:noFill/>
          <a:ln w="38100" cap="flat" cmpd="sng" algn="ctr">
            <a:solidFill>
              <a:srgbClr val="4F81BD"/>
            </a:solidFill>
            <a:prstDash val="solid"/>
            <a:tailEnd type="arrow"/>
          </a:ln>
          <a:effectLst>
            <a:outerShdw blurRad="40000" dist="23000" dir="5400000" rotWithShape="0">
              <a:srgbClr val="000000">
                <a:alpha val="35000"/>
              </a:srgbClr>
            </a:outerShdw>
          </a:effectLst>
        </p:spPr>
      </p:cxnSp>
      <p:sp>
        <p:nvSpPr>
          <p:cNvPr id="11" name="Text Box 34"/>
          <p:cNvSpPr txBox="1"/>
          <p:nvPr/>
        </p:nvSpPr>
        <p:spPr>
          <a:xfrm>
            <a:off x="1972387" y="2667526"/>
            <a:ext cx="1635655" cy="513202"/>
          </a:xfrm>
          <a:prstGeom prst="rect">
            <a:avLst/>
          </a:prstGeom>
          <a:solidFill>
            <a:sysClr val="window" lastClr="FFFFFF"/>
          </a:solidFill>
          <a:ln w="25400" cap="flat" cmpd="sng" algn="ctr">
            <a:solidFill>
              <a:srgbClr val="4F81BD"/>
            </a:solidFill>
            <a:prstDash val="solid"/>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1000"/>
              </a:spcAft>
            </a:pPr>
            <a:r>
              <a:rPr lang="en-GB" sz="2000" kern="0" dirty="0">
                <a:solidFill>
                  <a:sysClr val="windowText" lastClr="000000"/>
                </a:solidFill>
                <a:ea typeface="Calibri"/>
                <a:cs typeface="Times New Roman"/>
              </a:rPr>
              <a:t>Are you lost?</a:t>
            </a:r>
          </a:p>
        </p:txBody>
      </p:sp>
      <p:cxnSp>
        <p:nvCxnSpPr>
          <p:cNvPr id="12" name="Straight Arrow Connector 11"/>
          <p:cNvCxnSpPr/>
          <p:nvPr/>
        </p:nvCxnSpPr>
        <p:spPr>
          <a:xfrm>
            <a:off x="2790215" y="2238908"/>
            <a:ext cx="6279" cy="398004"/>
          </a:xfrm>
          <a:prstGeom prst="straightConnector1">
            <a:avLst/>
          </a:prstGeom>
          <a:noFill/>
          <a:ln w="38100" cap="flat" cmpd="sng" algn="ctr">
            <a:solidFill>
              <a:srgbClr val="4F81BD"/>
            </a:solidFill>
            <a:prstDash val="solid"/>
            <a:tailEnd type="arrow"/>
          </a:ln>
          <a:effectLst>
            <a:outerShdw blurRad="40000" dist="23000" dir="5400000" rotWithShape="0">
              <a:srgbClr val="000000">
                <a:alpha val="35000"/>
              </a:srgbClr>
            </a:outerShdw>
          </a:effectLst>
        </p:spPr>
      </p:cxnSp>
      <p:sp>
        <p:nvSpPr>
          <p:cNvPr id="14" name="Text Box 36"/>
          <p:cNvSpPr txBox="1"/>
          <p:nvPr/>
        </p:nvSpPr>
        <p:spPr>
          <a:xfrm>
            <a:off x="2494673" y="3798951"/>
            <a:ext cx="658486" cy="600732"/>
          </a:xfrm>
          <a:prstGeom prst="rect">
            <a:avLst/>
          </a:prstGeom>
          <a:gradFill rotWithShape="1">
            <a:gsLst>
              <a:gs pos="0">
                <a:srgbClr val="9BBB59">
                  <a:tint val="50000"/>
                  <a:satMod val="300000"/>
                </a:srgbClr>
              </a:gs>
              <a:gs pos="35000">
                <a:srgbClr val="9BBB59">
                  <a:tint val="37000"/>
                  <a:satMod val="300000"/>
                </a:srgbClr>
              </a:gs>
              <a:gs pos="100000">
                <a:srgbClr val="9BBB59">
                  <a:tint val="15000"/>
                  <a:satMod val="350000"/>
                </a:srgbClr>
              </a:gs>
            </a:gsLst>
            <a:lin ang="16200000" scaled="1"/>
          </a:gradFill>
          <a:ln w="9525" cap="flat" cmpd="sng" algn="ctr">
            <a:solidFill>
              <a:srgbClr val="9BBB59">
                <a:shade val="95000"/>
                <a:satMod val="105000"/>
              </a:srgbClr>
            </a:solidFill>
            <a:prstDash val="solid"/>
          </a:ln>
          <a:effectLst>
            <a:outerShdw blurRad="40000" dist="20000" dir="5400000" rotWithShape="0">
              <a:srgbClr val="000000">
                <a:alpha val="38000"/>
              </a:srgbClr>
            </a:outerShdw>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1000"/>
              </a:spcAft>
            </a:pPr>
            <a:r>
              <a:rPr lang="en-GB" sz="2000" b="1" dirty="0">
                <a:solidFill>
                  <a:prstClr val="black"/>
                </a:solidFill>
                <a:ea typeface="Calibri"/>
                <a:cs typeface="Times New Roman"/>
              </a:rPr>
              <a:t>YES</a:t>
            </a:r>
            <a:endParaRPr lang="en-GB" sz="1400" dirty="0">
              <a:solidFill>
                <a:prstClr val="black"/>
              </a:solidFill>
              <a:ea typeface="Calibri"/>
              <a:cs typeface="Times New Roman"/>
            </a:endParaRPr>
          </a:p>
        </p:txBody>
      </p:sp>
      <p:cxnSp>
        <p:nvCxnSpPr>
          <p:cNvPr id="15" name="Straight Arrow Connector 14"/>
          <p:cNvCxnSpPr/>
          <p:nvPr/>
        </p:nvCxnSpPr>
        <p:spPr>
          <a:xfrm>
            <a:off x="2801467" y="3236094"/>
            <a:ext cx="0" cy="385812"/>
          </a:xfrm>
          <a:prstGeom prst="straightConnector1">
            <a:avLst/>
          </a:prstGeom>
          <a:noFill/>
          <a:ln w="38100" cap="flat" cmpd="sng" algn="ctr">
            <a:solidFill>
              <a:srgbClr val="4F81BD"/>
            </a:solidFill>
            <a:prstDash val="solid"/>
            <a:tailEnd type="arrow"/>
          </a:ln>
          <a:effectLst>
            <a:outerShdw blurRad="40000" dist="23000" dir="5400000" rotWithShape="0">
              <a:srgbClr val="000000">
                <a:alpha val="35000"/>
              </a:srgbClr>
            </a:outerShdw>
          </a:effectLst>
        </p:spPr>
      </p:cxnSp>
      <p:sp>
        <p:nvSpPr>
          <p:cNvPr id="16" name="Text Box 40"/>
          <p:cNvSpPr txBox="1"/>
          <p:nvPr/>
        </p:nvSpPr>
        <p:spPr>
          <a:xfrm>
            <a:off x="4891905" y="5132130"/>
            <a:ext cx="1879533" cy="1008886"/>
          </a:xfrm>
          <a:prstGeom prst="rect">
            <a:avLst/>
          </a:prstGeom>
          <a:solidFill>
            <a:sysClr val="window" lastClr="FFFFFF"/>
          </a:solidFill>
          <a:ln w="25400" cap="flat" cmpd="sng" algn="ctr">
            <a:solidFill>
              <a:srgbClr val="4F81BD"/>
            </a:solidFill>
            <a:prstDash val="solid"/>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1000"/>
              </a:spcAft>
            </a:pPr>
            <a:r>
              <a:rPr lang="en-GB" kern="0" dirty="0">
                <a:solidFill>
                  <a:sysClr val="windowText" lastClr="000000"/>
                </a:solidFill>
                <a:ea typeface="Calibri"/>
                <a:cs typeface="Times New Roman"/>
              </a:rPr>
              <a:t>Can you get back to your last known position?</a:t>
            </a:r>
          </a:p>
        </p:txBody>
      </p:sp>
      <p:cxnSp>
        <p:nvCxnSpPr>
          <p:cNvPr id="21" name="Straight Arrow Connector 20"/>
          <p:cNvCxnSpPr/>
          <p:nvPr/>
        </p:nvCxnSpPr>
        <p:spPr>
          <a:xfrm>
            <a:off x="2823916" y="4629743"/>
            <a:ext cx="6279" cy="398004"/>
          </a:xfrm>
          <a:prstGeom prst="straightConnector1">
            <a:avLst/>
          </a:prstGeom>
          <a:noFill/>
          <a:ln w="38100" cap="flat" cmpd="sng" algn="ctr">
            <a:solidFill>
              <a:srgbClr val="4F81BD"/>
            </a:solidFill>
            <a:prstDash val="solid"/>
            <a:tailEnd type="arrow"/>
          </a:ln>
          <a:effectLst>
            <a:outerShdw blurRad="40000" dist="23000" dir="5400000" rotWithShape="0">
              <a:srgbClr val="000000">
                <a:alpha val="35000"/>
              </a:srgbClr>
            </a:outerShdw>
          </a:effectLst>
        </p:spPr>
      </p:cxnSp>
      <p:cxnSp>
        <p:nvCxnSpPr>
          <p:cNvPr id="19" name="Straight Arrow Connector 18"/>
          <p:cNvCxnSpPr/>
          <p:nvPr/>
        </p:nvCxnSpPr>
        <p:spPr>
          <a:xfrm>
            <a:off x="6944372" y="5653992"/>
            <a:ext cx="361950" cy="0"/>
          </a:xfrm>
          <a:prstGeom prst="straightConnector1">
            <a:avLst/>
          </a:prstGeom>
          <a:noFill/>
          <a:ln w="38100" cap="flat" cmpd="sng" algn="ctr">
            <a:solidFill>
              <a:srgbClr val="4F81BD"/>
            </a:solidFill>
            <a:prstDash val="solid"/>
            <a:tailEnd type="arrow"/>
          </a:ln>
          <a:effectLst>
            <a:outerShdw blurRad="40000" dist="23000" dir="5400000" rotWithShape="0">
              <a:srgbClr val="000000">
                <a:alpha val="35000"/>
              </a:srgbClr>
            </a:outerShdw>
          </a:effectLst>
        </p:spPr>
      </p:cxnSp>
      <p:sp>
        <p:nvSpPr>
          <p:cNvPr id="27" name="Text Box 12"/>
          <p:cNvSpPr txBox="1"/>
          <p:nvPr/>
        </p:nvSpPr>
        <p:spPr>
          <a:xfrm>
            <a:off x="7411246" y="5432215"/>
            <a:ext cx="715872" cy="474939"/>
          </a:xfrm>
          <a:prstGeom prst="rect">
            <a:avLst/>
          </a:prstGeom>
          <a:gradFill rotWithShape="1">
            <a:gsLst>
              <a:gs pos="0">
                <a:srgbClr val="4F81BD">
                  <a:tint val="50000"/>
                  <a:satMod val="300000"/>
                </a:srgbClr>
              </a:gs>
              <a:gs pos="35000">
                <a:srgbClr val="4F81BD">
                  <a:tint val="37000"/>
                  <a:satMod val="300000"/>
                </a:srgbClr>
              </a:gs>
              <a:gs pos="100000">
                <a:srgbClr val="4F81BD">
                  <a:tint val="15000"/>
                  <a:satMod val="350000"/>
                </a:srgbClr>
              </a:gs>
            </a:gsLst>
            <a:lin ang="16200000" scaled="1"/>
          </a:gradFill>
          <a:ln w="9525" cap="flat" cmpd="sng" algn="ctr">
            <a:solidFill>
              <a:srgbClr val="4F81BD">
                <a:shade val="95000"/>
                <a:satMod val="105000"/>
              </a:srgbClr>
            </a:solidFill>
            <a:prstDash val="solid"/>
          </a:ln>
          <a:effectLst>
            <a:outerShdw blurRad="40000" dist="20000" dir="5400000" rotWithShape="0">
              <a:srgbClr val="000000">
                <a:alpha val="38000"/>
              </a:srgbClr>
            </a:outerShdw>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1000"/>
              </a:spcAft>
            </a:pPr>
            <a:r>
              <a:rPr lang="en-GB" sz="2000" b="1" kern="0" dirty="0">
                <a:solidFill>
                  <a:sysClr val="windowText" lastClr="000000"/>
                </a:solidFill>
                <a:ea typeface="Calibri"/>
                <a:cs typeface="Times New Roman"/>
              </a:rPr>
              <a:t>NO</a:t>
            </a:r>
            <a:endParaRPr lang="en-GB" sz="1600" kern="0" dirty="0">
              <a:solidFill>
                <a:sysClr val="windowText" lastClr="000000"/>
              </a:solidFill>
              <a:ea typeface="Calibri"/>
              <a:cs typeface="Times New Roman"/>
            </a:endParaRPr>
          </a:p>
        </p:txBody>
      </p:sp>
      <p:pic>
        <p:nvPicPr>
          <p:cNvPr id="28" name="Picture 27" descr="C:\Users\user\AppData\Local\Microsoft\Windows\Temporary Internet Files\Content.IE5\DNGWDPDI\MC900002026[1].wmf"/>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635849" y="380582"/>
            <a:ext cx="1477705" cy="1355813"/>
          </a:xfrm>
          <a:prstGeom prst="rect">
            <a:avLst/>
          </a:prstGeom>
          <a:noFill/>
          <a:ln>
            <a:noFill/>
          </a:ln>
        </p:spPr>
      </p:pic>
      <p:sp>
        <p:nvSpPr>
          <p:cNvPr id="29" name="Text Box 51"/>
          <p:cNvSpPr txBox="1"/>
          <p:nvPr/>
        </p:nvSpPr>
        <p:spPr>
          <a:xfrm>
            <a:off x="5119413" y="1563553"/>
            <a:ext cx="3600400" cy="3066190"/>
          </a:xfrm>
          <a:prstGeom prst="rect">
            <a:avLst/>
          </a:prstGeom>
          <a:solidFill>
            <a:sysClr val="window" lastClr="FFFFFF"/>
          </a:solidFill>
          <a:ln w="25400" cap="flat" cmpd="sng" algn="ctr">
            <a:solidFill>
              <a:srgbClr val="4F81BD"/>
            </a:solidFill>
            <a:prstDash val="solid"/>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defTabSz="914400" eaLnBrk="1" fontAlgn="auto" latinLnBrk="0" hangingPunct="1">
              <a:lnSpc>
                <a:spcPct val="115000"/>
              </a:lnSpc>
              <a:spcBef>
                <a:spcPts val="0"/>
              </a:spcBef>
              <a:spcAft>
                <a:spcPts val="0"/>
              </a:spcAft>
              <a:buClrTx/>
              <a:buSzTx/>
              <a:buFontTx/>
              <a:buNone/>
              <a:tabLst/>
              <a:defRPr/>
            </a:pPr>
            <a:r>
              <a:rPr kumimoji="0" lang="en-GB" sz="2000" b="0" i="0" u="none" strike="noStrike" kern="0" cap="none" spc="0" normalizeH="0" baseline="0" noProof="0" dirty="0">
                <a:ln>
                  <a:noFill/>
                </a:ln>
                <a:solidFill>
                  <a:sysClr val="windowText" lastClr="000000"/>
                </a:solidFill>
                <a:effectLst/>
                <a:uLnTx/>
                <a:uFillTx/>
                <a:latin typeface="Calibri"/>
                <a:ea typeface="Calibri"/>
                <a:cs typeface="Times New Roman"/>
              </a:rPr>
              <a:t>Then you must have been clucking about like a bunch of       headless chickens!!</a:t>
            </a:r>
          </a:p>
          <a:p>
            <a:pPr marL="0" marR="0" lvl="0" indent="0" defTabSz="914400" eaLnBrk="1" fontAlgn="auto" latinLnBrk="0" hangingPunct="1">
              <a:lnSpc>
                <a:spcPct val="115000"/>
              </a:lnSpc>
              <a:spcBef>
                <a:spcPts val="0"/>
              </a:spcBef>
              <a:spcAft>
                <a:spcPts val="0"/>
              </a:spcAft>
              <a:buClrTx/>
              <a:buSzTx/>
              <a:buFontTx/>
              <a:buNone/>
              <a:tabLst/>
              <a:defRPr/>
            </a:pPr>
            <a:r>
              <a:rPr kumimoji="0" lang="en-GB" sz="2000" b="0" i="0" u="none" strike="noStrike" kern="0" cap="none" spc="0" normalizeH="0" baseline="0" noProof="0" dirty="0">
                <a:ln>
                  <a:noFill/>
                </a:ln>
                <a:solidFill>
                  <a:sysClr val="windowText" lastClr="000000"/>
                </a:solidFill>
                <a:effectLst/>
                <a:uLnTx/>
                <a:uFillTx/>
                <a:latin typeface="Calibri"/>
                <a:ea typeface="Calibri"/>
                <a:cs typeface="Times New Roman"/>
              </a:rPr>
              <a:t>           Try to decide on a catching feature; that’s something that will catch you if you head in one direction such as a road, river or forest.</a:t>
            </a:r>
          </a:p>
          <a:p>
            <a:pPr marL="0" marR="0" lvl="0" indent="0" defTabSz="914400" eaLnBrk="1" fontAlgn="auto" latinLnBrk="0" hangingPunct="1">
              <a:lnSpc>
                <a:spcPct val="115000"/>
              </a:lnSpc>
              <a:spcBef>
                <a:spcPts val="0"/>
              </a:spcBef>
              <a:spcAft>
                <a:spcPts val="1000"/>
              </a:spcAft>
              <a:buClrTx/>
              <a:buSzTx/>
              <a:buFontTx/>
              <a:buNone/>
              <a:tabLst/>
              <a:defRPr/>
            </a:pPr>
            <a:r>
              <a:rPr kumimoji="0" lang="en-GB" sz="1100" b="0" i="0" u="none" strike="noStrike" kern="0" cap="none" spc="0" normalizeH="0" baseline="0" noProof="0" dirty="0">
                <a:ln>
                  <a:noFill/>
                </a:ln>
                <a:solidFill>
                  <a:sysClr val="windowText" lastClr="000000"/>
                </a:solidFill>
                <a:effectLst/>
                <a:uLnTx/>
                <a:uFillTx/>
                <a:latin typeface="Calibri"/>
                <a:ea typeface="Calibri"/>
                <a:cs typeface="Times New Roman"/>
              </a:rPr>
              <a:t> </a:t>
            </a:r>
          </a:p>
        </p:txBody>
      </p:sp>
      <p:cxnSp>
        <p:nvCxnSpPr>
          <p:cNvPr id="30" name="Straight Arrow Connector 29"/>
          <p:cNvCxnSpPr/>
          <p:nvPr/>
        </p:nvCxnSpPr>
        <p:spPr>
          <a:xfrm>
            <a:off x="4439521" y="5636573"/>
            <a:ext cx="361950" cy="0"/>
          </a:xfrm>
          <a:prstGeom prst="straightConnector1">
            <a:avLst/>
          </a:prstGeom>
          <a:noFill/>
          <a:ln w="38100" cap="flat" cmpd="sng" algn="ctr">
            <a:solidFill>
              <a:srgbClr val="4F81BD"/>
            </a:solidFill>
            <a:prstDash val="solid"/>
            <a:tailEnd type="arrow"/>
          </a:ln>
          <a:effectLst>
            <a:outerShdw blurRad="40000" dist="23000" dir="5400000" rotWithShape="0">
              <a:srgbClr val="000000">
                <a:alpha val="35000"/>
              </a:srgbClr>
            </a:outerShdw>
          </a:effectLst>
        </p:spPr>
      </p:cxnSp>
      <p:sp>
        <p:nvSpPr>
          <p:cNvPr id="1048" name="Oval Callout 1047"/>
          <p:cNvSpPr/>
          <p:nvPr/>
        </p:nvSpPr>
        <p:spPr>
          <a:xfrm>
            <a:off x="4403541" y="232168"/>
            <a:ext cx="715872" cy="674628"/>
          </a:xfrm>
          <a:prstGeom prst="wedgeEllipseCallout">
            <a:avLst>
              <a:gd name="adj1" fmla="val 18808"/>
              <a:gd name="adj2" fmla="val 39131"/>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a:p>
        </p:txBody>
      </p:sp>
      <p:sp>
        <p:nvSpPr>
          <p:cNvPr id="20" name="Text Box 60">
            <a:extLst>
              <a:ext uri="{FF2B5EF4-FFF2-40B4-BE49-F238E27FC236}">
                <a16:creationId xmlns:a16="http://schemas.microsoft.com/office/drawing/2014/main" id="{A82CCF04-98A3-344A-AA39-D1FB9CBE1D91}"/>
              </a:ext>
            </a:extLst>
          </p:cNvPr>
          <p:cNvSpPr txBox="1"/>
          <p:nvPr/>
        </p:nvSpPr>
        <p:spPr>
          <a:xfrm>
            <a:off x="1526733" y="5287417"/>
            <a:ext cx="2725364" cy="698315"/>
          </a:xfrm>
          <a:prstGeom prst="rect">
            <a:avLst/>
          </a:prstGeom>
          <a:solidFill>
            <a:schemeClr val="lt1"/>
          </a:solidFill>
          <a:ln w="38100">
            <a:solidFill>
              <a:srgbClr val="FF0000"/>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0"/>
              </a:spcAft>
            </a:pPr>
            <a:r>
              <a:rPr lang="en-GB"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Use OS locate to </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en-GB"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check your position.</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22" name="Picture 21" descr="A picture containing object&#10;&#10;Description automatically generated">
            <a:extLst>
              <a:ext uri="{FF2B5EF4-FFF2-40B4-BE49-F238E27FC236}">
                <a16:creationId xmlns:a16="http://schemas.microsoft.com/office/drawing/2014/main" id="{C4EB2E98-731E-214E-8A9F-7258D57E1BCB}"/>
              </a:ext>
            </a:extLst>
          </p:cNvPr>
          <p:cNvPicPr/>
          <p:nvPr/>
        </p:nvPicPr>
        <p:blipFill>
          <a:blip r:embed="rId5" cstate="print">
            <a:extLst>
              <a:ext uri="{28A0092B-C50C-407E-A947-70E740481C1C}">
                <a14:useLocalDpi xmlns:a14="http://schemas.microsoft.com/office/drawing/2010/main" val="0"/>
              </a:ext>
            </a:extLst>
          </a:blip>
          <a:stretch>
            <a:fillRect/>
          </a:stretch>
        </p:blipFill>
        <p:spPr>
          <a:xfrm>
            <a:off x="3608042" y="5381621"/>
            <a:ext cx="512040" cy="509905"/>
          </a:xfrm>
          <a:prstGeom prst="rect">
            <a:avLst/>
          </a:prstGeom>
        </p:spPr>
      </p:pic>
      <p:cxnSp>
        <p:nvCxnSpPr>
          <p:cNvPr id="23" name="Straight Arrow Connector 22">
            <a:extLst>
              <a:ext uri="{FF2B5EF4-FFF2-40B4-BE49-F238E27FC236}">
                <a16:creationId xmlns:a16="http://schemas.microsoft.com/office/drawing/2014/main" id="{1AAE9AA9-2E5D-DE48-9494-1728DA6A2432}"/>
              </a:ext>
            </a:extLst>
          </p:cNvPr>
          <p:cNvCxnSpPr>
            <a:cxnSpLocks/>
          </p:cNvCxnSpPr>
          <p:nvPr/>
        </p:nvCxnSpPr>
        <p:spPr>
          <a:xfrm flipV="1">
            <a:off x="7668344" y="4828746"/>
            <a:ext cx="0" cy="458671"/>
          </a:xfrm>
          <a:prstGeom prst="straightConnector1">
            <a:avLst/>
          </a:prstGeom>
          <a:noFill/>
          <a:ln w="38100" cap="flat" cmpd="sng" algn="ctr">
            <a:solidFill>
              <a:srgbClr val="4F81BD"/>
            </a:solidFill>
            <a:prstDash val="solid"/>
            <a:tailEnd type="arrow"/>
          </a:ln>
          <a:effectLst>
            <a:outerShdw blurRad="40000" dist="23000" dir="5400000" rotWithShape="0">
              <a:srgbClr val="000000">
                <a:alpha val="35000"/>
              </a:srgbClr>
            </a:outerShdw>
          </a:effectLst>
        </p:spPr>
      </p:cxnSp>
    </p:spTree>
    <p:extLst>
      <p:ext uri="{BB962C8B-B14F-4D97-AF65-F5344CB8AC3E}">
        <p14:creationId xmlns:p14="http://schemas.microsoft.com/office/powerpoint/2010/main" val="17797844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28"/>
                                        </p:tgtEl>
                                        <p:attrNameLst>
                                          <p:attrName>style.visibility</p:attrName>
                                        </p:attrNameLst>
                                      </p:cBhvr>
                                      <p:to>
                                        <p:strVal val="visible"/>
                                      </p:to>
                                    </p:set>
                                    <p:animEffect transition="in" filter="circle(in)">
                                      <p:cBhvr>
                                        <p:cTn id="7" dur="2000"/>
                                        <p:tgtEl>
                                          <p:spTgt spid="2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9"/>
                                        </p:tgtEl>
                                        <p:attrNameLst>
                                          <p:attrName>style.visibility</p:attrName>
                                        </p:attrNameLst>
                                      </p:cBhvr>
                                      <p:to>
                                        <p:strVal val="visible"/>
                                      </p:to>
                                    </p:set>
                                    <p:animEffect transition="in" filter="wipe(down)">
                                      <p:cBhvr>
                                        <p:cTn id="12"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6432" y="2204864"/>
            <a:ext cx="1069464" cy="2592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2295" y="1459012"/>
            <a:ext cx="682625"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 Box 10"/>
          <p:cNvSpPr txBox="1"/>
          <p:nvPr/>
        </p:nvSpPr>
        <p:spPr>
          <a:xfrm>
            <a:off x="1452317" y="1306612"/>
            <a:ext cx="1651973" cy="774700"/>
          </a:xfrm>
          <a:prstGeom prst="rect">
            <a:avLst/>
          </a:prstGeom>
          <a:solidFill>
            <a:sysClr val="window" lastClr="FFFFFF"/>
          </a:solidFill>
          <a:ln w="25400" cap="flat" cmpd="sng" algn="ctr">
            <a:solidFill>
              <a:srgbClr val="4F81BD"/>
            </a:solidFill>
            <a:prstDash val="solid"/>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1000"/>
              </a:spcAft>
            </a:pPr>
            <a:r>
              <a:rPr lang="en-GB" kern="0" dirty="0">
                <a:solidFill>
                  <a:sysClr val="windowText" lastClr="000000"/>
                </a:solidFill>
                <a:ea typeface="Calibri"/>
                <a:cs typeface="Times New Roman"/>
              </a:rPr>
              <a:t>Does it need some first aid?</a:t>
            </a:r>
          </a:p>
        </p:txBody>
      </p:sp>
      <p:sp>
        <p:nvSpPr>
          <p:cNvPr id="14" name="Text Box 18"/>
          <p:cNvSpPr txBox="1"/>
          <p:nvPr/>
        </p:nvSpPr>
        <p:spPr>
          <a:xfrm>
            <a:off x="3563888" y="1459012"/>
            <a:ext cx="495300" cy="333375"/>
          </a:xfrm>
          <a:prstGeom prst="rect">
            <a:avLst/>
          </a:prstGeom>
          <a:gradFill rotWithShape="1">
            <a:gsLst>
              <a:gs pos="0">
                <a:srgbClr val="9BBB59">
                  <a:tint val="50000"/>
                  <a:satMod val="300000"/>
                </a:srgbClr>
              </a:gs>
              <a:gs pos="35000">
                <a:srgbClr val="9BBB59">
                  <a:tint val="37000"/>
                  <a:satMod val="300000"/>
                </a:srgbClr>
              </a:gs>
              <a:gs pos="100000">
                <a:srgbClr val="9BBB59">
                  <a:tint val="15000"/>
                  <a:satMod val="350000"/>
                </a:srgbClr>
              </a:gs>
            </a:gsLst>
            <a:lin ang="16200000" scaled="1"/>
          </a:gradFill>
          <a:ln w="9525" cap="flat" cmpd="sng" algn="ctr">
            <a:solidFill>
              <a:srgbClr val="9BBB59">
                <a:shade val="95000"/>
                <a:satMod val="105000"/>
              </a:srgbClr>
            </a:solidFill>
            <a:prstDash val="solid"/>
          </a:ln>
          <a:effectLst>
            <a:outerShdw blurRad="40000" dist="20000" dir="5400000" rotWithShape="0">
              <a:srgbClr val="000000">
                <a:alpha val="38000"/>
              </a:srgbClr>
            </a:outerShdw>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1000"/>
              </a:spcAft>
            </a:pPr>
            <a:r>
              <a:rPr lang="en-GB" sz="1400" b="1" dirty="0">
                <a:effectLst/>
                <a:latin typeface="Calibri"/>
                <a:ea typeface="Calibri"/>
                <a:cs typeface="Times New Roman"/>
              </a:rPr>
              <a:t>YES</a:t>
            </a:r>
            <a:endParaRPr lang="en-GB" sz="1100" dirty="0">
              <a:effectLst/>
              <a:latin typeface="Calibri"/>
              <a:ea typeface="Calibri"/>
              <a:cs typeface="Times New Roman"/>
            </a:endParaRPr>
          </a:p>
        </p:txBody>
      </p:sp>
      <p:cxnSp>
        <p:nvCxnSpPr>
          <p:cNvPr id="15" name="Straight Arrow Connector 14"/>
          <p:cNvCxnSpPr/>
          <p:nvPr/>
        </p:nvCxnSpPr>
        <p:spPr>
          <a:xfrm>
            <a:off x="3144788" y="1689692"/>
            <a:ext cx="419100" cy="0"/>
          </a:xfrm>
          <a:prstGeom prst="straightConnector1">
            <a:avLst/>
          </a:prstGeom>
          <a:noFill/>
          <a:ln w="38100" cap="flat" cmpd="sng" algn="ctr">
            <a:solidFill>
              <a:srgbClr val="4F81BD"/>
            </a:solidFill>
            <a:prstDash val="solid"/>
            <a:tailEnd type="arrow"/>
          </a:ln>
          <a:effectLst>
            <a:outerShdw blurRad="40000" dist="23000" dir="5400000" rotWithShape="0">
              <a:srgbClr val="000000">
                <a:alpha val="35000"/>
              </a:srgbClr>
            </a:outerShdw>
          </a:effectLst>
        </p:spPr>
      </p:cxnSp>
      <p:sp>
        <p:nvSpPr>
          <p:cNvPr id="16" name="Text Box 16"/>
          <p:cNvSpPr txBox="1"/>
          <p:nvPr/>
        </p:nvSpPr>
        <p:spPr>
          <a:xfrm>
            <a:off x="4572000" y="1244735"/>
            <a:ext cx="3096344" cy="1050854"/>
          </a:xfrm>
          <a:prstGeom prst="rect">
            <a:avLst/>
          </a:prstGeom>
          <a:solidFill>
            <a:sysClr val="window" lastClr="FFFFFF"/>
          </a:solidFill>
          <a:ln w="25400" cap="flat" cmpd="sng" algn="ctr">
            <a:solidFill>
              <a:srgbClr val="4F81BD"/>
            </a:solidFill>
            <a:prstDash val="solid"/>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defTabSz="914400" eaLnBrk="1" fontAlgn="auto" latinLnBrk="0" hangingPunct="1">
              <a:lnSpc>
                <a:spcPct val="115000"/>
              </a:lnSpc>
              <a:spcBef>
                <a:spcPts val="0"/>
              </a:spcBef>
              <a:spcAft>
                <a:spcPts val="1000"/>
              </a:spcAft>
              <a:buClrTx/>
              <a:buSzTx/>
              <a:buFontTx/>
              <a:buNone/>
              <a:tabLst/>
              <a:defRPr/>
            </a:pPr>
            <a:r>
              <a:rPr kumimoji="0" lang="en-GB" sz="2000" b="0" i="1" u="none" strike="noStrike" kern="0" cap="none" spc="0" normalizeH="0" baseline="0" noProof="0" dirty="0">
                <a:ln>
                  <a:noFill/>
                </a:ln>
                <a:solidFill>
                  <a:sysClr val="windowText" lastClr="000000"/>
                </a:solidFill>
                <a:effectLst/>
                <a:uLnTx/>
                <a:uFillTx/>
                <a:latin typeface="Calibri"/>
                <a:ea typeface="Calibri"/>
                <a:cs typeface="Times New Roman"/>
              </a:rPr>
              <a:t>Can you cope with it using</a:t>
            </a:r>
            <a:r>
              <a:rPr kumimoji="0" lang="en-GB" sz="2000" b="0" i="0" u="none" strike="noStrike" kern="0" cap="none" spc="0" normalizeH="0" baseline="0" noProof="0" dirty="0">
                <a:ln>
                  <a:noFill/>
                </a:ln>
                <a:solidFill>
                  <a:sysClr val="windowText" lastClr="000000"/>
                </a:solidFill>
                <a:effectLst/>
                <a:uLnTx/>
                <a:uFillTx/>
                <a:latin typeface="Calibri"/>
                <a:ea typeface="Calibri"/>
                <a:cs typeface="Times New Roman"/>
              </a:rPr>
              <a:t> your training and carry on?</a:t>
            </a:r>
          </a:p>
        </p:txBody>
      </p:sp>
      <p:cxnSp>
        <p:nvCxnSpPr>
          <p:cNvPr id="17" name="Straight Arrow Connector 16"/>
          <p:cNvCxnSpPr/>
          <p:nvPr/>
        </p:nvCxnSpPr>
        <p:spPr>
          <a:xfrm>
            <a:off x="4059188" y="1687218"/>
            <a:ext cx="419100" cy="0"/>
          </a:xfrm>
          <a:prstGeom prst="straightConnector1">
            <a:avLst/>
          </a:prstGeom>
          <a:noFill/>
          <a:ln w="38100" cap="flat" cmpd="sng" algn="ctr">
            <a:solidFill>
              <a:srgbClr val="4F81BD"/>
            </a:solidFill>
            <a:prstDash val="solid"/>
            <a:tailEnd type="arrow"/>
          </a:ln>
          <a:effectLst>
            <a:outerShdw blurRad="40000" dist="23000" dir="5400000" rotWithShape="0">
              <a:srgbClr val="000000">
                <a:alpha val="35000"/>
              </a:srgbClr>
            </a:outerShdw>
          </a:effectLst>
        </p:spPr>
      </p:cxnSp>
      <p:sp>
        <p:nvSpPr>
          <p:cNvPr id="21" name="Text Box 19"/>
          <p:cNvSpPr txBox="1"/>
          <p:nvPr/>
        </p:nvSpPr>
        <p:spPr>
          <a:xfrm>
            <a:off x="889860" y="5225674"/>
            <a:ext cx="7796327" cy="1243280"/>
          </a:xfrm>
          <a:prstGeom prst="rect">
            <a:avLst/>
          </a:prstGeom>
          <a:solidFill>
            <a:sysClr val="window" lastClr="FFFFFF"/>
          </a:solidFill>
          <a:ln w="25400" cap="flat" cmpd="sng" algn="ctr">
            <a:solidFill>
              <a:srgbClr val="4F81BD"/>
            </a:solidFill>
            <a:prstDash val="solid"/>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defTabSz="914400" eaLnBrk="1" fontAlgn="auto" latinLnBrk="0" hangingPunct="1">
              <a:lnSpc>
                <a:spcPct val="115000"/>
              </a:lnSpc>
              <a:spcBef>
                <a:spcPts val="0"/>
              </a:spcBef>
              <a:spcAft>
                <a:spcPts val="1000"/>
              </a:spcAft>
              <a:buClrTx/>
              <a:buSzTx/>
              <a:buFontTx/>
              <a:buNone/>
              <a:tabLst/>
              <a:defRPr/>
            </a:pPr>
            <a:r>
              <a:rPr kumimoji="0" lang="en-GB" sz="3200" b="0" i="0" u="none" strike="noStrike" kern="0" cap="none" spc="0" normalizeH="0" baseline="0" noProof="0" dirty="0">
                <a:ln>
                  <a:noFill/>
                </a:ln>
                <a:solidFill>
                  <a:sysClr val="windowText" lastClr="000000"/>
                </a:solidFill>
                <a:effectLst/>
                <a:uLnTx/>
                <a:uFillTx/>
                <a:latin typeface="Calibri"/>
                <a:ea typeface="Calibri"/>
                <a:cs typeface="Times New Roman"/>
              </a:rPr>
              <a:t>Great, sort it, carry on</a:t>
            </a:r>
            <a:r>
              <a:rPr kumimoji="0" lang="en-GB" sz="3200" b="0" i="0" u="none" strike="noStrike" kern="0" cap="none" spc="0" normalizeH="0" noProof="0" dirty="0">
                <a:ln>
                  <a:noFill/>
                </a:ln>
                <a:solidFill>
                  <a:sysClr val="windowText" lastClr="000000"/>
                </a:solidFill>
                <a:effectLst/>
                <a:uLnTx/>
                <a:uFillTx/>
                <a:latin typeface="Calibri"/>
                <a:ea typeface="Calibri"/>
                <a:cs typeface="Times New Roman"/>
              </a:rPr>
              <a:t> then use your contact</a:t>
            </a:r>
          </a:p>
          <a:p>
            <a:pPr marL="0" marR="0" lvl="0" indent="0" defTabSz="914400" eaLnBrk="1" fontAlgn="auto" latinLnBrk="0" hangingPunct="1">
              <a:lnSpc>
                <a:spcPct val="115000"/>
              </a:lnSpc>
              <a:spcBef>
                <a:spcPts val="0"/>
              </a:spcBef>
              <a:spcAft>
                <a:spcPts val="1000"/>
              </a:spcAft>
              <a:buClrTx/>
              <a:buSzTx/>
              <a:buFontTx/>
              <a:buNone/>
              <a:tabLst/>
              <a:defRPr/>
            </a:pPr>
            <a:r>
              <a:rPr lang="en-GB" sz="3200" kern="0" dirty="0">
                <a:solidFill>
                  <a:sysClr val="windowText" lastClr="000000"/>
                </a:solidFill>
                <a:latin typeface="Calibri"/>
                <a:ea typeface="Calibri"/>
                <a:cs typeface="Times New Roman"/>
              </a:rPr>
              <a:t>number to let us know.</a:t>
            </a:r>
            <a:r>
              <a:rPr kumimoji="0" lang="en-GB" sz="3200" b="0" i="0" u="none" strike="noStrike" kern="0" cap="none" spc="0" normalizeH="0" noProof="0" dirty="0">
                <a:ln>
                  <a:noFill/>
                </a:ln>
                <a:solidFill>
                  <a:sysClr val="windowText" lastClr="000000"/>
                </a:solidFill>
                <a:effectLst/>
                <a:uLnTx/>
                <a:uFillTx/>
                <a:latin typeface="Calibri"/>
                <a:ea typeface="Calibri"/>
                <a:cs typeface="Times New Roman"/>
              </a:rPr>
              <a:t> </a:t>
            </a:r>
            <a:r>
              <a:rPr kumimoji="0" lang="en-GB" sz="3200" b="0" i="0" u="none" strike="noStrike" kern="0" cap="none" spc="0" normalizeH="0" baseline="0" noProof="0" dirty="0">
                <a:ln>
                  <a:noFill/>
                </a:ln>
                <a:solidFill>
                  <a:sysClr val="windowText" lastClr="000000"/>
                </a:solidFill>
                <a:effectLst/>
                <a:uLnTx/>
                <a:uFillTx/>
                <a:latin typeface="Calibri"/>
                <a:ea typeface="Calibri"/>
                <a:cs typeface="Times New Roman"/>
              </a:rPr>
              <a:t> </a:t>
            </a:r>
          </a:p>
        </p:txBody>
      </p:sp>
      <p:pic>
        <p:nvPicPr>
          <p:cNvPr id="409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62762" y="2773313"/>
            <a:ext cx="910505" cy="7264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22" name="Straight Arrow Connector 21"/>
          <p:cNvCxnSpPr/>
          <p:nvPr/>
        </p:nvCxnSpPr>
        <p:spPr>
          <a:xfrm>
            <a:off x="6120172" y="2420888"/>
            <a:ext cx="0" cy="352425"/>
          </a:xfrm>
          <a:prstGeom prst="straightConnector1">
            <a:avLst/>
          </a:prstGeom>
          <a:noFill/>
          <a:ln w="38100" cap="flat" cmpd="sng" algn="ctr">
            <a:solidFill>
              <a:srgbClr val="4F81BD"/>
            </a:solidFill>
            <a:prstDash val="solid"/>
            <a:tailEnd type="arrow"/>
          </a:ln>
          <a:effectLst>
            <a:outerShdw blurRad="40000" dist="23000" dir="5400000" rotWithShape="0">
              <a:srgbClr val="000000">
                <a:alpha val="35000"/>
              </a:srgbClr>
            </a:outerShdw>
          </a:effectLst>
        </p:spPr>
      </p:cxnSp>
      <p:cxnSp>
        <p:nvCxnSpPr>
          <p:cNvPr id="23" name="Straight Arrow Connector 22"/>
          <p:cNvCxnSpPr>
            <a:cxnSpLocks/>
            <a:stCxn id="4098" idx="2"/>
          </p:cNvCxnSpPr>
          <p:nvPr/>
        </p:nvCxnSpPr>
        <p:spPr>
          <a:xfrm>
            <a:off x="6118015" y="3499780"/>
            <a:ext cx="2157" cy="1081348"/>
          </a:xfrm>
          <a:prstGeom prst="straightConnector1">
            <a:avLst/>
          </a:prstGeom>
          <a:noFill/>
          <a:ln w="38100" cap="flat" cmpd="sng" algn="ctr">
            <a:solidFill>
              <a:srgbClr val="4F81BD"/>
            </a:solidFill>
            <a:prstDash val="solid"/>
            <a:tailEnd type="arrow"/>
          </a:ln>
          <a:effectLst>
            <a:outerShdw blurRad="40000" dist="23000" dir="5400000" rotWithShape="0">
              <a:srgbClr val="000000">
                <a:alpha val="35000"/>
              </a:srgbClr>
            </a:outerShdw>
          </a:effectLst>
        </p:spPr>
      </p:cxnSp>
      <p:pic>
        <p:nvPicPr>
          <p:cNvPr id="4099"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84173" y="3399840"/>
            <a:ext cx="1207294" cy="12432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670000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4099"/>
                                        </p:tgtEl>
                                        <p:attrNameLst>
                                          <p:attrName>style.visibility</p:attrName>
                                        </p:attrNameLst>
                                      </p:cBhvr>
                                      <p:to>
                                        <p:strVal val="visible"/>
                                      </p:to>
                                    </p:set>
                                    <p:animEffect transition="in" filter="circle(in)">
                                      <p:cBhvr>
                                        <p:cTn id="7" dur="2000"/>
                                        <p:tgtEl>
                                          <p:spTgt spid="4099"/>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3012" y="1306612"/>
            <a:ext cx="1069464" cy="2592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9851" y="570256"/>
            <a:ext cx="682625"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 Box 10"/>
          <p:cNvSpPr txBox="1"/>
          <p:nvPr/>
        </p:nvSpPr>
        <p:spPr>
          <a:xfrm>
            <a:off x="1331640" y="400165"/>
            <a:ext cx="1651973" cy="774700"/>
          </a:xfrm>
          <a:prstGeom prst="rect">
            <a:avLst/>
          </a:prstGeom>
          <a:solidFill>
            <a:sysClr val="window" lastClr="FFFFFF"/>
          </a:solidFill>
          <a:ln w="25400" cap="flat" cmpd="sng" algn="ctr">
            <a:solidFill>
              <a:srgbClr val="4F81BD"/>
            </a:solidFill>
            <a:prstDash val="solid"/>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1000"/>
              </a:spcAft>
            </a:pPr>
            <a:r>
              <a:rPr lang="en-GB" kern="0" dirty="0">
                <a:solidFill>
                  <a:sysClr val="windowText" lastClr="000000"/>
                </a:solidFill>
                <a:ea typeface="Calibri"/>
                <a:cs typeface="Times New Roman"/>
              </a:rPr>
              <a:t>Does it need some first aid?</a:t>
            </a:r>
          </a:p>
        </p:txBody>
      </p:sp>
      <p:sp>
        <p:nvSpPr>
          <p:cNvPr id="14" name="Text Box 18"/>
          <p:cNvSpPr txBox="1"/>
          <p:nvPr/>
        </p:nvSpPr>
        <p:spPr>
          <a:xfrm>
            <a:off x="3459007" y="563075"/>
            <a:ext cx="495300" cy="333375"/>
          </a:xfrm>
          <a:prstGeom prst="rect">
            <a:avLst/>
          </a:prstGeom>
          <a:gradFill rotWithShape="1">
            <a:gsLst>
              <a:gs pos="0">
                <a:srgbClr val="9BBB59">
                  <a:tint val="50000"/>
                  <a:satMod val="300000"/>
                </a:srgbClr>
              </a:gs>
              <a:gs pos="35000">
                <a:srgbClr val="9BBB59">
                  <a:tint val="37000"/>
                  <a:satMod val="300000"/>
                </a:srgbClr>
              </a:gs>
              <a:gs pos="100000">
                <a:srgbClr val="9BBB59">
                  <a:tint val="15000"/>
                  <a:satMod val="350000"/>
                </a:srgbClr>
              </a:gs>
            </a:gsLst>
            <a:lin ang="16200000" scaled="1"/>
          </a:gradFill>
          <a:ln w="9525" cap="flat" cmpd="sng" algn="ctr">
            <a:solidFill>
              <a:srgbClr val="9BBB59">
                <a:shade val="95000"/>
                <a:satMod val="105000"/>
              </a:srgbClr>
            </a:solidFill>
            <a:prstDash val="solid"/>
          </a:ln>
          <a:effectLst>
            <a:outerShdw blurRad="40000" dist="20000" dir="5400000" rotWithShape="0">
              <a:srgbClr val="000000">
                <a:alpha val="38000"/>
              </a:srgbClr>
            </a:outerShdw>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1000"/>
              </a:spcAft>
            </a:pPr>
            <a:r>
              <a:rPr lang="en-GB" sz="1400" b="1" dirty="0">
                <a:solidFill>
                  <a:prstClr val="black"/>
                </a:solidFill>
                <a:ea typeface="Calibri"/>
                <a:cs typeface="Times New Roman"/>
              </a:rPr>
              <a:t>YES</a:t>
            </a:r>
            <a:endParaRPr lang="en-GB" sz="1100" dirty="0">
              <a:solidFill>
                <a:prstClr val="black"/>
              </a:solidFill>
              <a:ea typeface="Calibri"/>
              <a:cs typeface="Times New Roman"/>
            </a:endParaRPr>
          </a:p>
        </p:txBody>
      </p:sp>
      <p:cxnSp>
        <p:nvCxnSpPr>
          <p:cNvPr id="15" name="Straight Arrow Connector 14"/>
          <p:cNvCxnSpPr/>
          <p:nvPr/>
        </p:nvCxnSpPr>
        <p:spPr>
          <a:xfrm>
            <a:off x="2983613" y="748309"/>
            <a:ext cx="419100" cy="0"/>
          </a:xfrm>
          <a:prstGeom prst="straightConnector1">
            <a:avLst/>
          </a:prstGeom>
          <a:noFill/>
          <a:ln w="38100" cap="flat" cmpd="sng" algn="ctr">
            <a:solidFill>
              <a:srgbClr val="4F81BD"/>
            </a:solidFill>
            <a:prstDash val="solid"/>
            <a:tailEnd type="arrow"/>
          </a:ln>
          <a:effectLst>
            <a:outerShdw blurRad="40000" dist="23000" dir="5400000" rotWithShape="0">
              <a:srgbClr val="000000">
                <a:alpha val="35000"/>
              </a:srgbClr>
            </a:outerShdw>
          </a:effectLst>
        </p:spPr>
      </p:cxnSp>
      <p:sp>
        <p:nvSpPr>
          <p:cNvPr id="16" name="Text Box 16"/>
          <p:cNvSpPr txBox="1"/>
          <p:nvPr/>
        </p:nvSpPr>
        <p:spPr>
          <a:xfrm>
            <a:off x="4402858" y="262088"/>
            <a:ext cx="4061366" cy="790648"/>
          </a:xfrm>
          <a:prstGeom prst="rect">
            <a:avLst/>
          </a:prstGeom>
          <a:solidFill>
            <a:sysClr val="window" lastClr="FFFFFF"/>
          </a:solidFill>
          <a:ln w="25400" cap="flat" cmpd="sng" algn="ctr">
            <a:solidFill>
              <a:srgbClr val="4F81BD"/>
            </a:solidFill>
            <a:prstDash val="solid"/>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1000"/>
              </a:spcAft>
            </a:pPr>
            <a:r>
              <a:rPr lang="en-GB" sz="2000" i="1" kern="0" dirty="0">
                <a:solidFill>
                  <a:sysClr val="windowText" lastClr="000000"/>
                </a:solidFill>
                <a:ea typeface="Calibri"/>
                <a:cs typeface="Times New Roman"/>
              </a:rPr>
              <a:t>Can you cope with it using</a:t>
            </a:r>
            <a:r>
              <a:rPr lang="en-GB" sz="2000" kern="0" dirty="0">
                <a:solidFill>
                  <a:sysClr val="windowText" lastClr="000000"/>
                </a:solidFill>
                <a:ea typeface="Calibri"/>
                <a:cs typeface="Times New Roman"/>
              </a:rPr>
              <a:t> your training and carry on?</a:t>
            </a:r>
          </a:p>
        </p:txBody>
      </p:sp>
      <p:cxnSp>
        <p:nvCxnSpPr>
          <p:cNvPr id="17" name="Straight Arrow Connector 16"/>
          <p:cNvCxnSpPr/>
          <p:nvPr/>
        </p:nvCxnSpPr>
        <p:spPr>
          <a:xfrm>
            <a:off x="3954307" y="729762"/>
            <a:ext cx="419100" cy="0"/>
          </a:xfrm>
          <a:prstGeom prst="straightConnector1">
            <a:avLst/>
          </a:prstGeom>
          <a:noFill/>
          <a:ln w="38100" cap="flat" cmpd="sng" algn="ctr">
            <a:solidFill>
              <a:srgbClr val="4F81BD"/>
            </a:solidFill>
            <a:prstDash val="solid"/>
            <a:tailEnd type="arrow"/>
          </a:ln>
          <a:effectLst>
            <a:outerShdw blurRad="40000" dist="23000" dir="5400000" rotWithShape="0">
              <a:srgbClr val="000000">
                <a:alpha val="35000"/>
              </a:srgbClr>
            </a:outerShdw>
          </a:effectLst>
        </p:spPr>
      </p:cxnSp>
      <p:sp>
        <p:nvSpPr>
          <p:cNvPr id="18" name="Text Box 3"/>
          <p:cNvSpPr txBox="1"/>
          <p:nvPr/>
        </p:nvSpPr>
        <p:spPr>
          <a:xfrm>
            <a:off x="6240009" y="2532004"/>
            <a:ext cx="2656878" cy="1170394"/>
          </a:xfrm>
          <a:prstGeom prst="rect">
            <a:avLst/>
          </a:prstGeom>
          <a:solidFill>
            <a:sysClr val="window" lastClr="FFFFFF"/>
          </a:solidFill>
          <a:ln w="57150" cap="flat" cmpd="sng" algn="ctr">
            <a:solidFill>
              <a:srgbClr val="FF0000"/>
            </a:solidFill>
            <a:prstDash val="solid"/>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defTabSz="914400" eaLnBrk="1" fontAlgn="auto" latinLnBrk="0" hangingPunct="1">
              <a:lnSpc>
                <a:spcPct val="115000"/>
              </a:lnSpc>
              <a:spcBef>
                <a:spcPts val="0"/>
              </a:spcBef>
              <a:spcAft>
                <a:spcPts val="1000"/>
              </a:spcAft>
              <a:buClrTx/>
              <a:buSzTx/>
              <a:buFontTx/>
              <a:buNone/>
              <a:tabLst/>
              <a:defRPr/>
            </a:pPr>
            <a:r>
              <a:rPr kumimoji="0" lang="en-GB" sz="2000" b="0" i="0" u="none" strike="noStrike" kern="0" cap="none" spc="0" normalizeH="0" baseline="0" noProof="0" dirty="0">
                <a:ln>
                  <a:noFill/>
                </a:ln>
                <a:solidFill>
                  <a:sysClr val="windowText" lastClr="000000"/>
                </a:solidFill>
                <a:effectLst/>
                <a:uLnTx/>
                <a:uFillTx/>
                <a:latin typeface="Calibri"/>
                <a:ea typeface="Calibri"/>
                <a:cs typeface="Times New Roman"/>
              </a:rPr>
              <a:t>Does it require medical aid, e.g. an Ambulance or Mountain Rescue.</a:t>
            </a:r>
          </a:p>
        </p:txBody>
      </p:sp>
      <p:sp>
        <p:nvSpPr>
          <p:cNvPr id="19" name="Text Box 24"/>
          <p:cNvSpPr txBox="1"/>
          <p:nvPr/>
        </p:nvSpPr>
        <p:spPr>
          <a:xfrm>
            <a:off x="7111248" y="1732313"/>
            <a:ext cx="457200" cy="352425"/>
          </a:xfrm>
          <a:prstGeom prst="rect">
            <a:avLst/>
          </a:prstGeom>
          <a:gradFill rotWithShape="1">
            <a:gsLst>
              <a:gs pos="0">
                <a:srgbClr val="4F81BD">
                  <a:tint val="50000"/>
                  <a:satMod val="300000"/>
                </a:srgbClr>
              </a:gs>
              <a:gs pos="35000">
                <a:srgbClr val="4F81BD">
                  <a:tint val="37000"/>
                  <a:satMod val="300000"/>
                </a:srgbClr>
              </a:gs>
              <a:gs pos="100000">
                <a:srgbClr val="4F81BD">
                  <a:tint val="15000"/>
                  <a:satMod val="350000"/>
                </a:srgbClr>
              </a:gs>
            </a:gsLst>
            <a:lin ang="16200000" scaled="1"/>
          </a:gradFill>
          <a:ln w="9525" cap="flat" cmpd="sng" algn="ctr">
            <a:solidFill>
              <a:srgbClr val="4F81BD">
                <a:shade val="95000"/>
                <a:satMod val="105000"/>
              </a:srgbClr>
            </a:solidFill>
            <a:prstDash val="solid"/>
          </a:ln>
          <a:effectLst>
            <a:outerShdw blurRad="40000" dist="20000" dir="5400000" rotWithShape="0">
              <a:srgbClr val="000000">
                <a:alpha val="38000"/>
              </a:srgbClr>
            </a:outerShdw>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1000"/>
              </a:spcAft>
            </a:pPr>
            <a:r>
              <a:rPr lang="en-GB" sz="1400" b="1" dirty="0">
                <a:effectLst/>
                <a:latin typeface="Calibri"/>
                <a:ea typeface="Calibri"/>
                <a:cs typeface="Times New Roman"/>
              </a:rPr>
              <a:t>NO</a:t>
            </a:r>
            <a:endParaRPr lang="en-GB" sz="1100" dirty="0">
              <a:effectLst/>
              <a:latin typeface="Calibri"/>
              <a:ea typeface="Calibri"/>
              <a:cs typeface="Times New Roman"/>
            </a:endParaRPr>
          </a:p>
        </p:txBody>
      </p:sp>
      <p:cxnSp>
        <p:nvCxnSpPr>
          <p:cNvPr id="25" name="Straight Arrow Connector 24"/>
          <p:cNvCxnSpPr/>
          <p:nvPr/>
        </p:nvCxnSpPr>
        <p:spPr>
          <a:xfrm>
            <a:off x="12906375" y="6076950"/>
            <a:ext cx="0" cy="342900"/>
          </a:xfrm>
          <a:prstGeom prst="straightConnector1">
            <a:avLst/>
          </a:prstGeom>
          <a:noFill/>
          <a:ln w="38100" cap="flat" cmpd="sng" algn="ctr">
            <a:solidFill>
              <a:srgbClr val="4F81BD"/>
            </a:solidFill>
            <a:prstDash val="solid"/>
            <a:tailEnd type="arrow"/>
          </a:ln>
          <a:effectLst>
            <a:outerShdw blurRad="40000" dist="23000" dir="5400000" rotWithShape="0">
              <a:srgbClr val="000000">
                <a:alpha val="35000"/>
              </a:srgbClr>
            </a:outerShdw>
          </a:effectLst>
        </p:spPr>
      </p:cxnSp>
      <p:pic>
        <p:nvPicPr>
          <p:cNvPr id="5122"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154111" y="1355134"/>
            <a:ext cx="414337"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132679" y="2164446"/>
            <a:ext cx="414337"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3"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57598" y="2761346"/>
            <a:ext cx="560387"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27" name="Straight Arrow Connector 26"/>
          <p:cNvCxnSpPr/>
          <p:nvPr/>
        </p:nvCxnSpPr>
        <p:spPr>
          <a:xfrm flipH="1">
            <a:off x="5890906" y="2910687"/>
            <a:ext cx="337278" cy="0"/>
          </a:xfrm>
          <a:prstGeom prst="straightConnector1">
            <a:avLst/>
          </a:prstGeom>
          <a:noFill/>
          <a:ln w="38100" cap="flat" cmpd="sng" algn="ctr">
            <a:solidFill>
              <a:srgbClr val="4F81BD"/>
            </a:solidFill>
            <a:prstDash val="solid"/>
            <a:tailEnd type="arrow"/>
          </a:ln>
          <a:effectLst>
            <a:outerShdw blurRad="40000" dist="23000" dir="5400000" rotWithShape="0">
              <a:srgbClr val="000000">
                <a:alpha val="35000"/>
              </a:srgbClr>
            </a:outerShdw>
          </a:effectLst>
        </p:spPr>
      </p:cxnSp>
      <p:cxnSp>
        <p:nvCxnSpPr>
          <p:cNvPr id="29" name="Straight Arrow Connector 28"/>
          <p:cNvCxnSpPr/>
          <p:nvPr/>
        </p:nvCxnSpPr>
        <p:spPr>
          <a:xfrm flipH="1">
            <a:off x="4964039" y="2970091"/>
            <a:ext cx="435055" cy="0"/>
          </a:xfrm>
          <a:prstGeom prst="straightConnector1">
            <a:avLst/>
          </a:prstGeom>
          <a:noFill/>
          <a:ln w="38100" cap="flat" cmpd="sng" algn="ctr">
            <a:solidFill>
              <a:srgbClr val="4F81BD"/>
            </a:solidFill>
            <a:prstDash val="solid"/>
            <a:tailEnd type="arrow"/>
          </a:ln>
          <a:effectLst>
            <a:outerShdw blurRad="40000" dist="23000" dir="5400000" rotWithShape="0">
              <a:srgbClr val="000000">
                <a:alpha val="35000"/>
              </a:srgbClr>
            </a:outerShdw>
          </a:effectLst>
        </p:spPr>
      </p:cxnSp>
      <p:pic>
        <p:nvPicPr>
          <p:cNvPr id="30" name="Picture 29" descr="C:\Users\user\AppData\Local\Microsoft\Windows\Temporary Internet Files\Content.IE5\DNGWDPDI\MC900423171[1].wmf"/>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806791" y="2526612"/>
            <a:ext cx="996236" cy="985525"/>
          </a:xfrm>
          <a:prstGeom prst="rect">
            <a:avLst/>
          </a:prstGeom>
          <a:noFill/>
          <a:ln>
            <a:noFill/>
          </a:ln>
        </p:spPr>
      </p:pic>
      <p:pic>
        <p:nvPicPr>
          <p:cNvPr id="3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160366" y="3898900"/>
            <a:ext cx="414337"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2" name="Text Box 18"/>
          <p:cNvSpPr txBox="1"/>
          <p:nvPr/>
        </p:nvSpPr>
        <p:spPr>
          <a:xfrm>
            <a:off x="7132678" y="4358927"/>
            <a:ext cx="658878" cy="510233"/>
          </a:xfrm>
          <a:prstGeom prst="rect">
            <a:avLst/>
          </a:prstGeom>
          <a:gradFill rotWithShape="1">
            <a:gsLst>
              <a:gs pos="0">
                <a:srgbClr val="9BBB59">
                  <a:tint val="50000"/>
                  <a:satMod val="300000"/>
                </a:srgbClr>
              </a:gs>
              <a:gs pos="35000">
                <a:srgbClr val="9BBB59">
                  <a:tint val="37000"/>
                  <a:satMod val="300000"/>
                </a:srgbClr>
              </a:gs>
              <a:gs pos="100000">
                <a:srgbClr val="9BBB59">
                  <a:tint val="15000"/>
                  <a:satMod val="350000"/>
                </a:srgbClr>
              </a:gs>
            </a:gsLst>
            <a:lin ang="16200000" scaled="1"/>
          </a:gradFill>
          <a:ln w="9525" cap="flat" cmpd="sng" algn="ctr">
            <a:solidFill>
              <a:srgbClr val="9BBB59">
                <a:shade val="95000"/>
                <a:satMod val="105000"/>
              </a:srgbClr>
            </a:solidFill>
            <a:prstDash val="solid"/>
          </a:ln>
          <a:effectLst>
            <a:outerShdw blurRad="40000" dist="20000" dir="5400000" rotWithShape="0">
              <a:srgbClr val="000000">
                <a:alpha val="38000"/>
              </a:srgbClr>
            </a:outerShdw>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1000"/>
              </a:spcAft>
            </a:pPr>
            <a:r>
              <a:rPr lang="en-GB" sz="1400" b="1" dirty="0">
                <a:solidFill>
                  <a:prstClr val="black"/>
                </a:solidFill>
                <a:ea typeface="Calibri"/>
                <a:cs typeface="Times New Roman"/>
              </a:rPr>
              <a:t>YES</a:t>
            </a:r>
            <a:endParaRPr lang="en-GB" sz="1100" dirty="0">
              <a:solidFill>
                <a:prstClr val="black"/>
              </a:solidFill>
              <a:ea typeface="Calibri"/>
              <a:cs typeface="Times New Roman"/>
            </a:endParaRPr>
          </a:p>
        </p:txBody>
      </p:sp>
    </p:spTree>
    <p:extLst>
      <p:ext uri="{BB962C8B-B14F-4D97-AF65-F5344CB8AC3E}">
        <p14:creationId xmlns:p14="http://schemas.microsoft.com/office/powerpoint/2010/main" val="24587704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circle(in)">
                                      <p:cBhvr>
                                        <p:cTn id="7" dur="20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9">
            <a:extLst>
              <a:ext uri="{FF2B5EF4-FFF2-40B4-BE49-F238E27FC236}">
                <a16:creationId xmlns:a16="http://schemas.microsoft.com/office/drawing/2014/main" id="{D4BF50FF-2912-BB4C-BA1F-E06935667C63}"/>
              </a:ext>
            </a:extLst>
          </p:cNvPr>
          <p:cNvSpPr txBox="1"/>
          <p:nvPr/>
        </p:nvSpPr>
        <p:spPr>
          <a:xfrm>
            <a:off x="1835696" y="692696"/>
            <a:ext cx="5472608" cy="5688632"/>
          </a:xfrm>
          <a:prstGeom prst="rect">
            <a:avLst/>
          </a:prstGeom>
          <a:ln>
            <a:solidFill>
              <a:srgbClr val="0070C0"/>
            </a:solid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0"/>
              </a:spcAft>
            </a:pPr>
            <a:r>
              <a:rPr lang="en-GB" b="1" dirty="0">
                <a:solidFill>
                  <a:srgbClr val="FF0000"/>
                </a:solidFill>
                <a:effectLst/>
                <a:ea typeface="Calibri" panose="020F0502020204030204" pitchFamily="34" charset="0"/>
                <a:cs typeface="Times New Roman" panose="02020603050405020304" pitchFamily="18" charset="0"/>
              </a:rPr>
              <a:t>Stop</a:t>
            </a:r>
            <a:r>
              <a:rPr lang="en-GB" dirty="0">
                <a:effectLst/>
                <a:ea typeface="Calibri" panose="020F0502020204030204" pitchFamily="34" charset="0"/>
                <a:cs typeface="Times New Roman" panose="02020603050405020304" pitchFamily="18" charset="0"/>
              </a:rPr>
              <a:t>. Give First Aid. Reassess after waiting for ten minutes. After the initial shock or pain things will usually feel better. A twist of the ankle is typical of this. Consider the comfort of the whole group.</a:t>
            </a:r>
          </a:p>
          <a:p>
            <a:pPr>
              <a:lnSpc>
                <a:spcPct val="115000"/>
              </a:lnSpc>
              <a:spcAft>
                <a:spcPts val="0"/>
              </a:spcAft>
            </a:pPr>
            <a:endParaRPr lang="en-GB" sz="2800" dirty="0">
              <a:effectLst/>
              <a:ea typeface="Calibri" panose="020F0502020204030204" pitchFamily="34" charset="0"/>
              <a:cs typeface="Times New Roman" panose="02020603050405020304" pitchFamily="18" charset="0"/>
            </a:endParaRPr>
          </a:p>
          <a:p>
            <a:pPr>
              <a:lnSpc>
                <a:spcPct val="115000"/>
              </a:lnSpc>
              <a:spcAft>
                <a:spcPts val="0"/>
              </a:spcAft>
            </a:pPr>
            <a:endParaRPr lang="en-GB" dirty="0">
              <a:effectLst/>
              <a:ea typeface="Calibri" panose="020F0502020204030204" pitchFamily="34" charset="0"/>
              <a:cs typeface="Times New Roman" panose="02020603050405020304" pitchFamily="18" charset="0"/>
            </a:endParaRPr>
          </a:p>
          <a:p>
            <a:pPr>
              <a:lnSpc>
                <a:spcPct val="115000"/>
              </a:lnSpc>
              <a:spcAft>
                <a:spcPts val="0"/>
              </a:spcAft>
            </a:pPr>
            <a:r>
              <a:rPr lang="en-GB" dirty="0">
                <a:effectLst/>
                <a:ea typeface="Calibri" panose="020F0502020204030204" pitchFamily="34" charset="0"/>
                <a:cs typeface="Times New Roman" panose="02020603050405020304" pitchFamily="18" charset="0"/>
              </a:rPr>
              <a:t>Use the contact number given to you. Be prepared to leave a clear calm message on voicemail first then text. State clearly: -who you are, where you are, check using </a:t>
            </a:r>
            <a:r>
              <a:rPr lang="en-GB" dirty="0">
                <a:solidFill>
                  <a:srgbClr val="FF0000"/>
                </a:solidFill>
                <a:effectLst/>
                <a:ea typeface="Calibri" panose="020F0502020204030204" pitchFamily="34" charset="0"/>
                <a:cs typeface="Times New Roman" panose="02020603050405020304" pitchFamily="18" charset="0"/>
              </a:rPr>
              <a:t>OS Locate</a:t>
            </a:r>
            <a:r>
              <a:rPr lang="en-GB" dirty="0">
                <a:effectLst/>
                <a:ea typeface="Calibri" panose="020F0502020204030204" pitchFamily="34" charset="0"/>
                <a:cs typeface="Times New Roman" panose="02020603050405020304" pitchFamily="18" charset="0"/>
              </a:rPr>
              <a:t>, noting any features around you, the time and the problem. </a:t>
            </a:r>
            <a:endParaRPr lang="en-GB" sz="2400" dirty="0">
              <a:effectLst/>
              <a:ea typeface="Calibri" panose="020F0502020204030204" pitchFamily="34" charset="0"/>
              <a:cs typeface="Times New Roman" panose="02020603050405020304" pitchFamily="18" charset="0"/>
            </a:endParaRPr>
          </a:p>
          <a:p>
            <a:pPr>
              <a:lnSpc>
                <a:spcPct val="115000"/>
              </a:lnSpc>
              <a:spcAft>
                <a:spcPts val="0"/>
              </a:spcAft>
            </a:pPr>
            <a:r>
              <a:rPr lang="en-GB" dirty="0">
                <a:effectLst/>
                <a:ea typeface="Calibri" panose="020F0502020204030204" pitchFamily="34" charset="0"/>
                <a:cs typeface="Times New Roman" panose="02020603050405020304" pitchFamily="18" charset="0"/>
              </a:rPr>
              <a:t>Try to get two members of your group to navigate to the nearest road – no more than 30 minutes away at Bronze, or if you are in a remote area or the Mountains use your Wild Country and Emergency Procedures training. Stay calm, what is a big problem to you now will probably be a very small problem later.</a:t>
            </a:r>
            <a:endParaRPr lang="en-GB" sz="2400" dirty="0">
              <a:effectLst/>
              <a:ea typeface="Calibri" panose="020F0502020204030204" pitchFamily="34" charset="0"/>
              <a:cs typeface="Times New Roman" panose="02020603050405020304" pitchFamily="18" charset="0"/>
            </a:endParaRPr>
          </a:p>
          <a:p>
            <a:pPr>
              <a:lnSpc>
                <a:spcPct val="115000"/>
              </a:lnSpc>
              <a:spcAft>
                <a:spcPts val="1000"/>
              </a:spcAft>
            </a:pPr>
            <a:r>
              <a:rPr lang="en-GB" sz="1100" dirty="0">
                <a:effectLst/>
                <a:ea typeface="Calibri" panose="020F0502020204030204" pitchFamily="34" charset="0"/>
                <a:cs typeface="Times New Roman" panose="02020603050405020304" pitchFamily="18" charset="0"/>
              </a:rPr>
              <a:t> </a:t>
            </a:r>
          </a:p>
        </p:txBody>
      </p:sp>
      <p:pic>
        <p:nvPicPr>
          <p:cNvPr id="3" name="Picture 2" descr="A tent in the background&#10;&#10;Description automatically generated">
            <a:extLst>
              <a:ext uri="{FF2B5EF4-FFF2-40B4-BE49-F238E27FC236}">
                <a16:creationId xmlns:a16="http://schemas.microsoft.com/office/drawing/2014/main" id="{9070AFA0-973E-B345-BD4A-9C4696B62A4C}"/>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2152548" y="2081903"/>
            <a:ext cx="720080" cy="576064"/>
          </a:xfrm>
          <a:prstGeom prst="rect">
            <a:avLst/>
          </a:prstGeom>
        </p:spPr>
      </p:pic>
      <p:pic>
        <p:nvPicPr>
          <p:cNvPr id="4" name="Picture 3">
            <a:extLst>
              <a:ext uri="{FF2B5EF4-FFF2-40B4-BE49-F238E27FC236}">
                <a16:creationId xmlns:a16="http://schemas.microsoft.com/office/drawing/2014/main" id="{E8ADCE00-4D73-414F-90AD-57E4153FEABD}"/>
              </a:ext>
            </a:extLst>
          </p:cNvPr>
          <p:cNvPicPr/>
          <p:nvPr/>
        </p:nvPicPr>
        <p:blipFill>
          <a:blip r:embed="rId3" cstate="print">
            <a:extLst>
              <a:ext uri="{28A0092B-C50C-407E-A947-70E740481C1C}">
                <a14:useLocalDpi xmlns:a14="http://schemas.microsoft.com/office/drawing/2010/main" val="0"/>
              </a:ext>
            </a:extLst>
          </a:blip>
          <a:stretch>
            <a:fillRect/>
          </a:stretch>
        </p:blipFill>
        <p:spPr>
          <a:xfrm>
            <a:off x="3203848" y="2014934"/>
            <a:ext cx="1584176" cy="710002"/>
          </a:xfrm>
          <a:prstGeom prst="rect">
            <a:avLst/>
          </a:prstGeom>
        </p:spPr>
      </p:pic>
    </p:spTree>
    <p:extLst>
      <p:ext uri="{BB962C8B-B14F-4D97-AF65-F5344CB8AC3E}">
        <p14:creationId xmlns:p14="http://schemas.microsoft.com/office/powerpoint/2010/main" val="2646092333"/>
      </p:ext>
    </p:extLst>
  </p:cSld>
  <p:clrMapOvr>
    <a:masterClrMapping/>
  </p:clrMapOvr>
</p:sld>
</file>

<file path=ppt/theme/theme1.xml><?xml version="1.0" encoding="utf-8"?>
<a:theme xmlns:a="http://schemas.openxmlformats.org/drawingml/2006/main" name="Office Theme">
  <a:themeElements>
    <a:clrScheme name="Composite">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196</TotalTime>
  <Words>862</Words>
  <Application>Microsoft Macintosh PowerPoint</Application>
  <PresentationFormat>On-screen Show (4:3)</PresentationFormat>
  <Paragraphs>75</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Arial Narrow</vt:lpstr>
      <vt:lpstr>Calibri</vt:lpstr>
      <vt:lpstr>Chiller</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Mike Pugh</cp:lastModifiedBy>
  <cp:revision>25</cp:revision>
  <dcterms:created xsi:type="dcterms:W3CDTF">2013-10-14T09:12:48Z</dcterms:created>
  <dcterms:modified xsi:type="dcterms:W3CDTF">2022-11-26T13:35:43Z</dcterms:modified>
  <cp:contentStatus/>
</cp:coreProperties>
</file>